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Roboto"/>
      <p:regular r:id="rId53"/>
      <p:bold r:id="rId54"/>
      <p:italic r:id="rId55"/>
      <p:boldItalic r:id="rId56"/>
    </p:embeddedFont>
    <p:embeddedFont>
      <p:font typeface="Lato"/>
      <p:regular r:id="rId57"/>
      <p:bold r:id="rId58"/>
      <p:italic r:id="rId59"/>
      <p:boldItalic r:id="rId60"/>
    </p:embeddedFont>
    <p:embeddedFont>
      <p:font typeface="Lato Light"/>
      <p:regular r:id="rId61"/>
      <p:bold r:id="rId62"/>
      <p:italic r:id="rId63"/>
      <p:boldItalic r:id="rId64"/>
    </p:embeddedFont>
    <p:embeddedFont>
      <p:font typeface="Lato Black"/>
      <p:bold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guide id="3" orient="horz" pos="57">
          <p15:clr>
            <a:srgbClr val="747775"/>
          </p15:clr>
        </p15:guide>
      </p15:sldGuideLst>
    </p:ext>
    <p:ext uri="GoogleSlidesCustomDataVersion2">
      <go:slidesCustomData xmlns:go="http://customooxmlschemas.google.com/" r:id="rId67" roundtripDataSignature="AMtx7mhGPombYRs5cTThUv+CnHinmT+U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A7981B-4B3C-423C-AF46-CC232439CE82}">
  <a:tblStyle styleId="{98A7981B-4B3C-423C-AF46-CC232439CE8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 pos="5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Light-bold.fntdata"/><Relationship Id="rId61" Type="http://schemas.openxmlformats.org/officeDocument/2006/relationships/font" Target="fonts/LatoLight-regular.fntdata"/><Relationship Id="rId20" Type="http://schemas.openxmlformats.org/officeDocument/2006/relationships/slide" Target="slides/slide14.xml"/><Relationship Id="rId64" Type="http://schemas.openxmlformats.org/officeDocument/2006/relationships/font" Target="fonts/LatoLight-boldItalic.fntdata"/><Relationship Id="rId63" Type="http://schemas.openxmlformats.org/officeDocument/2006/relationships/font" Target="fonts/LatoLight-italic.fntdata"/><Relationship Id="rId22" Type="http://schemas.openxmlformats.org/officeDocument/2006/relationships/slide" Target="slides/slide16.xml"/><Relationship Id="rId66" Type="http://schemas.openxmlformats.org/officeDocument/2006/relationships/font" Target="fonts/LatoBlack-boldItalic.fntdata"/><Relationship Id="rId21" Type="http://schemas.openxmlformats.org/officeDocument/2006/relationships/slide" Target="slides/slide15.xml"/><Relationship Id="rId65" Type="http://schemas.openxmlformats.org/officeDocument/2006/relationships/font" Target="fonts/LatoBlack-bold.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Lato-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italic.fntdata"/><Relationship Id="rId10" Type="http://schemas.openxmlformats.org/officeDocument/2006/relationships/slide" Target="slides/slide4.xml"/><Relationship Id="rId54" Type="http://schemas.openxmlformats.org/officeDocument/2006/relationships/font" Target="fonts/Roboto-bold.fntdata"/><Relationship Id="rId13" Type="http://schemas.openxmlformats.org/officeDocument/2006/relationships/slide" Target="slides/slide7.xml"/><Relationship Id="rId57" Type="http://schemas.openxmlformats.org/officeDocument/2006/relationships/font" Target="fonts/Lato-regular.fntdata"/><Relationship Id="rId12" Type="http://schemas.openxmlformats.org/officeDocument/2006/relationships/slide" Target="slides/slide6.xml"/><Relationship Id="rId56" Type="http://schemas.openxmlformats.org/officeDocument/2006/relationships/font" Target="fonts/Roboto-boldItalic.fntdata"/><Relationship Id="rId15" Type="http://schemas.openxmlformats.org/officeDocument/2006/relationships/slide" Target="slides/slide9.xml"/><Relationship Id="rId59" Type="http://schemas.openxmlformats.org/officeDocument/2006/relationships/font" Target="fonts/Lato-italic.fntdata"/><Relationship Id="rId14" Type="http://schemas.openxmlformats.org/officeDocument/2006/relationships/slide" Target="slides/slide8.xml"/><Relationship Id="rId58" Type="http://schemas.openxmlformats.org/officeDocument/2006/relationships/font" Target="fonts/Lat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vingwage.org.uk/what-real-living-wage?gad_source=1&amp;gclid=Cj0KCQjwtsy1BhD7ARIsAHOi4xZaJkhrCTih1UlPiNrzCg61EOuttwV43D7KWcb-pKJuSCi8dCrTOR8aAl4iEALw_wcB"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8-12s/topic-8-what-affects-my-choices-about-money/lesson-plan/"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See </a:t>
            </a:r>
            <a:r>
              <a:rPr lang="en-GB" u="sng">
                <a:solidFill>
                  <a:schemeClr val="hlink"/>
                </a:solidFill>
                <a:hlinkClick r:id="rId2"/>
              </a:rPr>
              <a:t>National Living Wage</a:t>
            </a:r>
            <a:r>
              <a:rPr lang="en-GB"/>
              <a:t> for UK and London updates including real living wage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October 2024 Budget update: wages changing from April 2025</a:t>
            </a:r>
            <a:endParaRPr b="1"/>
          </a:p>
          <a:p>
            <a:pPr indent="0" lvl="0" marL="0" rtl="0" algn="l">
              <a:lnSpc>
                <a:spcPct val="100000"/>
              </a:lnSpc>
              <a:spcBef>
                <a:spcPts val="0"/>
              </a:spcBef>
              <a:spcAft>
                <a:spcPts val="0"/>
              </a:spcAft>
              <a:buSzPts val="1100"/>
              <a:buNone/>
            </a:pPr>
            <a:r>
              <a:t/>
            </a:r>
            <a:endParaRPr b="1"/>
          </a:p>
          <a:p>
            <a:pPr indent="0" lvl="0" marL="0" rtl="0" algn="l">
              <a:spcBef>
                <a:spcPts val="0"/>
              </a:spcBef>
              <a:spcAft>
                <a:spcPts val="0"/>
              </a:spcAft>
              <a:buClr>
                <a:schemeClr val="dk1"/>
              </a:buClr>
              <a:buSzPts val="1100"/>
              <a:buFont typeface="Arial"/>
              <a:buNone/>
            </a:pPr>
            <a:r>
              <a:rPr lang="en-GB"/>
              <a:t>Legal minimum wage for over-21s to rise from £11.44 to £12.21 per hour from April </a:t>
            </a:r>
            <a:endParaRPr/>
          </a:p>
          <a:p>
            <a:pPr indent="0" lvl="0" marL="0" rtl="0" algn="l">
              <a:spcBef>
                <a:spcPts val="0"/>
              </a:spcBef>
              <a:spcAft>
                <a:spcPts val="0"/>
              </a:spcAft>
              <a:buSzPts val="1100"/>
              <a:buNone/>
            </a:pPr>
            <a:r>
              <a:rPr lang="en-GB"/>
              <a:t>Rate for 18 to 20-year-olds to go up from £8.60 to £10, as part of a long-term plan to move towards a "single adult rate"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ac8395eb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2bac8395eb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Make sure to check latest wage rates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sz="13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sz="13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sz="13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other words that students have identified and are valid such as flexibility, or job security. If they share these, ask them to link them to some of the key terms on the slide.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sz="13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8c617eaa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8c617eaa2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Explain Think-Pair-Share (1min thinking alone - 1min discuss with your neighbour - 1min be ready to share with the class).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Other examples may include: maternity/paternity leave, flexible working environment, opportunities for a bonus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Remind students that what’s important will vary for different people. For example, if someone works for a retail brand (company) such as a H&amp;M and like their clothes, they are more likely to care about a company discount. Or if someone’s job involves working closely with people around them, working with a team that they like and feel safe working with, will be more important to them.</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Explain Think-Pair-Share (1min thinking alone - 1min discuss with your neighbour - 1min be ready to share with the class).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Other examples may include: maternity/paternity leave, flexible working environment, opportunities for a bonus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Remind students that what’s important will vary for different people. For example, if someone works for a retail brand (company) such as a H&amp;M and like their clothes, they are more likely to care about a company discount. Or if someone’s job involves working closely with people around them, working with a team that they like and feel safe working with, will be more important to them.</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Hand out fact files sheets - 2 per pair.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fe2aa69245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fe2aa69245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262A33"/>
              </a:buClr>
              <a:buSzPts val="1100"/>
              <a:buFont typeface="Arial"/>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latin typeface="Lato"/>
                <a:ea typeface="Lato"/>
                <a:cs typeface="Lato"/>
                <a:sym typeface="Lato"/>
              </a:rPr>
              <a:t>Students</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rgbClr val="262A33"/>
              </a:buClr>
              <a:buSzPts val="1100"/>
              <a:buFont typeface="Arial"/>
              <a:buNone/>
            </a:pPr>
            <a:r>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students to read out the points and invite students to comment.</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should be invited to share but given the option to not share personal reflections</a:t>
            </a:r>
            <a:endParaRPr>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5fcbac797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25fcbac7972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See Money Matters lesson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https://natwest.mymoneysense.com/teachers/resources-8-12s/topic-8-what-affects-my-choices-about-money/lesson-plan/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fe2aa69245_2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2fe2aa69245_2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fe2aa69245_2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2fe2aa69245_2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fe2aa69245_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2fe2aa69245_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fe2aa69245_2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g2fe2aa69245_2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Hand out 2 job profiles per pair.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Part 1: Students read through the profile and draw out key terms related to the jobs market. Encourage students to define these terms where they can.</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Class discussion follows with students sharing their learnings and discussing the advantages and disadvantages of different types of jobs.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i="1" lang="en-GB">
                <a:solidFill>
                  <a:schemeClr val="dk1"/>
                </a:solidFill>
              </a:rPr>
              <a:t>Resource 1 (Lesson 3) | ‘Employment Type case studies’ - 2 case studies between pairs</a:t>
            </a:r>
            <a:endParaRPr sz="1400">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2aa69245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2aa69245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2aa69245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2aa69245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2aa69245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35" name="Google Shape;35;g2fe2aa69245_0_2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6" name="Shape 36"/>
        <p:cNvGrpSpPr/>
        <p:nvPr/>
      </p:nvGrpSpPr>
      <p:grpSpPr>
        <a:xfrm>
          <a:off x="0" y="0"/>
          <a:ext cx="0" cy="0"/>
          <a:chOff x="0" y="0"/>
          <a:chExt cx="0" cy="0"/>
        </a:xfrm>
      </p:grpSpPr>
      <p:pic>
        <p:nvPicPr>
          <p:cNvPr id="37" name="Google Shape;37;g2fe2aa69245_0_3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8" name="Google Shape;38;g2fe2aa69245_0_3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9" name="Shape 39"/>
        <p:cNvGrpSpPr/>
        <p:nvPr/>
      </p:nvGrpSpPr>
      <p:grpSpPr>
        <a:xfrm>
          <a:off x="0" y="0"/>
          <a:ext cx="0" cy="0"/>
          <a:chOff x="0" y="0"/>
          <a:chExt cx="0" cy="0"/>
        </a:xfrm>
      </p:grpSpPr>
      <p:pic>
        <p:nvPicPr>
          <p:cNvPr id="40" name="Google Shape;40;g2fe2aa69245_0_3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1" name="Shape 4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2" name="Shape 42"/>
        <p:cNvGrpSpPr/>
        <p:nvPr/>
      </p:nvGrpSpPr>
      <p:grpSpPr>
        <a:xfrm>
          <a:off x="0" y="0"/>
          <a:ext cx="0" cy="0"/>
          <a:chOff x="0" y="0"/>
          <a:chExt cx="0" cy="0"/>
        </a:xfrm>
      </p:grpSpPr>
      <p:sp>
        <p:nvSpPr>
          <p:cNvPr id="43" name="Google Shape;43;g2fe2aa69245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g2fe2aa69245_0_3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5" name="Google Shape;45;g2fe2aa69245_0_3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6" name="Shape 46"/>
        <p:cNvGrpSpPr/>
        <p:nvPr/>
      </p:nvGrpSpPr>
      <p:grpSpPr>
        <a:xfrm>
          <a:off x="0" y="0"/>
          <a:ext cx="0" cy="0"/>
          <a:chOff x="0" y="0"/>
          <a:chExt cx="0" cy="0"/>
        </a:xfrm>
      </p:grpSpPr>
      <p:sp>
        <p:nvSpPr>
          <p:cNvPr id="47" name="Google Shape;47;g2fe2aa69245_0_4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2fe2aa69245_0_41"/>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9" name="Shape 49"/>
        <p:cNvGrpSpPr/>
        <p:nvPr/>
      </p:nvGrpSpPr>
      <p:grpSpPr>
        <a:xfrm>
          <a:off x="0" y="0"/>
          <a:ext cx="0" cy="0"/>
          <a:chOff x="0" y="0"/>
          <a:chExt cx="0" cy="0"/>
        </a:xfrm>
      </p:grpSpPr>
      <p:pic>
        <p:nvPicPr>
          <p:cNvPr id="50" name="Google Shape;50;g2fe2aa69245_0_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51" name="Shape 51"/>
        <p:cNvGrpSpPr/>
        <p:nvPr/>
      </p:nvGrpSpPr>
      <p:grpSpPr>
        <a:xfrm>
          <a:off x="0" y="0"/>
          <a:ext cx="0" cy="0"/>
          <a:chOff x="0" y="0"/>
          <a:chExt cx="0" cy="0"/>
        </a:xfrm>
      </p:grpSpPr>
      <p:sp>
        <p:nvSpPr>
          <p:cNvPr id="52" name="Google Shape;52;g2fe2aa69245_0_4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g2fe2aa69245_0_4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2aa69245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2aa69245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2aa69245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2aa69245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2aa69245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2aa69245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2aa69245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2aa69245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2aa69245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2aa69245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2aa69245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2aa69245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2aa69245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gov.uk/national-minimum-wage-rat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www.youtube.com/watch?v=_o4nX-MhJOU" TargetMode="External"/><Relationship Id="rId4" Type="http://schemas.openxmlformats.org/officeDocument/2006/relationships/image" Target="../media/image17.jpg"/><Relationship Id="rId5" Type="http://schemas.openxmlformats.org/officeDocument/2006/relationships/hyperlink" Target="https://www.youtube.com/watch?v=_o4nX-MhJOU&amp;ab_channel=FTFLIC" TargetMode="External"/><Relationship Id="rId6" Type="http://schemas.openxmlformats.org/officeDocument/2006/relationships/hyperlink" Target="https://www.gov.uk/national-minimum-wage-ra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gov.uk/national-minimum-wage-rat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www.youtube.com/watch?v=uPxSgSdGodk" TargetMode="External"/><Relationship Id="rId4" Type="http://schemas.openxmlformats.org/officeDocument/2006/relationships/image" Target="../media/image38.jpg"/><Relationship Id="rId5" Type="http://schemas.openxmlformats.org/officeDocument/2006/relationships/hyperlink" Target="https://youtu.be/uPxSgSdGodk" TargetMode="External"/></Relationships>
</file>

<file path=ppt/slides/_rels/slide23.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36.png"/><Relationship Id="rId9" Type="http://schemas.openxmlformats.org/officeDocument/2006/relationships/image" Target="../media/image40.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33.png"/><Relationship Id="rId8" Type="http://schemas.openxmlformats.org/officeDocument/2006/relationships/image" Target="../media/image32.png"/></Relationships>
</file>

<file path=ppt/slides/_rels/slide24.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36.png"/><Relationship Id="rId9" Type="http://schemas.openxmlformats.org/officeDocument/2006/relationships/image" Target="../media/image40.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33.png"/><Relationship Id="rId8"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8.png"/><Relationship Id="rId4" Type="http://schemas.openxmlformats.org/officeDocument/2006/relationships/image" Target="../media/image47.png"/><Relationship Id="rId5"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45.png"/><Relationship Id="rId5"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citizensadvice.org.uk/debt-and-money/" TargetMode="External"/><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44.png"/></Relationships>
</file>

<file path=ppt/slides/_rels/slide35.xml.rels><?xml version="1.0" encoding="UTF-8" standalone="yes"?><Relationships xmlns="http://schemas.openxmlformats.org/package/2006/relationships"><Relationship Id="rId10" Type="http://schemas.openxmlformats.org/officeDocument/2006/relationships/hyperlink" Target="https://resources.ftflic.com/" TargetMode="External"/><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s://www.youtube.com/watch?v=8oEuUTiv7Yw" TargetMode="External"/><Relationship Id="rId4" Type="http://schemas.openxmlformats.org/officeDocument/2006/relationships/hyperlink" Target="https://taxscouts.com/high-earner-tax-returns/what-are-the-tax-implications-of-earning-over-100k/" TargetMode="External"/><Relationship Id="rId9" Type="http://schemas.openxmlformats.org/officeDocument/2006/relationships/hyperlink" Target="https://www.bbc.co.uk/sounds/play/w3ct30xp" TargetMode="External"/><Relationship Id="rId5" Type="http://schemas.openxmlformats.org/officeDocument/2006/relationships/hyperlink" Target="https://www.youtube.com/watch?v=bAQ-qW4Nrs8" TargetMode="External"/><Relationship Id="rId6" Type="http://schemas.openxmlformats.org/officeDocument/2006/relationships/hyperlink" Target="https://www.livingwage.org.uk/what-real-living-wage" TargetMode="External"/><Relationship Id="rId7" Type="http://schemas.openxmlformats.org/officeDocument/2006/relationships/hyperlink" Target="https://www.turn2us.org.uk/" TargetMode="External"/><Relationship Id="rId8" Type="http://schemas.openxmlformats.org/officeDocument/2006/relationships/hyperlink" Target="https://www.turn2us.org.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7"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b="0" l="0" r="0" t="0"/>
          <a:stretch/>
        </p:blipFill>
        <p:spPr>
          <a:xfrm>
            <a:off x="434324" y="3306997"/>
            <a:ext cx="1053199" cy="1053199"/>
          </a:xfrm>
          <a:prstGeom prst="rect">
            <a:avLst/>
          </a:prstGeom>
          <a:noFill/>
          <a:ln>
            <a:noFill/>
          </a:ln>
        </p:spPr>
      </p:pic>
      <p:sp>
        <p:nvSpPr>
          <p:cNvPr id="59" name="Google Shape;59;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Arial"/>
                <a:ea typeface="Arial"/>
                <a:cs typeface="Arial"/>
                <a:sym typeface="Arial"/>
              </a:rPr>
              <a:t>This session is aimed at Key Stage Three (recommended for Year 7)</a:t>
            </a:r>
            <a:endParaRPr b="1" i="0" sz="1000" u="none" cap="none" strike="noStrike">
              <a:solidFill>
                <a:srgbClr val="FF8022"/>
              </a:solidFill>
              <a:latin typeface="Arial"/>
              <a:ea typeface="Arial"/>
              <a:cs typeface="Arial"/>
              <a:sym typeface="Arial"/>
            </a:endParaRPr>
          </a:p>
        </p:txBody>
      </p:sp>
      <p:sp>
        <p:nvSpPr>
          <p:cNvPr id="60" name="Google Shape;60;p1"/>
          <p:cNvSpPr txBox="1"/>
          <p:nvPr>
            <p:ph type="ctrTitle"/>
          </p:nvPr>
        </p:nvSpPr>
        <p:spPr>
          <a:xfrm>
            <a:off x="360375" y="1634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take care of monthly money</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nvSpPr>
        <p:spPr>
          <a:xfrm>
            <a:off x="1016125" y="1854475"/>
            <a:ext cx="348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400"/>
              <a:buFont typeface="Arial"/>
              <a:buNone/>
            </a:pPr>
            <a:r>
              <a:t/>
            </a:r>
            <a:endParaRPr b="0" i="0" sz="1400" u="none" cap="none" strike="noStrike">
              <a:solidFill>
                <a:srgbClr val="F9F9F9"/>
              </a:solidFill>
              <a:latin typeface="Comic Sans MS"/>
              <a:ea typeface="Comic Sans MS"/>
              <a:cs typeface="Comic Sans MS"/>
              <a:sym typeface="Comic Sans MS"/>
            </a:endParaRPr>
          </a:p>
        </p:txBody>
      </p:sp>
      <p:sp>
        <p:nvSpPr>
          <p:cNvPr id="140" name="Google Shape;140;p10"/>
          <p:cNvSpPr txBox="1"/>
          <p:nvPr/>
        </p:nvSpPr>
        <p:spPr>
          <a:xfrm>
            <a:off x="214425" y="250700"/>
            <a:ext cx="81939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National minimum wage rates 202</a:t>
            </a:r>
            <a:r>
              <a:rPr b="1" lang="en-GB" sz="2900">
                <a:solidFill>
                  <a:schemeClr val="accent2"/>
                </a:solidFill>
                <a:latin typeface="Lato"/>
                <a:ea typeface="Lato"/>
                <a:cs typeface="Lato"/>
                <a:sym typeface="Lato"/>
              </a:rPr>
              <a:t>5</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800" u="none" cap="none" strike="noStrike">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1" i="0" sz="2800" u="none" cap="none" strike="noStrike">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1" i="0" sz="2800" u="none" cap="none" strike="noStrike">
              <a:solidFill>
                <a:srgbClr val="FF8022"/>
              </a:solidFill>
              <a:latin typeface="Lato Black"/>
              <a:ea typeface="Lato Black"/>
              <a:cs typeface="Lato Black"/>
              <a:sym typeface="Lato Black"/>
            </a:endParaRPr>
          </a:p>
        </p:txBody>
      </p:sp>
      <p:sp>
        <p:nvSpPr>
          <p:cNvPr id="141" name="Google Shape;141;p10"/>
          <p:cNvSpPr txBox="1"/>
          <p:nvPr/>
        </p:nvSpPr>
        <p:spPr>
          <a:xfrm>
            <a:off x="152450" y="738300"/>
            <a:ext cx="91440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latin typeface="Lato Black"/>
                <a:ea typeface="Lato Black"/>
                <a:cs typeface="Lato Black"/>
                <a:sym typeface="Lato Black"/>
              </a:rPr>
              <a:t>First job, already employed or recruiting a team? </a:t>
            </a:r>
            <a:endParaRPr b="0" i="0" sz="18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latin typeface="Lato Black"/>
                <a:ea typeface="Lato Black"/>
                <a:cs typeface="Lato Black"/>
                <a:sym typeface="Lato Black"/>
              </a:rPr>
              <a:t>What is the minimum a person should be getting paid?</a:t>
            </a:r>
            <a:endParaRPr b="0" i="0" sz="1800" u="none" cap="none" strike="noStrike">
              <a:solidFill>
                <a:schemeClr val="lt1"/>
              </a:solidFill>
              <a:latin typeface="Lato Black"/>
              <a:ea typeface="Lato Black"/>
              <a:cs typeface="Lato Black"/>
              <a:sym typeface="Lato Black"/>
            </a:endParaRPr>
          </a:p>
        </p:txBody>
      </p:sp>
      <p:sp>
        <p:nvSpPr>
          <p:cNvPr id="142" name="Google Shape;142;p10"/>
          <p:cNvSpPr txBox="1"/>
          <p:nvPr/>
        </p:nvSpPr>
        <p:spPr>
          <a:xfrm>
            <a:off x="266325" y="4472125"/>
            <a:ext cx="6088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For a full guide to national minimum and living wage rates see: </a:t>
            </a:r>
            <a:r>
              <a:rPr b="0" i="0" lang="en-GB" sz="1400" u="sng" cap="none" strike="noStrike">
                <a:solidFill>
                  <a:schemeClr val="folHlink"/>
                </a:solidFill>
                <a:latin typeface="Lato"/>
                <a:ea typeface="Lato"/>
                <a:cs typeface="Lato"/>
                <a:sym typeface="Lato"/>
                <a:hlinkClick r:id="rId3">
                  <a:extLst>
                    <a:ext uri="{A12FA001-AC4F-418D-AE19-62706E023703}">
                      <ahyp:hlinkClr val="tx"/>
                    </a:ext>
                  </a:extLst>
                </a:hlinkClick>
              </a:rPr>
              <a:t>https://www.gov.uk/national-minimum-wage-rates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143" name="Google Shape;143;p10"/>
          <p:cNvSpPr/>
          <p:nvPr/>
        </p:nvSpPr>
        <p:spPr>
          <a:xfrm>
            <a:off x="1784875" y="2057400"/>
            <a:ext cx="1983000" cy="1977600"/>
          </a:xfrm>
          <a:prstGeom prst="ellipse">
            <a:avLst/>
          </a:prstGeom>
          <a:solidFill>
            <a:srgbClr val="F9CB9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sp>
        <p:nvSpPr>
          <p:cNvPr id="144" name="Google Shape;144;p10"/>
          <p:cNvSpPr/>
          <p:nvPr/>
        </p:nvSpPr>
        <p:spPr>
          <a:xfrm>
            <a:off x="190125" y="2333775"/>
            <a:ext cx="1407300" cy="1451100"/>
          </a:xfrm>
          <a:prstGeom prst="ellipse">
            <a:avLst/>
          </a:prstGeom>
          <a:solidFill>
            <a:srgbClr val="F9CB9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0"/>
          <p:cNvSpPr/>
          <p:nvPr/>
        </p:nvSpPr>
        <p:spPr>
          <a:xfrm>
            <a:off x="3914175" y="1894713"/>
            <a:ext cx="2320200" cy="2445000"/>
          </a:xfrm>
          <a:prstGeom prst="ellipse">
            <a:avLst/>
          </a:prstGeom>
          <a:solidFill>
            <a:srgbClr val="F9CB9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0"/>
          <p:cNvSpPr/>
          <p:nvPr/>
        </p:nvSpPr>
        <p:spPr>
          <a:xfrm>
            <a:off x="6380675" y="1634325"/>
            <a:ext cx="2653500" cy="2705400"/>
          </a:xfrm>
          <a:prstGeom prst="ellipse">
            <a:avLst/>
          </a:prstGeom>
          <a:solidFill>
            <a:srgbClr val="F9CB9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0"/>
          <p:cNvSpPr txBox="1"/>
          <p:nvPr/>
        </p:nvSpPr>
        <p:spPr>
          <a:xfrm>
            <a:off x="219675" y="2563575"/>
            <a:ext cx="1377600" cy="1123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Apprentice / Under 18</a:t>
            </a:r>
            <a:endParaRPr b="1" i="0" sz="18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chemeClr val="dk1"/>
                </a:solidFill>
                <a:latin typeface="Lato"/>
                <a:ea typeface="Lato"/>
                <a:cs typeface="Lato"/>
                <a:sym typeface="Lato"/>
              </a:rPr>
              <a:t>£6.40</a:t>
            </a:r>
            <a:endParaRPr b="1" i="0" sz="2500" u="none" cap="none" strike="noStrike">
              <a:solidFill>
                <a:schemeClr val="dk1"/>
              </a:solidFill>
              <a:latin typeface="Lato"/>
              <a:ea typeface="Lato"/>
              <a:cs typeface="Lato"/>
              <a:sym typeface="Lato"/>
            </a:endParaRPr>
          </a:p>
        </p:txBody>
      </p:sp>
      <p:sp>
        <p:nvSpPr>
          <p:cNvPr id="148" name="Google Shape;148;p10"/>
          <p:cNvSpPr txBox="1"/>
          <p:nvPr/>
        </p:nvSpPr>
        <p:spPr>
          <a:xfrm>
            <a:off x="2075625" y="2709675"/>
            <a:ext cx="1377600" cy="8313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Lato"/>
                <a:ea typeface="Lato"/>
                <a:cs typeface="Lato"/>
                <a:sym typeface="Lato"/>
              </a:rPr>
              <a:t>Aged 18-20</a:t>
            </a:r>
            <a:endParaRPr b="1" i="0" sz="18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rPr b="1" i="0" lang="en-GB" sz="2400" u="none" cap="none" strike="noStrike">
                <a:solidFill>
                  <a:schemeClr val="dk1"/>
                </a:solidFill>
                <a:latin typeface="Lato"/>
                <a:ea typeface="Lato"/>
                <a:cs typeface="Lato"/>
                <a:sym typeface="Lato"/>
              </a:rPr>
              <a:t>£</a:t>
            </a:r>
            <a:r>
              <a:rPr b="1" lang="en-GB" sz="2400">
                <a:solidFill>
                  <a:schemeClr val="dk1"/>
                </a:solidFill>
                <a:latin typeface="Lato"/>
                <a:ea typeface="Lato"/>
                <a:cs typeface="Lato"/>
                <a:sym typeface="Lato"/>
              </a:rPr>
              <a:t>10</a:t>
            </a:r>
            <a:endParaRPr b="1" i="0" sz="2400" u="none" cap="none" strike="noStrike">
              <a:solidFill>
                <a:schemeClr val="dk1"/>
              </a:solidFill>
              <a:latin typeface="Lato"/>
              <a:ea typeface="Lato"/>
              <a:cs typeface="Lato"/>
              <a:sym typeface="Lato"/>
            </a:endParaRPr>
          </a:p>
        </p:txBody>
      </p:sp>
      <p:sp>
        <p:nvSpPr>
          <p:cNvPr id="149" name="Google Shape;149;p10"/>
          <p:cNvSpPr txBox="1"/>
          <p:nvPr/>
        </p:nvSpPr>
        <p:spPr>
          <a:xfrm>
            <a:off x="4341250" y="2667475"/>
            <a:ext cx="1377600" cy="8313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Aged 21+</a:t>
            </a:r>
            <a:endParaRPr b="1" i="0" sz="18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a:t>
            </a:r>
            <a:r>
              <a:rPr b="1" lang="en-GB" sz="2400">
                <a:solidFill>
                  <a:schemeClr val="dk1"/>
                </a:solidFill>
                <a:latin typeface="Lato"/>
                <a:ea typeface="Lato"/>
                <a:cs typeface="Lato"/>
                <a:sym typeface="Lato"/>
              </a:rPr>
              <a:t>12.21</a:t>
            </a:r>
            <a:endParaRPr b="1" i="0" sz="2400" u="none" cap="none" strike="noStrike">
              <a:solidFill>
                <a:schemeClr val="dk1"/>
              </a:solidFill>
              <a:latin typeface="Lato"/>
              <a:ea typeface="Lato"/>
              <a:cs typeface="Lato"/>
              <a:sym typeface="Lato"/>
            </a:endParaRPr>
          </a:p>
        </p:txBody>
      </p:sp>
      <p:sp>
        <p:nvSpPr>
          <p:cNvPr id="150" name="Google Shape;150;p10"/>
          <p:cNvSpPr txBox="1"/>
          <p:nvPr/>
        </p:nvSpPr>
        <p:spPr>
          <a:xfrm>
            <a:off x="7003775" y="2294325"/>
            <a:ext cx="1407300" cy="13854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National Living Wage</a:t>
            </a:r>
            <a:endParaRPr b="1" i="0" sz="18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£12</a:t>
            </a:r>
            <a:endParaRPr b="1" i="0" sz="24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This video takes a nostalgic look at minimum wage, discussing entitlement and the different ways it changes." id="155" name="Google Shape;155;g2bac8395eb4_0_0" title="Minimum wage &amp; the law: What are you entitled to?">
            <a:hlinkClick r:id="rId3"/>
          </p:cNvPr>
          <p:cNvPicPr preferRelativeResize="0"/>
          <p:nvPr/>
        </p:nvPicPr>
        <p:blipFill rotWithShape="1">
          <a:blip r:embed="rId4">
            <a:alphaModFix/>
          </a:blip>
          <a:srcRect b="0" l="0" r="0" t="0"/>
          <a:stretch/>
        </p:blipFill>
        <p:spPr>
          <a:xfrm>
            <a:off x="1263050" y="1031900"/>
            <a:ext cx="5402550" cy="3038925"/>
          </a:xfrm>
          <a:prstGeom prst="rect">
            <a:avLst/>
          </a:prstGeom>
          <a:noFill/>
          <a:ln>
            <a:noFill/>
          </a:ln>
        </p:spPr>
      </p:pic>
      <p:sp>
        <p:nvSpPr>
          <p:cNvPr id="156" name="Google Shape;156;g2bac8395eb4_0_0"/>
          <p:cNvSpPr txBox="1"/>
          <p:nvPr/>
        </p:nvSpPr>
        <p:spPr>
          <a:xfrm>
            <a:off x="214425" y="250700"/>
            <a:ext cx="81939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National minimum wage rates 2022</a:t>
            </a:r>
            <a:endParaRPr b="1" i="0" sz="2800" u="none" cap="none" strike="noStrike">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1" i="0" sz="2800" u="none" cap="none" strike="noStrike">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1" i="0" sz="2800" u="none" cap="none" strike="noStrike">
              <a:solidFill>
                <a:srgbClr val="FF8022"/>
              </a:solidFill>
              <a:latin typeface="Lato Black"/>
              <a:ea typeface="Lato Black"/>
              <a:cs typeface="Lato Black"/>
              <a:sym typeface="Lato Black"/>
            </a:endParaRPr>
          </a:p>
        </p:txBody>
      </p:sp>
      <p:sp>
        <p:nvSpPr>
          <p:cNvPr id="157" name="Google Shape;157;g2bac8395eb4_0_0"/>
          <p:cNvSpPr txBox="1"/>
          <p:nvPr/>
        </p:nvSpPr>
        <p:spPr>
          <a:xfrm>
            <a:off x="1063150" y="4261400"/>
            <a:ext cx="6813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Video | </a:t>
            </a:r>
            <a:r>
              <a:rPr lang="en-GB" u="sng">
                <a:solidFill>
                  <a:schemeClr val="lt1"/>
                </a:solidFill>
                <a:latin typeface="Lato"/>
                <a:ea typeface="Lato"/>
                <a:cs typeface="Lato"/>
                <a:sym typeface="Lato"/>
                <a:hlinkClick r:id="rId5">
                  <a:extLst>
                    <a:ext uri="{A12FA001-AC4F-418D-AE19-62706E023703}">
                      <ahyp:hlinkClr val="tx"/>
                    </a:ext>
                  </a:extLst>
                </a:hlinkClick>
              </a:rPr>
              <a:t>Minimum wage &amp; the law: What are you entitled to?</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u="sng">
                <a:solidFill>
                  <a:schemeClr val="lt1"/>
                </a:solidFill>
                <a:latin typeface="Lato"/>
                <a:ea typeface="Lato"/>
                <a:cs typeface="Lato"/>
                <a:sym typeface="Lato"/>
                <a:hlinkClick r:id="rId6">
                  <a:extLst>
                    <a:ext uri="{A12FA001-AC4F-418D-AE19-62706E023703}">
                      <ahyp:hlinkClr val="tx"/>
                    </a:ext>
                  </a:extLst>
                </a:hlinkClick>
              </a:rPr>
              <a:t>Government Minimum Wage Rates</a:t>
            </a:r>
            <a:endParaRPr>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p:nvPr/>
        </p:nvSpPr>
        <p:spPr>
          <a:xfrm>
            <a:off x="3209625" y="1852971"/>
            <a:ext cx="1578300" cy="943500"/>
          </a:xfrm>
          <a:prstGeom prst="flowChartMagneticTap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163" name="Google Shape;163;p11"/>
          <p:cNvSpPr/>
          <p:nvPr/>
        </p:nvSpPr>
        <p:spPr>
          <a:xfrm>
            <a:off x="5165611" y="1852971"/>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rgbClr val="FFFFFF"/>
              </a:solidFill>
              <a:latin typeface="Lato"/>
              <a:ea typeface="Lato"/>
              <a:cs typeface="Lato"/>
              <a:sym typeface="Lato"/>
            </a:endParaRPr>
          </a:p>
        </p:txBody>
      </p:sp>
      <p:sp>
        <p:nvSpPr>
          <p:cNvPr id="164" name="Google Shape;164;p11"/>
          <p:cNvSpPr/>
          <p:nvPr/>
        </p:nvSpPr>
        <p:spPr>
          <a:xfrm>
            <a:off x="7100002" y="18197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(C) An amount paid to a person for the hours that they actually work </a:t>
            </a:r>
            <a:endParaRPr b="0" i="0" sz="1000" u="none" cap="none" strike="noStrike">
              <a:solidFill>
                <a:schemeClr val="lt1"/>
              </a:solidFill>
              <a:latin typeface="Lato"/>
              <a:ea typeface="Lato"/>
              <a:cs typeface="Lato"/>
              <a:sym typeface="Lato"/>
            </a:endParaRPr>
          </a:p>
        </p:txBody>
      </p:sp>
      <p:sp>
        <p:nvSpPr>
          <p:cNvPr id="165" name="Google Shape;165;p11"/>
          <p:cNvSpPr/>
          <p:nvPr/>
        </p:nvSpPr>
        <p:spPr>
          <a:xfrm>
            <a:off x="3209625"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166" name="Google Shape;166;p11"/>
          <p:cNvSpPr/>
          <p:nvPr/>
        </p:nvSpPr>
        <p:spPr>
          <a:xfrm>
            <a:off x="5217096"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(E) An amount of money added to wages as a reward for good performance</a:t>
            </a:r>
            <a:endParaRPr b="0" i="0" sz="1000" u="none" cap="none" strike="noStrike">
              <a:solidFill>
                <a:schemeClr val="lt1"/>
              </a:solidFill>
              <a:latin typeface="Lato"/>
              <a:ea typeface="Lato"/>
              <a:cs typeface="Lato"/>
              <a:sym typeface="Lato"/>
            </a:endParaRPr>
          </a:p>
        </p:txBody>
      </p:sp>
      <p:sp>
        <p:nvSpPr>
          <p:cNvPr id="167" name="Google Shape;167;p11"/>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168" name="Google Shape;168;p11"/>
          <p:cNvSpPr/>
          <p:nvPr/>
        </p:nvSpPr>
        <p:spPr>
          <a:xfrm>
            <a:off x="3209625"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rgbClr val="FFFFFF"/>
                </a:solidFill>
                <a:latin typeface="Lato"/>
                <a:ea typeface="Lato"/>
                <a:cs typeface="Lato"/>
                <a:sym typeface="Lato"/>
              </a:rPr>
              <a:t>(G) Mandatory payments people have to make to the government</a:t>
            </a:r>
            <a:endParaRPr b="0" i="0" sz="1000" u="none" cap="none" strike="noStrike">
              <a:solidFill>
                <a:srgbClr val="FFFFFF"/>
              </a:solidFill>
              <a:latin typeface="Lato"/>
              <a:ea typeface="Lato"/>
              <a:cs typeface="Lato"/>
              <a:sym typeface="Lato"/>
            </a:endParaRPr>
          </a:p>
        </p:txBody>
      </p:sp>
      <p:sp>
        <p:nvSpPr>
          <p:cNvPr id="169" name="Google Shape;169;p11"/>
          <p:cNvSpPr/>
          <p:nvPr/>
        </p:nvSpPr>
        <p:spPr>
          <a:xfrm>
            <a:off x="5166259"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Roboto"/>
                <a:ea typeface="Roboto"/>
                <a:cs typeface="Roboto"/>
                <a:sym typeface="Roboto"/>
              </a:rPr>
              <a:t>(H) The minimum pay per hour all workers are entitled to</a:t>
            </a:r>
            <a:endParaRPr b="0" i="0" sz="1000" u="none" cap="none" strike="noStrike">
              <a:solidFill>
                <a:schemeClr val="lt1"/>
              </a:solidFill>
              <a:latin typeface="Lato"/>
              <a:ea typeface="Lato"/>
              <a:cs typeface="Lato"/>
              <a:sym typeface="Lato"/>
            </a:endParaRPr>
          </a:p>
        </p:txBody>
      </p:sp>
      <p:sp>
        <p:nvSpPr>
          <p:cNvPr id="170" name="Google Shape;170;p11"/>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171" name="Google Shape;171;p11"/>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Wage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Salary</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Bonus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Commission</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National minimum wage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Taxes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Freelancer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sp>
        <p:nvSpPr>
          <p:cNvPr id="172" name="Google Shape;172;p11"/>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1"/>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 (D) Type of self-employment that provides a variety of projects</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1"/>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(A) An amount you get  paid related to how much you sell</a:t>
            </a:r>
            <a:endParaRPr b="0" i="0" sz="1000" u="none" cap="none" strike="noStrike">
              <a:solidFill>
                <a:schemeClr val="lt1"/>
              </a:solidFill>
              <a:latin typeface="Lato"/>
              <a:ea typeface="Lato"/>
              <a:cs typeface="Lato"/>
              <a:sym typeface="Lato"/>
            </a:endParaRPr>
          </a:p>
        </p:txBody>
      </p:sp>
      <p:sp>
        <p:nvSpPr>
          <p:cNvPr id="175" name="Google Shape;175;p11"/>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(B) The set amount a person is paid per year (per annum)</a:t>
            </a:r>
            <a:endParaRPr b="0" i="0" sz="10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181" name="Google Shape;181;p12"/>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Salary</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Bonus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Commission</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National minimum wage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Taxes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Freelancer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grpSp>
        <p:nvGrpSpPr>
          <p:cNvPr id="182" name="Google Shape;182;p12"/>
          <p:cNvGrpSpPr/>
          <p:nvPr/>
        </p:nvGrpSpPr>
        <p:grpSpPr>
          <a:xfrm>
            <a:off x="3209625" y="1819724"/>
            <a:ext cx="5621225" cy="3066713"/>
            <a:chOff x="3209625" y="1819724"/>
            <a:chExt cx="5621225" cy="3066713"/>
          </a:xfrm>
        </p:grpSpPr>
        <p:sp>
          <p:nvSpPr>
            <p:cNvPr id="183" name="Google Shape;183;p12"/>
            <p:cNvSpPr/>
            <p:nvPr/>
          </p:nvSpPr>
          <p:spPr>
            <a:xfrm>
              <a:off x="3209625" y="1852971"/>
              <a:ext cx="1578300" cy="943500"/>
            </a:xfrm>
            <a:prstGeom prst="flowChartMagneticTap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184" name="Google Shape;184;p12"/>
            <p:cNvSpPr/>
            <p:nvPr/>
          </p:nvSpPr>
          <p:spPr>
            <a:xfrm>
              <a:off x="5165611" y="1852971"/>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rgbClr val="FFFFFF"/>
                </a:solidFill>
                <a:latin typeface="Lato"/>
                <a:ea typeface="Lato"/>
                <a:cs typeface="Lato"/>
                <a:sym typeface="Lato"/>
              </a:endParaRPr>
            </a:p>
          </p:txBody>
        </p:sp>
        <p:sp>
          <p:nvSpPr>
            <p:cNvPr id="185" name="Google Shape;185;p12"/>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186" name="Google Shape;186;p12"/>
            <p:cNvSpPr/>
            <p:nvPr/>
          </p:nvSpPr>
          <p:spPr>
            <a:xfrm>
              <a:off x="3209625"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187" name="Google Shape;187;p12"/>
            <p:cNvSpPr/>
            <p:nvPr/>
          </p:nvSpPr>
          <p:spPr>
            <a:xfrm>
              <a:off x="5217096"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(E) An amount of money added to wages as a reward for good performance</a:t>
              </a:r>
              <a:endParaRPr b="0" i="0" sz="1000" u="none" cap="none" strike="noStrike">
                <a:solidFill>
                  <a:schemeClr val="lt1"/>
                </a:solidFill>
                <a:latin typeface="Lato"/>
                <a:ea typeface="Lato"/>
                <a:cs typeface="Lato"/>
                <a:sym typeface="Lato"/>
              </a:endParaRPr>
            </a:p>
          </p:txBody>
        </p:sp>
        <p:sp>
          <p:nvSpPr>
            <p:cNvPr id="188" name="Google Shape;188;p12"/>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189" name="Google Shape;189;p12"/>
            <p:cNvSpPr/>
            <p:nvPr/>
          </p:nvSpPr>
          <p:spPr>
            <a:xfrm>
              <a:off x="3209625"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rgbClr val="FFFFFF"/>
                  </a:solidFill>
                  <a:latin typeface="Lato"/>
                  <a:ea typeface="Lato"/>
                  <a:cs typeface="Lato"/>
                  <a:sym typeface="Lato"/>
                </a:rPr>
                <a:t>(G) Mandatory payments people have to make to the government</a:t>
              </a:r>
              <a:endParaRPr b="0" i="0" sz="1000" u="none" cap="none" strike="noStrike">
                <a:solidFill>
                  <a:srgbClr val="FFFFFF"/>
                </a:solidFill>
                <a:latin typeface="Lato"/>
                <a:ea typeface="Lato"/>
                <a:cs typeface="Lato"/>
                <a:sym typeface="Lato"/>
              </a:endParaRPr>
            </a:p>
          </p:txBody>
        </p:sp>
        <p:sp>
          <p:nvSpPr>
            <p:cNvPr id="190" name="Google Shape;190;p12"/>
            <p:cNvSpPr/>
            <p:nvPr/>
          </p:nvSpPr>
          <p:spPr>
            <a:xfrm>
              <a:off x="5166259"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Roboto"/>
                  <a:ea typeface="Roboto"/>
                  <a:cs typeface="Roboto"/>
                  <a:sym typeface="Roboto"/>
                </a:rPr>
                <a:t>(H) The minimum pay per hour all workers are entitled to</a:t>
              </a:r>
              <a:endParaRPr b="0" i="0" sz="1000" u="none" cap="none" strike="noStrike">
                <a:solidFill>
                  <a:schemeClr val="lt1"/>
                </a:solidFill>
                <a:latin typeface="Lato"/>
                <a:ea typeface="Lato"/>
                <a:cs typeface="Lato"/>
                <a:sym typeface="Lato"/>
              </a:endParaRPr>
            </a:p>
          </p:txBody>
        </p:sp>
        <p:sp>
          <p:nvSpPr>
            <p:cNvPr id="191" name="Google Shape;191;p12"/>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2"/>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 (D) Type of self-employment that provides a variety of projects</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 name="Google Shape;193;p12"/>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(A) An amount you get  paid related to how much you sell</a:t>
            </a:r>
            <a:endParaRPr b="0" i="0" sz="1000" u="none" cap="none" strike="noStrike">
              <a:solidFill>
                <a:schemeClr val="lt1"/>
              </a:solidFill>
              <a:latin typeface="Lato"/>
              <a:ea typeface="Lato"/>
              <a:cs typeface="Lato"/>
              <a:sym typeface="Lato"/>
            </a:endParaRPr>
          </a:p>
        </p:txBody>
      </p:sp>
      <p:sp>
        <p:nvSpPr>
          <p:cNvPr id="194" name="Google Shape;194;p12"/>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(B) The set amount a person is paid per year (per annum)</a:t>
            </a:r>
            <a:endParaRPr b="0" i="0" sz="1000" u="none" cap="none" strike="noStrike">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200" name="Google Shape;200;p13"/>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(B) Salary</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Bonus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Commission</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National minimum wage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Taxes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Freelancer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grpSp>
        <p:nvGrpSpPr>
          <p:cNvPr id="201" name="Google Shape;201;p13"/>
          <p:cNvGrpSpPr/>
          <p:nvPr/>
        </p:nvGrpSpPr>
        <p:grpSpPr>
          <a:xfrm>
            <a:off x="3209625" y="1819724"/>
            <a:ext cx="5621225" cy="3066713"/>
            <a:chOff x="3209625" y="1819724"/>
            <a:chExt cx="5621225" cy="3066713"/>
          </a:xfrm>
        </p:grpSpPr>
        <p:sp>
          <p:nvSpPr>
            <p:cNvPr id="202" name="Google Shape;202;p13"/>
            <p:cNvSpPr/>
            <p:nvPr/>
          </p:nvSpPr>
          <p:spPr>
            <a:xfrm>
              <a:off x="3209625" y="1852971"/>
              <a:ext cx="1578300" cy="943500"/>
            </a:xfrm>
            <a:prstGeom prst="flowChartMagneticTap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203" name="Google Shape;203;p13"/>
            <p:cNvSpPr/>
            <p:nvPr/>
          </p:nvSpPr>
          <p:spPr>
            <a:xfrm>
              <a:off x="5165611"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chemeClr val="accent2"/>
                </a:solidFill>
                <a:latin typeface="Lato"/>
                <a:ea typeface="Lato"/>
                <a:cs typeface="Lato"/>
                <a:sym typeface="Lato"/>
              </a:endParaRPr>
            </a:p>
          </p:txBody>
        </p:sp>
        <p:sp>
          <p:nvSpPr>
            <p:cNvPr id="204" name="Google Shape;204;p13"/>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205" name="Google Shape;205;p13"/>
            <p:cNvSpPr/>
            <p:nvPr/>
          </p:nvSpPr>
          <p:spPr>
            <a:xfrm>
              <a:off x="3209625"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06" name="Google Shape;206;p13"/>
            <p:cNvSpPr/>
            <p:nvPr/>
          </p:nvSpPr>
          <p:spPr>
            <a:xfrm>
              <a:off x="5217096"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(E) An amount of money added to wages as a reward for good performance</a:t>
              </a:r>
              <a:endParaRPr b="0" i="0" sz="1000" u="none" cap="none" strike="noStrike">
                <a:solidFill>
                  <a:schemeClr val="lt1"/>
                </a:solidFill>
                <a:latin typeface="Lato"/>
                <a:ea typeface="Lato"/>
                <a:cs typeface="Lato"/>
                <a:sym typeface="Lato"/>
              </a:endParaRPr>
            </a:p>
          </p:txBody>
        </p:sp>
        <p:sp>
          <p:nvSpPr>
            <p:cNvPr id="207" name="Google Shape;207;p13"/>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08" name="Google Shape;208;p13"/>
            <p:cNvSpPr/>
            <p:nvPr/>
          </p:nvSpPr>
          <p:spPr>
            <a:xfrm>
              <a:off x="3209625"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rgbClr val="FFFFFF"/>
                  </a:solidFill>
                  <a:latin typeface="Lato"/>
                  <a:ea typeface="Lato"/>
                  <a:cs typeface="Lato"/>
                  <a:sym typeface="Lato"/>
                </a:rPr>
                <a:t>(G) Mandatory payments people have to make to the government</a:t>
              </a:r>
              <a:endParaRPr b="0" i="0" sz="1000" u="none" cap="none" strike="noStrike">
                <a:solidFill>
                  <a:srgbClr val="FFFFFF"/>
                </a:solidFill>
                <a:latin typeface="Lato"/>
                <a:ea typeface="Lato"/>
                <a:cs typeface="Lato"/>
                <a:sym typeface="Lato"/>
              </a:endParaRPr>
            </a:p>
          </p:txBody>
        </p:sp>
        <p:sp>
          <p:nvSpPr>
            <p:cNvPr id="209" name="Google Shape;209;p13"/>
            <p:cNvSpPr/>
            <p:nvPr/>
          </p:nvSpPr>
          <p:spPr>
            <a:xfrm>
              <a:off x="5166259"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Roboto"/>
                  <a:ea typeface="Roboto"/>
                  <a:cs typeface="Roboto"/>
                  <a:sym typeface="Roboto"/>
                </a:rPr>
                <a:t>(H) The minimum pay per hour all workers are entitled to</a:t>
              </a:r>
              <a:endParaRPr b="0" i="0" sz="1000" u="none" cap="none" strike="noStrike">
                <a:solidFill>
                  <a:schemeClr val="lt1"/>
                </a:solidFill>
                <a:latin typeface="Lato"/>
                <a:ea typeface="Lato"/>
                <a:cs typeface="Lato"/>
                <a:sym typeface="Lato"/>
              </a:endParaRPr>
            </a:p>
          </p:txBody>
        </p:sp>
        <p:sp>
          <p:nvSpPr>
            <p:cNvPr id="210" name="Google Shape;210;p13"/>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3"/>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 (D) Type of self-employment that provides a variety of projects</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p13"/>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(B) The set amount a person is paid per year (per annum)</a:t>
            </a:r>
            <a:endParaRPr b="0" i="0" sz="1000" u="none" cap="none" strike="noStrike">
              <a:solidFill>
                <a:schemeClr val="accent2"/>
              </a:solidFill>
              <a:latin typeface="Lato"/>
              <a:ea typeface="Lato"/>
              <a:cs typeface="Lato"/>
              <a:sym typeface="Lato"/>
            </a:endParaRPr>
          </a:p>
        </p:txBody>
      </p:sp>
      <p:sp>
        <p:nvSpPr>
          <p:cNvPr id="213" name="Google Shape;213;p13"/>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(A) An amount you get  paid related to how much you sell</a:t>
            </a:r>
            <a:endParaRPr b="0" i="0" sz="10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219" name="Google Shape;219;p14"/>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a:t>
            </a:r>
            <a:r>
              <a:rPr b="1" i="0" lang="en-GB" sz="1500" u="none" cap="none" strike="noStrike">
                <a:solidFill>
                  <a:schemeClr val="accent2"/>
                </a:solidFill>
                <a:latin typeface="Lato"/>
                <a:ea typeface="Lato"/>
                <a:cs typeface="Lato"/>
                <a:sym typeface="Lato"/>
              </a:rPr>
              <a:t>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(B) Salary</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(E) Bonus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Commission</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National minimum wage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Taxes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Freelancer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grpSp>
        <p:nvGrpSpPr>
          <p:cNvPr id="220" name="Google Shape;220;p14"/>
          <p:cNvGrpSpPr/>
          <p:nvPr/>
        </p:nvGrpSpPr>
        <p:grpSpPr>
          <a:xfrm>
            <a:off x="3209625" y="1819724"/>
            <a:ext cx="5621225" cy="3066713"/>
            <a:chOff x="3209625" y="1819724"/>
            <a:chExt cx="5621225" cy="3066713"/>
          </a:xfrm>
        </p:grpSpPr>
        <p:sp>
          <p:nvSpPr>
            <p:cNvPr id="221" name="Google Shape;221;p14"/>
            <p:cNvSpPr/>
            <p:nvPr/>
          </p:nvSpPr>
          <p:spPr>
            <a:xfrm>
              <a:off x="3209625" y="1852971"/>
              <a:ext cx="1578300" cy="943500"/>
            </a:xfrm>
            <a:prstGeom prst="flowChartMagneticTap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222" name="Google Shape;222;p14"/>
            <p:cNvSpPr/>
            <p:nvPr/>
          </p:nvSpPr>
          <p:spPr>
            <a:xfrm>
              <a:off x="5165611"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chemeClr val="accent2"/>
                </a:solidFill>
                <a:latin typeface="Lato"/>
                <a:ea typeface="Lato"/>
                <a:cs typeface="Lato"/>
                <a:sym typeface="Lato"/>
              </a:endParaRPr>
            </a:p>
          </p:txBody>
        </p:sp>
        <p:sp>
          <p:nvSpPr>
            <p:cNvPr id="223" name="Google Shape;223;p14"/>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224" name="Google Shape;224;p14"/>
            <p:cNvSpPr/>
            <p:nvPr/>
          </p:nvSpPr>
          <p:spPr>
            <a:xfrm>
              <a:off x="3209625"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25" name="Google Shape;225;p14"/>
            <p:cNvSpPr/>
            <p:nvPr/>
          </p:nvSpPr>
          <p:spPr>
            <a:xfrm>
              <a:off x="5217096"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(E) An amount of money added to wages as a reward for good performance</a:t>
              </a:r>
              <a:endParaRPr b="0" i="0" sz="1000" u="none" cap="none" strike="noStrike">
                <a:solidFill>
                  <a:schemeClr val="accent2"/>
                </a:solidFill>
                <a:latin typeface="Lato"/>
                <a:ea typeface="Lato"/>
                <a:cs typeface="Lato"/>
                <a:sym typeface="Lato"/>
              </a:endParaRPr>
            </a:p>
          </p:txBody>
        </p:sp>
        <p:sp>
          <p:nvSpPr>
            <p:cNvPr id="226" name="Google Shape;226;p14"/>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27" name="Google Shape;227;p14"/>
            <p:cNvSpPr/>
            <p:nvPr/>
          </p:nvSpPr>
          <p:spPr>
            <a:xfrm>
              <a:off x="3209625"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rgbClr val="FFFFFF"/>
                  </a:solidFill>
                  <a:latin typeface="Lato"/>
                  <a:ea typeface="Lato"/>
                  <a:cs typeface="Lato"/>
                  <a:sym typeface="Lato"/>
                </a:rPr>
                <a:t>(G) Mandatory payments people have to make to the government</a:t>
              </a:r>
              <a:endParaRPr b="0" i="0" sz="1000" u="none" cap="none" strike="noStrike">
                <a:solidFill>
                  <a:srgbClr val="FFFFFF"/>
                </a:solidFill>
                <a:latin typeface="Lato"/>
                <a:ea typeface="Lato"/>
                <a:cs typeface="Lato"/>
                <a:sym typeface="Lato"/>
              </a:endParaRPr>
            </a:p>
          </p:txBody>
        </p:sp>
        <p:sp>
          <p:nvSpPr>
            <p:cNvPr id="228" name="Google Shape;228;p14"/>
            <p:cNvSpPr/>
            <p:nvPr/>
          </p:nvSpPr>
          <p:spPr>
            <a:xfrm>
              <a:off x="5166259"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Roboto"/>
                  <a:ea typeface="Roboto"/>
                  <a:cs typeface="Roboto"/>
                  <a:sym typeface="Roboto"/>
                </a:rPr>
                <a:t>(H) The minimum pay per hour all workers are entitled to</a:t>
              </a:r>
              <a:endParaRPr b="0" i="0" sz="1000" u="none" cap="none" strike="noStrike">
                <a:solidFill>
                  <a:schemeClr val="lt1"/>
                </a:solidFill>
                <a:latin typeface="Lato"/>
                <a:ea typeface="Lato"/>
                <a:cs typeface="Lato"/>
                <a:sym typeface="Lato"/>
              </a:endParaRPr>
            </a:p>
          </p:txBody>
        </p:sp>
        <p:sp>
          <p:nvSpPr>
            <p:cNvPr id="229" name="Google Shape;229;p14"/>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4"/>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 (D) Type of self-employment that provides a variety of projects</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1" name="Google Shape;231;p14"/>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(B) The set amount a person is paid per year (per annum)</a:t>
            </a:r>
            <a:endParaRPr b="0" i="0" sz="1000" u="none" cap="none" strike="noStrike">
              <a:solidFill>
                <a:schemeClr val="accent2"/>
              </a:solidFill>
              <a:latin typeface="Lato"/>
              <a:ea typeface="Lato"/>
              <a:cs typeface="Lato"/>
              <a:sym typeface="Lato"/>
            </a:endParaRPr>
          </a:p>
        </p:txBody>
      </p:sp>
      <p:sp>
        <p:nvSpPr>
          <p:cNvPr id="232" name="Google Shape;232;p14"/>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(A) An amount you get  paid related to how much you sell</a:t>
            </a:r>
            <a:endParaRPr b="0" i="0" sz="1000" u="none" cap="none" strike="noStrike">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238" name="Google Shape;238;p15"/>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(B) Salary</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(E) Bonus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 Commission</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National minimum wage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Taxes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Freelancer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grpSp>
        <p:nvGrpSpPr>
          <p:cNvPr id="239" name="Google Shape;239;p15"/>
          <p:cNvGrpSpPr/>
          <p:nvPr/>
        </p:nvGrpSpPr>
        <p:grpSpPr>
          <a:xfrm>
            <a:off x="3209625" y="1819724"/>
            <a:ext cx="5621225" cy="3066713"/>
            <a:chOff x="3209625" y="1819724"/>
            <a:chExt cx="5621225" cy="3066713"/>
          </a:xfrm>
        </p:grpSpPr>
        <p:sp>
          <p:nvSpPr>
            <p:cNvPr id="240" name="Google Shape;240;p15"/>
            <p:cNvSpPr/>
            <p:nvPr/>
          </p:nvSpPr>
          <p:spPr>
            <a:xfrm>
              <a:off x="3209625"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241" name="Google Shape;241;p15"/>
            <p:cNvSpPr/>
            <p:nvPr/>
          </p:nvSpPr>
          <p:spPr>
            <a:xfrm>
              <a:off x="5165611"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chemeClr val="accent2"/>
                </a:solidFill>
                <a:latin typeface="Lato"/>
                <a:ea typeface="Lato"/>
                <a:cs typeface="Lato"/>
                <a:sym typeface="Lato"/>
              </a:endParaRPr>
            </a:p>
          </p:txBody>
        </p:sp>
        <p:sp>
          <p:nvSpPr>
            <p:cNvPr id="242" name="Google Shape;242;p15"/>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243" name="Google Shape;243;p15"/>
            <p:cNvSpPr/>
            <p:nvPr/>
          </p:nvSpPr>
          <p:spPr>
            <a:xfrm>
              <a:off x="3209625"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44" name="Google Shape;244;p15"/>
            <p:cNvSpPr/>
            <p:nvPr/>
          </p:nvSpPr>
          <p:spPr>
            <a:xfrm>
              <a:off x="5217096"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(E) An amount of money added to wages as a reward for good performance</a:t>
              </a:r>
              <a:endParaRPr b="0" i="0" sz="1000" u="none" cap="none" strike="noStrike">
                <a:solidFill>
                  <a:schemeClr val="accent2"/>
                </a:solidFill>
                <a:latin typeface="Lato"/>
                <a:ea typeface="Lato"/>
                <a:cs typeface="Lato"/>
                <a:sym typeface="Lato"/>
              </a:endParaRPr>
            </a:p>
          </p:txBody>
        </p:sp>
        <p:sp>
          <p:nvSpPr>
            <p:cNvPr id="245" name="Google Shape;245;p15"/>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46" name="Google Shape;246;p15"/>
            <p:cNvSpPr/>
            <p:nvPr/>
          </p:nvSpPr>
          <p:spPr>
            <a:xfrm>
              <a:off x="3209625"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rgbClr val="FFFFFF"/>
                  </a:solidFill>
                  <a:latin typeface="Lato"/>
                  <a:ea typeface="Lato"/>
                  <a:cs typeface="Lato"/>
                  <a:sym typeface="Lato"/>
                </a:rPr>
                <a:t>(G) Mandatory payments people have to make to the government</a:t>
              </a:r>
              <a:endParaRPr b="0" i="0" sz="1000" u="none" cap="none" strike="noStrike">
                <a:solidFill>
                  <a:srgbClr val="FFFFFF"/>
                </a:solidFill>
                <a:latin typeface="Lato"/>
                <a:ea typeface="Lato"/>
                <a:cs typeface="Lato"/>
                <a:sym typeface="Lato"/>
              </a:endParaRPr>
            </a:p>
          </p:txBody>
        </p:sp>
        <p:sp>
          <p:nvSpPr>
            <p:cNvPr id="247" name="Google Shape;247;p15"/>
            <p:cNvSpPr/>
            <p:nvPr/>
          </p:nvSpPr>
          <p:spPr>
            <a:xfrm>
              <a:off x="5166259"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Roboto"/>
                  <a:ea typeface="Roboto"/>
                  <a:cs typeface="Roboto"/>
                  <a:sym typeface="Roboto"/>
                </a:rPr>
                <a:t>(H) The minimum pay per hour all workers are entitled to</a:t>
              </a:r>
              <a:endParaRPr b="0" i="0" sz="1000" u="none" cap="none" strike="noStrike">
                <a:solidFill>
                  <a:schemeClr val="lt1"/>
                </a:solidFill>
                <a:latin typeface="Lato"/>
                <a:ea typeface="Lato"/>
                <a:cs typeface="Lato"/>
                <a:sym typeface="Lato"/>
              </a:endParaRPr>
            </a:p>
          </p:txBody>
        </p:sp>
        <p:sp>
          <p:nvSpPr>
            <p:cNvPr id="248" name="Google Shape;248;p15"/>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(A) </a:t>
              </a:r>
              <a:r>
                <a:rPr b="0" i="0" lang="en-GB" sz="1000" u="none" cap="none" strike="noStrike">
                  <a:solidFill>
                    <a:schemeClr val="accent2"/>
                  </a:solidFill>
                  <a:latin typeface="Lato"/>
                  <a:ea typeface="Lato"/>
                  <a:cs typeface="Lato"/>
                  <a:sym typeface="Lato"/>
                </a:rPr>
                <a:t>An amount you get  paid related to how much you sell</a:t>
              </a:r>
              <a:endParaRPr b="0" i="0" sz="1000" u="none" cap="none" strike="noStrike">
                <a:solidFill>
                  <a:schemeClr val="accent2"/>
                </a:solidFill>
                <a:latin typeface="Lato"/>
                <a:ea typeface="Lato"/>
                <a:cs typeface="Lato"/>
                <a:sym typeface="Lato"/>
              </a:endParaRPr>
            </a:p>
          </p:txBody>
        </p:sp>
        <p:sp>
          <p:nvSpPr>
            <p:cNvPr id="249" name="Google Shape;249;p15"/>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5"/>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 (D) Type of self-employment that provides a variety of projects</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15"/>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(B) The set amount a person is paid per year (per annum)</a:t>
            </a:r>
            <a:endParaRPr b="0" i="0" sz="10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nvSpPr>
        <p:spPr>
          <a:xfrm>
            <a:off x="479150" y="4851500"/>
            <a:ext cx="7457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i="0" lang="en-GB" sz="1000" u="none" cap="none" strike="noStrike">
                <a:solidFill>
                  <a:schemeClr val="accent2"/>
                </a:solidFill>
                <a:latin typeface="Lato"/>
                <a:ea typeface="Lato"/>
                <a:cs typeface="Lato"/>
                <a:sym typeface="Lato"/>
              </a:rPr>
              <a:t>*This will be different depending on age. Learn more here: </a:t>
            </a:r>
            <a:r>
              <a:rPr i="0" lang="en-GB" sz="1000" u="sng" cap="none" strike="noStrike">
                <a:solidFill>
                  <a:schemeClr val="accent2"/>
                </a:solidFill>
                <a:latin typeface="Lato"/>
                <a:ea typeface="Lato"/>
                <a:cs typeface="Lato"/>
                <a:sym typeface="Lato"/>
                <a:hlinkClick r:id="rId3">
                  <a:extLst>
                    <a:ext uri="{A12FA001-AC4F-418D-AE19-62706E023703}">
                      <ahyp:hlinkClr val="tx"/>
                    </a:ext>
                  </a:extLst>
                </a:hlinkClick>
              </a:rPr>
              <a:t>National Minimum Wage and National Living Wage rates</a:t>
            </a:r>
            <a:r>
              <a:rPr i="0" lang="en-GB" sz="1000" u="none" cap="none" strike="noStrike">
                <a:solidFill>
                  <a:schemeClr val="accent2"/>
                </a:solidFill>
                <a:latin typeface="Lato"/>
                <a:ea typeface="Lato"/>
                <a:cs typeface="Lato"/>
                <a:sym typeface="Lato"/>
              </a:rPr>
              <a:t> (Gov.uk)</a:t>
            </a:r>
            <a:endParaRPr i="0" sz="1000" u="none" cap="none" strike="noStrike">
              <a:solidFill>
                <a:schemeClr val="accent2"/>
              </a:solidFill>
              <a:latin typeface="Lato"/>
              <a:ea typeface="Lato"/>
              <a:cs typeface="Lato"/>
              <a:sym typeface="Lato"/>
            </a:endParaRPr>
          </a:p>
        </p:txBody>
      </p:sp>
      <p:sp>
        <p:nvSpPr>
          <p:cNvPr id="257" name="Google Shape;257;p16"/>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258" name="Google Shape;258;p16"/>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(B) Salary</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(E) Bonus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 Commission</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(H) National minimum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Taxes</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Freelancer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grpSp>
        <p:nvGrpSpPr>
          <p:cNvPr id="259" name="Google Shape;259;p16"/>
          <p:cNvGrpSpPr/>
          <p:nvPr/>
        </p:nvGrpSpPr>
        <p:grpSpPr>
          <a:xfrm>
            <a:off x="3209625" y="1819724"/>
            <a:ext cx="5621225" cy="3066713"/>
            <a:chOff x="3209625" y="1819724"/>
            <a:chExt cx="5621225" cy="3066713"/>
          </a:xfrm>
        </p:grpSpPr>
        <p:sp>
          <p:nvSpPr>
            <p:cNvPr id="260" name="Google Shape;260;p16"/>
            <p:cNvSpPr/>
            <p:nvPr/>
          </p:nvSpPr>
          <p:spPr>
            <a:xfrm>
              <a:off x="3209625"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261" name="Google Shape;261;p16"/>
            <p:cNvSpPr/>
            <p:nvPr/>
          </p:nvSpPr>
          <p:spPr>
            <a:xfrm>
              <a:off x="5165611"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chemeClr val="accent2"/>
                </a:solidFill>
                <a:latin typeface="Lato"/>
                <a:ea typeface="Lato"/>
                <a:cs typeface="Lato"/>
                <a:sym typeface="Lato"/>
              </a:endParaRPr>
            </a:p>
          </p:txBody>
        </p:sp>
        <p:sp>
          <p:nvSpPr>
            <p:cNvPr id="262" name="Google Shape;262;p16"/>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263" name="Google Shape;263;p16"/>
            <p:cNvSpPr/>
            <p:nvPr/>
          </p:nvSpPr>
          <p:spPr>
            <a:xfrm>
              <a:off x="3209625" y="2931823"/>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64" name="Google Shape;264;p16"/>
            <p:cNvSpPr/>
            <p:nvPr/>
          </p:nvSpPr>
          <p:spPr>
            <a:xfrm>
              <a:off x="5217096"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(E) An amount of money added to wages as a reward for good performance</a:t>
              </a:r>
              <a:endParaRPr b="0" i="0" sz="1000" u="none" cap="none" strike="noStrike">
                <a:solidFill>
                  <a:schemeClr val="accent2"/>
                </a:solidFill>
                <a:latin typeface="Lato"/>
                <a:ea typeface="Lato"/>
                <a:cs typeface="Lato"/>
                <a:sym typeface="Lato"/>
              </a:endParaRPr>
            </a:p>
          </p:txBody>
        </p:sp>
        <p:sp>
          <p:nvSpPr>
            <p:cNvPr id="265" name="Google Shape;265;p16"/>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66" name="Google Shape;266;p16"/>
            <p:cNvSpPr/>
            <p:nvPr/>
          </p:nvSpPr>
          <p:spPr>
            <a:xfrm>
              <a:off x="3209625" y="3942937"/>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rgbClr val="FFFFFF"/>
                  </a:solidFill>
                  <a:latin typeface="Lato"/>
                  <a:ea typeface="Lato"/>
                  <a:cs typeface="Lato"/>
                  <a:sym typeface="Lato"/>
                </a:rPr>
                <a:t>(G) Mandatory payments people have to make to the government</a:t>
              </a:r>
              <a:endParaRPr b="0" i="0" sz="1000" u="none" cap="none" strike="noStrike">
                <a:solidFill>
                  <a:srgbClr val="FFFFFF"/>
                </a:solidFill>
                <a:latin typeface="Lato"/>
                <a:ea typeface="Lato"/>
                <a:cs typeface="Lato"/>
                <a:sym typeface="Lato"/>
              </a:endParaRPr>
            </a:p>
          </p:txBody>
        </p:sp>
        <p:sp>
          <p:nvSpPr>
            <p:cNvPr id="267" name="Google Shape;267;p16"/>
            <p:cNvSpPr/>
            <p:nvPr/>
          </p:nvSpPr>
          <p:spPr>
            <a:xfrm>
              <a:off x="5166259" y="3942937"/>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Roboto"/>
                  <a:ea typeface="Roboto"/>
                  <a:cs typeface="Roboto"/>
                  <a:sym typeface="Roboto"/>
                </a:rPr>
                <a:t>(H) The minimum pay per hour all workers are entitled to</a:t>
              </a:r>
              <a:endParaRPr b="0" i="0" sz="1000" u="none" cap="none" strike="noStrike">
                <a:solidFill>
                  <a:schemeClr val="accent2"/>
                </a:solidFill>
                <a:latin typeface="Lato"/>
                <a:ea typeface="Lato"/>
                <a:cs typeface="Lato"/>
                <a:sym typeface="Lato"/>
              </a:endParaRPr>
            </a:p>
          </p:txBody>
        </p:sp>
        <p:sp>
          <p:nvSpPr>
            <p:cNvPr id="268" name="Google Shape;268;p16"/>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(A) </a:t>
              </a:r>
              <a:r>
                <a:rPr b="0" i="0" lang="en-GB" sz="1000" u="none" cap="none" strike="noStrike">
                  <a:solidFill>
                    <a:schemeClr val="accent2"/>
                  </a:solidFill>
                  <a:latin typeface="Lato"/>
                  <a:ea typeface="Lato"/>
                  <a:cs typeface="Lato"/>
                  <a:sym typeface="Lato"/>
                </a:rPr>
                <a:t>An amount you get  paid related to how much you sell</a:t>
              </a:r>
              <a:endParaRPr b="0" i="0" sz="1000" u="none" cap="none" strike="noStrike">
                <a:solidFill>
                  <a:schemeClr val="accent2"/>
                </a:solidFill>
                <a:latin typeface="Lato"/>
                <a:ea typeface="Lato"/>
                <a:cs typeface="Lato"/>
                <a:sym typeface="Lato"/>
              </a:endParaRPr>
            </a:p>
          </p:txBody>
        </p:sp>
        <p:sp>
          <p:nvSpPr>
            <p:cNvPr id="269" name="Google Shape;269;p16"/>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6"/>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 (D) Type of self-employment that provides a variety of projects</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1" name="Google Shape;271;p16"/>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(B) The set amount a person is paid per year (per annum)</a:t>
            </a:r>
            <a:endParaRPr b="0" i="0" sz="10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277" name="Google Shape;277;p17"/>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(B) Salary</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t>
            </a:r>
            <a:r>
              <a:rPr b="1" lang="en-GB" sz="1500">
                <a:solidFill>
                  <a:schemeClr val="accent2"/>
                </a:solidFill>
                <a:latin typeface="Lato"/>
                <a:ea typeface="Lato"/>
                <a:cs typeface="Lato"/>
                <a:sym typeface="Lato"/>
              </a:rPr>
              <a:t>E</a:t>
            </a:r>
            <a:r>
              <a:rPr b="1" i="0" lang="en-GB" sz="1500" u="none" cap="none" strike="noStrike">
                <a:solidFill>
                  <a:schemeClr val="accent2"/>
                </a:solidFill>
                <a:latin typeface="Lato"/>
                <a:ea typeface="Lato"/>
                <a:cs typeface="Lato"/>
                <a:sym typeface="Lato"/>
              </a:rPr>
              <a:t>) Bonus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t>
            </a:r>
            <a:r>
              <a:rPr b="1" lang="en-GB" sz="1500">
                <a:solidFill>
                  <a:schemeClr val="accent2"/>
                </a:solidFill>
                <a:latin typeface="Lato"/>
                <a:ea typeface="Lato"/>
                <a:cs typeface="Lato"/>
                <a:sym typeface="Lato"/>
              </a:rPr>
              <a:t>A</a:t>
            </a:r>
            <a:r>
              <a:rPr b="1" i="0" lang="en-GB" sz="1500" u="none" cap="none" strike="noStrike">
                <a:solidFill>
                  <a:schemeClr val="accent2"/>
                </a:solidFill>
                <a:latin typeface="Lato"/>
                <a:ea typeface="Lato"/>
                <a:cs typeface="Lato"/>
                <a:sym typeface="Lato"/>
              </a:rPr>
              <a:t>) Commission</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(H) National minimum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(G) Taxes </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Freelancer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grpSp>
        <p:nvGrpSpPr>
          <p:cNvPr id="278" name="Google Shape;278;p17"/>
          <p:cNvGrpSpPr/>
          <p:nvPr/>
        </p:nvGrpSpPr>
        <p:grpSpPr>
          <a:xfrm>
            <a:off x="3209625" y="1819724"/>
            <a:ext cx="5621225" cy="3066713"/>
            <a:chOff x="3209625" y="1819724"/>
            <a:chExt cx="5621225" cy="3066713"/>
          </a:xfrm>
        </p:grpSpPr>
        <p:sp>
          <p:nvSpPr>
            <p:cNvPr id="279" name="Google Shape;279;p17"/>
            <p:cNvSpPr/>
            <p:nvPr/>
          </p:nvSpPr>
          <p:spPr>
            <a:xfrm>
              <a:off x="3209625"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280" name="Google Shape;280;p17"/>
            <p:cNvSpPr/>
            <p:nvPr/>
          </p:nvSpPr>
          <p:spPr>
            <a:xfrm>
              <a:off x="5165611"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chemeClr val="accent2"/>
                </a:solidFill>
                <a:latin typeface="Lato"/>
                <a:ea typeface="Lato"/>
                <a:cs typeface="Lato"/>
                <a:sym typeface="Lato"/>
              </a:endParaRPr>
            </a:p>
          </p:txBody>
        </p:sp>
        <p:sp>
          <p:nvSpPr>
            <p:cNvPr id="281" name="Google Shape;281;p17"/>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282" name="Google Shape;282;p17"/>
            <p:cNvSpPr/>
            <p:nvPr/>
          </p:nvSpPr>
          <p:spPr>
            <a:xfrm>
              <a:off x="3209625" y="2931823"/>
              <a:ext cx="1578300" cy="943500"/>
            </a:xfrm>
            <a:prstGeom prst="flowChartMagneticTap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83" name="Google Shape;283;p17"/>
            <p:cNvSpPr/>
            <p:nvPr/>
          </p:nvSpPr>
          <p:spPr>
            <a:xfrm>
              <a:off x="5217096"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(E) An amount of money added to wages as a reward for good performance</a:t>
              </a:r>
              <a:endParaRPr b="0" i="0" sz="1000" u="none" cap="none" strike="noStrike">
                <a:solidFill>
                  <a:schemeClr val="accent2"/>
                </a:solidFill>
                <a:latin typeface="Lato"/>
                <a:ea typeface="Lato"/>
                <a:cs typeface="Lato"/>
                <a:sym typeface="Lato"/>
              </a:endParaRPr>
            </a:p>
          </p:txBody>
        </p:sp>
        <p:sp>
          <p:nvSpPr>
            <p:cNvPr id="284" name="Google Shape;284;p17"/>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285" name="Google Shape;285;p17"/>
            <p:cNvSpPr/>
            <p:nvPr/>
          </p:nvSpPr>
          <p:spPr>
            <a:xfrm>
              <a:off x="3209625" y="3942937"/>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(G) Mandatory payments people have to make to the government</a:t>
              </a:r>
              <a:endParaRPr b="0" i="0" sz="1000" u="none" cap="none" strike="noStrike">
                <a:solidFill>
                  <a:schemeClr val="accent2"/>
                </a:solidFill>
                <a:latin typeface="Lato"/>
                <a:ea typeface="Lato"/>
                <a:cs typeface="Lato"/>
                <a:sym typeface="Lato"/>
              </a:endParaRPr>
            </a:p>
          </p:txBody>
        </p:sp>
        <p:sp>
          <p:nvSpPr>
            <p:cNvPr id="286" name="Google Shape;286;p17"/>
            <p:cNvSpPr/>
            <p:nvPr/>
          </p:nvSpPr>
          <p:spPr>
            <a:xfrm>
              <a:off x="5166259" y="3942937"/>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Roboto"/>
                  <a:ea typeface="Roboto"/>
                  <a:cs typeface="Roboto"/>
                  <a:sym typeface="Roboto"/>
                </a:rPr>
                <a:t>(H) The minimum pay per hour all workers are entitled to</a:t>
              </a:r>
              <a:endParaRPr b="0" i="0" sz="1000" u="none" cap="none" strike="noStrike">
                <a:solidFill>
                  <a:schemeClr val="accent2"/>
                </a:solidFill>
                <a:latin typeface="Lato"/>
                <a:ea typeface="Lato"/>
                <a:cs typeface="Lato"/>
                <a:sym typeface="Lato"/>
              </a:endParaRPr>
            </a:p>
          </p:txBody>
        </p:sp>
        <p:sp>
          <p:nvSpPr>
            <p:cNvPr id="287" name="Google Shape;287;p17"/>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(A) </a:t>
              </a:r>
              <a:r>
                <a:rPr b="0" i="0" lang="en-GB" sz="1000" u="none" cap="none" strike="noStrike">
                  <a:solidFill>
                    <a:schemeClr val="accent2"/>
                  </a:solidFill>
                  <a:latin typeface="Lato"/>
                  <a:ea typeface="Lato"/>
                  <a:cs typeface="Lato"/>
                  <a:sym typeface="Lato"/>
                </a:rPr>
                <a:t>An amount you get  paid related to how much you sell</a:t>
              </a:r>
              <a:endParaRPr b="0" i="0" sz="1000" u="none" cap="none" strike="noStrike">
                <a:solidFill>
                  <a:schemeClr val="accent2"/>
                </a:solidFill>
                <a:latin typeface="Lato"/>
                <a:ea typeface="Lato"/>
                <a:cs typeface="Lato"/>
                <a:sym typeface="Lato"/>
              </a:endParaRPr>
            </a:p>
          </p:txBody>
        </p:sp>
        <p:sp>
          <p:nvSpPr>
            <p:cNvPr id="288" name="Google Shape;288;p17"/>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7"/>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 (D) Type of self-employment that provides a variety of projects</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90" name="Google Shape;290;p17"/>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(B) The set amount a person is paid per year (per annum)</a:t>
            </a:r>
            <a:endParaRPr b="0" i="0" sz="10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8"/>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296" name="Google Shape;296;p18"/>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(B) Salary</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t>
            </a:r>
            <a:r>
              <a:rPr b="1" lang="en-GB" sz="1500">
                <a:solidFill>
                  <a:schemeClr val="accent2"/>
                </a:solidFill>
                <a:latin typeface="Lato"/>
                <a:ea typeface="Lato"/>
                <a:cs typeface="Lato"/>
                <a:sym typeface="Lato"/>
              </a:rPr>
              <a:t>E</a:t>
            </a:r>
            <a:r>
              <a:rPr b="1" i="0" lang="en-GB" sz="1500" u="none" cap="none" strike="noStrike">
                <a:solidFill>
                  <a:schemeClr val="accent2"/>
                </a:solidFill>
                <a:latin typeface="Lato"/>
                <a:ea typeface="Lato"/>
                <a:cs typeface="Lato"/>
                <a:sym typeface="Lato"/>
              </a:rPr>
              <a:t>) Bonus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t>
            </a:r>
            <a:r>
              <a:rPr b="1" lang="en-GB" sz="1500">
                <a:solidFill>
                  <a:schemeClr val="accent2"/>
                </a:solidFill>
                <a:latin typeface="Lato"/>
                <a:ea typeface="Lato"/>
                <a:cs typeface="Lato"/>
                <a:sym typeface="Lato"/>
              </a:rPr>
              <a:t>A</a:t>
            </a:r>
            <a:r>
              <a:rPr b="1" i="0" lang="en-GB" sz="1500" u="none" cap="none" strike="noStrike">
                <a:solidFill>
                  <a:schemeClr val="accent2"/>
                </a:solidFill>
                <a:latin typeface="Lato"/>
                <a:ea typeface="Lato"/>
                <a:cs typeface="Lato"/>
                <a:sym typeface="Lato"/>
              </a:rPr>
              <a:t>) Commission</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(H) National minimum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(G) Taxes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(D) Freelancer </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1" i="0" lang="en-GB" sz="1500" u="none" cap="none" strike="noStrike">
                <a:solidFill>
                  <a:schemeClr val="lt1"/>
                </a:solidFill>
                <a:latin typeface="Lato"/>
                <a:ea typeface="Lato"/>
                <a:cs typeface="Lato"/>
                <a:sym typeface="Lato"/>
              </a:rPr>
              <a:t>Self-employed</a:t>
            </a:r>
            <a:endParaRPr b="1" i="0" sz="1500" u="none" cap="none" strike="noStrike">
              <a:solidFill>
                <a:schemeClr val="lt1"/>
              </a:solidFill>
              <a:latin typeface="Lato"/>
              <a:ea typeface="Lato"/>
              <a:cs typeface="Lato"/>
              <a:sym typeface="Lato"/>
            </a:endParaRPr>
          </a:p>
        </p:txBody>
      </p:sp>
      <p:grpSp>
        <p:nvGrpSpPr>
          <p:cNvPr id="297" name="Google Shape;297;p18"/>
          <p:cNvGrpSpPr/>
          <p:nvPr/>
        </p:nvGrpSpPr>
        <p:grpSpPr>
          <a:xfrm>
            <a:off x="3209625" y="1819724"/>
            <a:ext cx="5621225" cy="3066713"/>
            <a:chOff x="3209625" y="1819724"/>
            <a:chExt cx="5621225" cy="3066713"/>
          </a:xfrm>
        </p:grpSpPr>
        <p:sp>
          <p:nvSpPr>
            <p:cNvPr id="298" name="Google Shape;298;p18"/>
            <p:cNvSpPr/>
            <p:nvPr/>
          </p:nvSpPr>
          <p:spPr>
            <a:xfrm>
              <a:off x="3209625"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299" name="Google Shape;299;p18"/>
            <p:cNvSpPr/>
            <p:nvPr/>
          </p:nvSpPr>
          <p:spPr>
            <a:xfrm>
              <a:off x="5165611"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chemeClr val="accent2"/>
                </a:solidFill>
                <a:latin typeface="Lato"/>
                <a:ea typeface="Lato"/>
                <a:cs typeface="Lato"/>
                <a:sym typeface="Lato"/>
              </a:endParaRPr>
            </a:p>
          </p:txBody>
        </p:sp>
        <p:sp>
          <p:nvSpPr>
            <p:cNvPr id="300" name="Google Shape;300;p18"/>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301" name="Google Shape;301;p18"/>
            <p:cNvSpPr/>
            <p:nvPr/>
          </p:nvSpPr>
          <p:spPr>
            <a:xfrm>
              <a:off x="3209625"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302" name="Google Shape;302;p18"/>
            <p:cNvSpPr/>
            <p:nvPr/>
          </p:nvSpPr>
          <p:spPr>
            <a:xfrm>
              <a:off x="5217096"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(E) An amount of money added to wages as a reward for good performance</a:t>
              </a:r>
              <a:endParaRPr b="0" i="0" sz="1000" u="none" cap="none" strike="noStrike">
                <a:solidFill>
                  <a:schemeClr val="accent2"/>
                </a:solidFill>
                <a:latin typeface="Lato"/>
                <a:ea typeface="Lato"/>
                <a:cs typeface="Lato"/>
                <a:sym typeface="Lato"/>
              </a:endParaRPr>
            </a:p>
          </p:txBody>
        </p:sp>
        <p:sp>
          <p:nvSpPr>
            <p:cNvPr id="303" name="Google Shape;303;p18"/>
            <p:cNvSpPr/>
            <p:nvPr/>
          </p:nvSpPr>
          <p:spPr>
            <a:xfrm>
              <a:off x="7194822" y="2936624"/>
              <a:ext cx="1578300" cy="943500"/>
            </a:xfrm>
            <a:prstGeom prst="flowChartMagneticTape">
              <a:avLst/>
            </a:prstGeom>
            <a:solidFill>
              <a:srgbClr val="FF80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304" name="Google Shape;304;p18"/>
            <p:cNvSpPr/>
            <p:nvPr/>
          </p:nvSpPr>
          <p:spPr>
            <a:xfrm>
              <a:off x="3209625" y="3942937"/>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(G) Mandatory payments people have to make to the government</a:t>
              </a:r>
              <a:endParaRPr b="0" i="0" sz="1000" u="none" cap="none" strike="noStrike">
                <a:solidFill>
                  <a:schemeClr val="accent2"/>
                </a:solidFill>
                <a:latin typeface="Lato"/>
                <a:ea typeface="Lato"/>
                <a:cs typeface="Lato"/>
                <a:sym typeface="Lato"/>
              </a:endParaRPr>
            </a:p>
          </p:txBody>
        </p:sp>
        <p:sp>
          <p:nvSpPr>
            <p:cNvPr id="305" name="Google Shape;305;p18"/>
            <p:cNvSpPr/>
            <p:nvPr/>
          </p:nvSpPr>
          <p:spPr>
            <a:xfrm>
              <a:off x="5166259" y="3942937"/>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Roboto"/>
                  <a:ea typeface="Roboto"/>
                  <a:cs typeface="Roboto"/>
                  <a:sym typeface="Roboto"/>
                </a:rPr>
                <a:t>(H) The minimum pay per hour all workers are entitled to</a:t>
              </a:r>
              <a:endParaRPr b="0" i="0" sz="1000" u="none" cap="none" strike="noStrike">
                <a:solidFill>
                  <a:schemeClr val="accent2"/>
                </a:solidFill>
                <a:latin typeface="Lato"/>
                <a:ea typeface="Lato"/>
                <a:cs typeface="Lato"/>
                <a:sym typeface="Lato"/>
              </a:endParaRPr>
            </a:p>
          </p:txBody>
        </p:sp>
        <p:sp>
          <p:nvSpPr>
            <p:cNvPr id="306" name="Google Shape;306;p18"/>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lt1"/>
                  </a:solidFill>
                  <a:latin typeface="Lato"/>
                  <a:ea typeface="Lato"/>
                  <a:cs typeface="Lato"/>
                  <a:sym typeface="Lato"/>
                </a:rPr>
                <a:t>(F) Someone who works as a freelancer or owns their own business and doesn’t have an employer</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8"/>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 (D) Type of self-employment that provides a variety of projects</a:t>
              </a:r>
              <a:endParaRPr b="0" i="0" sz="10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grpSp>
      <p:sp>
        <p:nvSpPr>
          <p:cNvPr id="308" name="Google Shape;308;p18"/>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(A) An amount you get  paid related to how much you sell</a:t>
            </a:r>
            <a:endParaRPr b="0" i="0" sz="1000" u="none" cap="none" strike="noStrike">
              <a:solidFill>
                <a:schemeClr val="accent2"/>
              </a:solidFill>
              <a:latin typeface="Lato"/>
              <a:ea typeface="Lato"/>
              <a:cs typeface="Lato"/>
              <a:sym typeface="Lato"/>
            </a:endParaRPr>
          </a:p>
        </p:txBody>
      </p:sp>
      <p:sp>
        <p:nvSpPr>
          <p:cNvPr id="309" name="Google Shape;309;p18"/>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(B) The set amount a person is paid per year (per annum)</a:t>
            </a:r>
            <a:endParaRPr b="0" i="0" sz="10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6" name="Google Shape;66;p2"/>
          <p:cNvGraphicFramePr/>
          <p:nvPr/>
        </p:nvGraphicFramePr>
        <p:xfrm>
          <a:off x="871975" y="1721850"/>
          <a:ext cx="3000000" cy="3000000"/>
        </p:xfrm>
        <a:graphic>
          <a:graphicData uri="http://schemas.openxmlformats.org/drawingml/2006/table">
            <a:tbl>
              <a:tblPr>
                <a:noFill/>
                <a:tableStyleId>{98A7981B-4B3C-423C-AF46-CC232439CE82}</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Spending decisions</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How to budget</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Getting a job</a:t>
                      </a:r>
                      <a:endParaRPr b="1"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The impact of inflation</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Being a critical consumer</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Budgeting for a holiday</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nvSpPr>
        <p:spPr>
          <a:xfrm>
            <a:off x="447325" y="427750"/>
            <a:ext cx="7262400" cy="94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key terms did you find?</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rPr>
              <a:t>Match the words to their definitions</a:t>
            </a:r>
            <a:endParaRPr b="0" i="0" sz="2700" u="none" cap="none" strike="noStrike">
              <a:solidFill>
                <a:schemeClr val="lt1"/>
              </a:solidFill>
              <a:latin typeface="Lato Black"/>
              <a:ea typeface="Lato Black"/>
              <a:cs typeface="Lato Black"/>
              <a:sym typeface="Lato Black"/>
            </a:endParaRPr>
          </a:p>
        </p:txBody>
      </p:sp>
      <p:sp>
        <p:nvSpPr>
          <p:cNvPr id="315" name="Google Shape;315;p19"/>
          <p:cNvSpPr txBox="1"/>
          <p:nvPr/>
        </p:nvSpPr>
        <p:spPr>
          <a:xfrm>
            <a:off x="493875" y="1872675"/>
            <a:ext cx="2338200" cy="277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Key terms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(C)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(B) Salary</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t>
            </a:r>
            <a:r>
              <a:rPr b="1" lang="en-GB" sz="1500">
                <a:solidFill>
                  <a:schemeClr val="accent2"/>
                </a:solidFill>
                <a:latin typeface="Lato"/>
                <a:ea typeface="Lato"/>
                <a:cs typeface="Lato"/>
                <a:sym typeface="Lato"/>
              </a:rPr>
              <a:t>E</a:t>
            </a:r>
            <a:r>
              <a:rPr b="1" i="0" lang="en-GB" sz="1500" u="none" cap="none" strike="noStrike">
                <a:solidFill>
                  <a:schemeClr val="accent2"/>
                </a:solidFill>
                <a:latin typeface="Lato"/>
                <a:ea typeface="Lato"/>
                <a:cs typeface="Lato"/>
                <a:sym typeface="Lato"/>
              </a:rPr>
              <a:t>) Bonus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a:t>
            </a:r>
            <a:r>
              <a:rPr b="1" lang="en-GB" sz="1500">
                <a:solidFill>
                  <a:schemeClr val="accent2"/>
                </a:solidFill>
                <a:latin typeface="Lato"/>
                <a:ea typeface="Lato"/>
                <a:cs typeface="Lato"/>
                <a:sym typeface="Lato"/>
              </a:rPr>
              <a:t>A</a:t>
            </a:r>
            <a:r>
              <a:rPr b="1" i="0" lang="en-GB" sz="1500" u="none" cap="none" strike="noStrike">
                <a:solidFill>
                  <a:schemeClr val="accent2"/>
                </a:solidFill>
                <a:latin typeface="Lato"/>
                <a:ea typeface="Lato"/>
                <a:cs typeface="Lato"/>
                <a:sym typeface="Lato"/>
              </a:rPr>
              <a:t>) Commission</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(H) National minimum wage</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(G) Taxes</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(D) Freelancer </a:t>
            </a:r>
            <a:endParaRPr b="1" i="0" sz="1500" u="none" cap="none" strike="noStrike">
              <a:solidFill>
                <a:schemeClr val="accent2"/>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AutoNum type="arabicPeriod"/>
            </a:pPr>
            <a:r>
              <a:rPr b="1" i="0" lang="en-GB" sz="1500" u="none" cap="none" strike="noStrike">
                <a:solidFill>
                  <a:schemeClr val="accent2"/>
                </a:solidFill>
                <a:latin typeface="Lato"/>
                <a:ea typeface="Lato"/>
                <a:cs typeface="Lato"/>
                <a:sym typeface="Lato"/>
              </a:rPr>
              <a:t>(F) Self-employed</a:t>
            </a:r>
            <a:endParaRPr b="1" i="0" sz="1500" u="none" cap="none" strike="noStrike">
              <a:solidFill>
                <a:schemeClr val="accent2"/>
              </a:solidFill>
              <a:latin typeface="Lato"/>
              <a:ea typeface="Lato"/>
              <a:cs typeface="Lato"/>
              <a:sym typeface="Lato"/>
            </a:endParaRPr>
          </a:p>
        </p:txBody>
      </p:sp>
      <p:grpSp>
        <p:nvGrpSpPr>
          <p:cNvPr id="316" name="Google Shape;316;p19"/>
          <p:cNvGrpSpPr/>
          <p:nvPr/>
        </p:nvGrpSpPr>
        <p:grpSpPr>
          <a:xfrm>
            <a:off x="3209625" y="1819724"/>
            <a:ext cx="5621225" cy="3066713"/>
            <a:chOff x="3209625" y="1819724"/>
            <a:chExt cx="5621225" cy="3066713"/>
          </a:xfrm>
        </p:grpSpPr>
        <p:sp>
          <p:nvSpPr>
            <p:cNvPr id="317" name="Google Shape;317;p19"/>
            <p:cNvSpPr/>
            <p:nvPr/>
          </p:nvSpPr>
          <p:spPr>
            <a:xfrm>
              <a:off x="3209625"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Lato"/>
                <a:ea typeface="Lato"/>
                <a:cs typeface="Lato"/>
                <a:sym typeface="Lato"/>
              </a:endParaRPr>
            </a:p>
          </p:txBody>
        </p:sp>
        <p:sp>
          <p:nvSpPr>
            <p:cNvPr id="318" name="Google Shape;318;p19"/>
            <p:cNvSpPr/>
            <p:nvPr/>
          </p:nvSpPr>
          <p:spPr>
            <a:xfrm>
              <a:off x="5165611" y="1852971"/>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1400" u="none" cap="none" strike="noStrike">
                <a:solidFill>
                  <a:schemeClr val="accent2"/>
                </a:solidFill>
                <a:latin typeface="Lato"/>
                <a:ea typeface="Lato"/>
                <a:cs typeface="Lato"/>
                <a:sym typeface="Lato"/>
              </a:endParaRPr>
            </a:p>
          </p:txBody>
        </p:sp>
        <p:sp>
          <p:nvSpPr>
            <p:cNvPr id="319" name="Google Shape;319;p19"/>
            <p:cNvSpPr/>
            <p:nvPr/>
          </p:nvSpPr>
          <p:spPr>
            <a:xfrm>
              <a:off x="7100002" y="1819724"/>
              <a:ext cx="1578300" cy="943500"/>
            </a:xfrm>
            <a:prstGeom prst="flowChartMagneticTap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(C) An amount paid to a person for the hours that they actually work </a:t>
              </a:r>
              <a:endParaRPr b="0" i="0" sz="1000" u="none" cap="none" strike="noStrike">
                <a:solidFill>
                  <a:schemeClr val="accent2"/>
                </a:solidFill>
                <a:latin typeface="Lato"/>
                <a:ea typeface="Lato"/>
                <a:cs typeface="Lato"/>
                <a:sym typeface="Lato"/>
              </a:endParaRPr>
            </a:p>
          </p:txBody>
        </p:sp>
        <p:sp>
          <p:nvSpPr>
            <p:cNvPr id="320" name="Google Shape;320;p19"/>
            <p:cNvSpPr/>
            <p:nvPr/>
          </p:nvSpPr>
          <p:spPr>
            <a:xfrm>
              <a:off x="3209625"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321" name="Google Shape;321;p19"/>
            <p:cNvSpPr/>
            <p:nvPr/>
          </p:nvSpPr>
          <p:spPr>
            <a:xfrm>
              <a:off x="5217096" y="2931823"/>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(E) An amount of money added to wages as a reward for good performance</a:t>
              </a:r>
              <a:endParaRPr b="0" i="0" sz="1000" u="none" cap="none" strike="noStrike">
                <a:solidFill>
                  <a:schemeClr val="accent2"/>
                </a:solidFill>
                <a:latin typeface="Lato"/>
                <a:ea typeface="Lato"/>
                <a:cs typeface="Lato"/>
                <a:sym typeface="Lato"/>
              </a:endParaRPr>
            </a:p>
          </p:txBody>
        </p:sp>
        <p:sp>
          <p:nvSpPr>
            <p:cNvPr id="322" name="Google Shape;322;p19"/>
            <p:cNvSpPr/>
            <p:nvPr/>
          </p:nvSpPr>
          <p:spPr>
            <a:xfrm>
              <a:off x="7194822" y="2936624"/>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1000" u="none" cap="none" strike="noStrike">
                <a:solidFill>
                  <a:schemeClr val="lt1"/>
                </a:solidFill>
                <a:latin typeface="Lato"/>
                <a:ea typeface="Lato"/>
                <a:cs typeface="Lato"/>
                <a:sym typeface="Lato"/>
              </a:endParaRPr>
            </a:p>
          </p:txBody>
        </p:sp>
        <p:sp>
          <p:nvSpPr>
            <p:cNvPr id="323" name="Google Shape;323;p19"/>
            <p:cNvSpPr/>
            <p:nvPr/>
          </p:nvSpPr>
          <p:spPr>
            <a:xfrm>
              <a:off x="3209625" y="3942937"/>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(G) Mandatory payments people have to make to the government</a:t>
              </a:r>
              <a:endParaRPr b="0" i="0" sz="1000" u="none" cap="none" strike="noStrike">
                <a:solidFill>
                  <a:schemeClr val="accent2"/>
                </a:solidFill>
                <a:latin typeface="Lato"/>
                <a:ea typeface="Lato"/>
                <a:cs typeface="Lato"/>
                <a:sym typeface="Lato"/>
              </a:endParaRPr>
            </a:p>
          </p:txBody>
        </p:sp>
        <p:sp>
          <p:nvSpPr>
            <p:cNvPr id="324" name="Google Shape;324;p19"/>
            <p:cNvSpPr/>
            <p:nvPr/>
          </p:nvSpPr>
          <p:spPr>
            <a:xfrm>
              <a:off x="5166259" y="3942937"/>
              <a:ext cx="1578300" cy="943500"/>
            </a:xfrm>
            <a:prstGeom prst="flowChartMagneticTap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Roboto"/>
                  <a:ea typeface="Roboto"/>
                  <a:cs typeface="Roboto"/>
                  <a:sym typeface="Roboto"/>
                </a:rPr>
                <a:t>(H) The minimum pay per hour all workers are entitled to</a:t>
              </a:r>
              <a:endParaRPr b="0" i="0" sz="1000" u="none" cap="none" strike="noStrike">
                <a:solidFill>
                  <a:schemeClr val="accent2"/>
                </a:solidFill>
                <a:latin typeface="Lato"/>
                <a:ea typeface="Lato"/>
                <a:cs typeface="Lato"/>
                <a:sym typeface="Lato"/>
              </a:endParaRPr>
            </a:p>
          </p:txBody>
        </p:sp>
        <p:sp>
          <p:nvSpPr>
            <p:cNvPr id="325" name="Google Shape;325;p19"/>
            <p:cNvSpPr txBox="1"/>
            <p:nvPr/>
          </p:nvSpPr>
          <p:spPr>
            <a:xfrm>
              <a:off x="5378238" y="1968225"/>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(B) The set amount a person is paid per year (per annum)</a:t>
              </a:r>
              <a:endParaRPr b="0" i="0" sz="1000" u="none" cap="none" strike="noStrike">
                <a:solidFill>
                  <a:schemeClr val="accent2"/>
                </a:solidFill>
                <a:latin typeface="Lato"/>
                <a:ea typeface="Lato"/>
                <a:cs typeface="Lato"/>
                <a:sym typeface="Lato"/>
              </a:endParaRPr>
            </a:p>
          </p:txBody>
        </p:sp>
        <p:sp>
          <p:nvSpPr>
            <p:cNvPr id="326" name="Google Shape;326;p19"/>
            <p:cNvSpPr txBox="1"/>
            <p:nvPr/>
          </p:nvSpPr>
          <p:spPr>
            <a:xfrm>
              <a:off x="7396550" y="2965625"/>
              <a:ext cx="14343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accent2"/>
                  </a:solidFill>
                  <a:latin typeface="Lato"/>
                  <a:ea typeface="Lato"/>
                  <a:cs typeface="Lato"/>
                  <a:sym typeface="Lato"/>
                </a:rPr>
                <a:t>(F) Someone who works as a freelancer or owns their own business and doesn’t have an employer</a:t>
              </a:r>
              <a:endParaRPr b="0" i="0" sz="10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27" name="Google Shape;327;p19"/>
            <p:cNvSpPr txBox="1"/>
            <p:nvPr/>
          </p:nvSpPr>
          <p:spPr>
            <a:xfrm>
              <a:off x="3399050" y="2979775"/>
              <a:ext cx="128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 (D) Type of self-employment that provides a variety of projects</a:t>
              </a:r>
              <a:endParaRPr b="0" i="0" sz="10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grpSp>
      <p:sp>
        <p:nvSpPr>
          <p:cNvPr id="328" name="Google Shape;328;p19"/>
          <p:cNvSpPr txBox="1"/>
          <p:nvPr/>
        </p:nvSpPr>
        <p:spPr>
          <a:xfrm>
            <a:off x="3356825" y="2001463"/>
            <a:ext cx="128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(A) An amount you get  paid related to how much you sell</a:t>
            </a:r>
            <a:endParaRPr b="0" i="0" sz="1000" u="none" cap="none" strike="noStrike">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5" name="Google Shape;335;p20"/>
          <p:cNvSpPr txBox="1"/>
          <p:nvPr/>
        </p:nvSpPr>
        <p:spPr>
          <a:xfrm>
            <a:off x="488176" y="1121675"/>
            <a:ext cx="7800600" cy="4379400"/>
          </a:xfrm>
          <a:prstGeom prst="rect">
            <a:avLst/>
          </a:prstGeom>
          <a:noFill/>
          <a:ln>
            <a:noFill/>
          </a:ln>
        </p:spPr>
        <p:txBody>
          <a:bodyPr anchorCtr="0" anchor="t" bIns="91425" lIns="91425" spcFirstLastPara="1" rIns="91425" wrap="square" tIns="91425">
            <a:spAutoFit/>
          </a:bodyPr>
          <a:lstStyle/>
          <a:p>
            <a:pPr indent="0" lvl="0" marL="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and define important words related to the job market</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different ways of making money</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what kind of work would be best for me in the future</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0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t/>
            </a:r>
            <a:endParaRPr b="0" i="0" sz="20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This video explains the different ways to earn a living." id="340" name="Google Shape;340;g28c617eaa24_0_0" title="The world of work: What type of work best suits your needs?">
            <a:hlinkClick r:id="rId3"/>
          </p:cNvPr>
          <p:cNvPicPr preferRelativeResize="0"/>
          <p:nvPr/>
        </p:nvPicPr>
        <p:blipFill rotWithShape="1">
          <a:blip r:embed="rId4">
            <a:alphaModFix/>
          </a:blip>
          <a:srcRect b="0" l="0" r="0" t="0"/>
          <a:stretch/>
        </p:blipFill>
        <p:spPr>
          <a:xfrm>
            <a:off x="516050" y="1453825"/>
            <a:ext cx="5569425" cy="3132800"/>
          </a:xfrm>
          <a:prstGeom prst="rect">
            <a:avLst/>
          </a:prstGeom>
          <a:noFill/>
          <a:ln>
            <a:noFill/>
          </a:ln>
        </p:spPr>
      </p:pic>
      <p:sp>
        <p:nvSpPr>
          <p:cNvPr id="341" name="Google Shape;341;g28c617eaa24_0_0"/>
          <p:cNvSpPr txBox="1"/>
          <p:nvPr/>
        </p:nvSpPr>
        <p:spPr>
          <a:xfrm>
            <a:off x="447324" y="275350"/>
            <a:ext cx="72624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world of work: </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What type of work best suits your needs?</a:t>
            </a:r>
            <a:endParaRPr b="1" i="0" sz="2900" u="none" cap="none" strike="noStrike">
              <a:solidFill>
                <a:schemeClr val="accent2"/>
              </a:solidFill>
              <a:latin typeface="Lato"/>
              <a:ea typeface="Lato"/>
              <a:cs typeface="Lato"/>
              <a:sym typeface="Lato"/>
            </a:endParaRPr>
          </a:p>
        </p:txBody>
      </p:sp>
      <p:sp>
        <p:nvSpPr>
          <p:cNvPr id="342" name="Google Shape;342;g28c617eaa24_0_0"/>
          <p:cNvSpPr txBox="1"/>
          <p:nvPr/>
        </p:nvSpPr>
        <p:spPr>
          <a:xfrm>
            <a:off x="516050" y="4667100"/>
            <a:ext cx="514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2"/>
                </a:solidFill>
                <a:latin typeface="Lato"/>
                <a:ea typeface="Lato"/>
                <a:cs typeface="Lato"/>
                <a:sym typeface="Lato"/>
              </a:rPr>
              <a:t>Video | </a:t>
            </a:r>
            <a:r>
              <a:rPr b="0" i="0" lang="en-GB" sz="1400" u="sng" cap="none" strike="noStrike">
                <a:solidFill>
                  <a:schemeClr val="accent2"/>
                </a:solidFill>
                <a:latin typeface="Lato"/>
                <a:ea typeface="Lato"/>
                <a:cs typeface="Lato"/>
                <a:sym typeface="Lato"/>
                <a:hlinkClick r:id="rId5">
                  <a:extLst>
                    <a:ext uri="{A12FA001-AC4F-418D-AE19-62706E023703}">
                      <ahyp:hlinkClr val="tx"/>
                    </a:ext>
                  </a:extLst>
                </a:hlinkClick>
              </a:rPr>
              <a:t>https://youtu.be/uPxSgSdGodk</a:t>
            </a:r>
            <a:r>
              <a:rPr b="0" i="0" lang="en-GB" sz="1400" u="none" cap="none" strike="noStrike">
                <a:solidFill>
                  <a:schemeClr val="accent2"/>
                </a:solidFill>
                <a:latin typeface="Lato"/>
                <a:ea typeface="Lato"/>
                <a:cs typeface="Lato"/>
                <a:sym typeface="Lato"/>
              </a:rPr>
              <a:t> </a:t>
            </a:r>
            <a:endParaRPr b="0" i="0" sz="14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1"/>
          <p:cNvSpPr/>
          <p:nvPr/>
        </p:nvSpPr>
        <p:spPr>
          <a:xfrm>
            <a:off x="7174500" y="4317300"/>
            <a:ext cx="1847100" cy="653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5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factors are important to consider when choosing a job?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500" u="none" cap="none" strike="noStrike">
              <a:solidFill>
                <a:schemeClr val="accent2"/>
              </a:solidFill>
              <a:latin typeface="Lato"/>
              <a:ea typeface="Lato"/>
              <a:cs typeface="Lato"/>
              <a:sym typeface="Lato"/>
            </a:endParaRPr>
          </a:p>
        </p:txBody>
      </p:sp>
      <p:sp>
        <p:nvSpPr>
          <p:cNvPr id="349" name="Google Shape;349;p2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50" name="Google Shape;350;p21"/>
          <p:cNvSpPr txBox="1"/>
          <p:nvPr/>
        </p:nvSpPr>
        <p:spPr>
          <a:xfrm>
            <a:off x="357350" y="1090900"/>
            <a:ext cx="88377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90"/>
              <a:buFont typeface="Arial"/>
              <a:buNone/>
            </a:pPr>
            <a:r>
              <a:rPr b="0" i="0" lang="en-GB" sz="2500" u="none" cap="none" strike="noStrike">
                <a:solidFill>
                  <a:schemeClr val="accent1"/>
                </a:solidFill>
                <a:latin typeface="Lato Black"/>
                <a:ea typeface="Lato Black"/>
                <a:cs typeface="Lato Black"/>
                <a:sym typeface="Lato Black"/>
              </a:rPr>
              <a:t>Think - Pair - Share </a:t>
            </a:r>
            <a:r>
              <a:rPr b="0" i="0" lang="en-GB" sz="2500" u="none" cap="none" strike="noStrike">
                <a:solidFill>
                  <a:schemeClr val="accent1"/>
                </a:solidFill>
                <a:latin typeface="Lato"/>
                <a:ea typeface="Lato"/>
                <a:cs typeface="Lato"/>
                <a:sym typeface="Lato"/>
              </a:rPr>
              <a:t>(use the images to help you think of ideas)</a:t>
            </a:r>
            <a:endParaRPr b="0" i="0" sz="1800" u="none" cap="none" strike="noStrike">
              <a:solidFill>
                <a:srgbClr val="1A0DAB"/>
              </a:solidFill>
              <a:latin typeface="Lato Black"/>
              <a:ea typeface="Lato Black"/>
              <a:cs typeface="Lato Black"/>
              <a:sym typeface="Lato Black"/>
            </a:endParaRPr>
          </a:p>
        </p:txBody>
      </p:sp>
      <p:pic>
        <p:nvPicPr>
          <p:cNvPr id="351" name="Google Shape;351;p21"/>
          <p:cNvPicPr preferRelativeResize="0"/>
          <p:nvPr/>
        </p:nvPicPr>
        <p:blipFill rotWithShape="1">
          <a:blip r:embed="rId3">
            <a:alphaModFix/>
          </a:blip>
          <a:srcRect b="0" l="0" r="0" t="0"/>
          <a:stretch/>
        </p:blipFill>
        <p:spPr>
          <a:xfrm>
            <a:off x="944450" y="3561636"/>
            <a:ext cx="1341926" cy="1117166"/>
          </a:xfrm>
          <a:prstGeom prst="rect">
            <a:avLst/>
          </a:prstGeom>
          <a:noFill/>
          <a:ln cap="flat" cmpd="sng" w="19050">
            <a:solidFill>
              <a:schemeClr val="accent2"/>
            </a:solidFill>
            <a:prstDash val="solid"/>
            <a:round/>
            <a:headEnd len="sm" w="sm" type="none"/>
            <a:tailEnd len="sm" w="sm" type="none"/>
          </a:ln>
        </p:spPr>
      </p:pic>
      <p:pic>
        <p:nvPicPr>
          <p:cNvPr id="352" name="Google Shape;352;p21"/>
          <p:cNvPicPr preferRelativeResize="0"/>
          <p:nvPr/>
        </p:nvPicPr>
        <p:blipFill rotWithShape="1">
          <a:blip r:embed="rId4">
            <a:alphaModFix/>
          </a:blip>
          <a:srcRect b="0" l="0" r="0" t="0"/>
          <a:stretch/>
        </p:blipFill>
        <p:spPr>
          <a:xfrm>
            <a:off x="964067" y="1910037"/>
            <a:ext cx="1322300" cy="1165476"/>
          </a:xfrm>
          <a:prstGeom prst="rect">
            <a:avLst/>
          </a:prstGeom>
          <a:noFill/>
          <a:ln cap="flat" cmpd="sng" w="19050">
            <a:solidFill>
              <a:schemeClr val="accent2"/>
            </a:solidFill>
            <a:prstDash val="solid"/>
            <a:round/>
            <a:headEnd len="sm" w="sm" type="none"/>
            <a:tailEnd len="sm" w="sm" type="none"/>
          </a:ln>
        </p:spPr>
      </p:pic>
      <p:pic>
        <p:nvPicPr>
          <p:cNvPr id="353" name="Google Shape;353;p21"/>
          <p:cNvPicPr preferRelativeResize="0"/>
          <p:nvPr/>
        </p:nvPicPr>
        <p:blipFill rotWithShape="1">
          <a:blip r:embed="rId5">
            <a:alphaModFix/>
          </a:blip>
          <a:srcRect b="0" l="0" r="0" t="0"/>
          <a:stretch/>
        </p:blipFill>
        <p:spPr>
          <a:xfrm>
            <a:off x="2865449" y="1910037"/>
            <a:ext cx="1322298" cy="1165475"/>
          </a:xfrm>
          <a:prstGeom prst="rect">
            <a:avLst/>
          </a:prstGeom>
          <a:noFill/>
          <a:ln cap="flat" cmpd="sng" w="19050">
            <a:solidFill>
              <a:schemeClr val="accent2"/>
            </a:solidFill>
            <a:prstDash val="solid"/>
            <a:round/>
            <a:headEnd len="sm" w="sm" type="none"/>
            <a:tailEnd len="sm" w="sm" type="none"/>
          </a:ln>
        </p:spPr>
      </p:pic>
      <p:pic>
        <p:nvPicPr>
          <p:cNvPr id="354" name="Google Shape;354;p21"/>
          <p:cNvPicPr preferRelativeResize="0"/>
          <p:nvPr/>
        </p:nvPicPr>
        <p:blipFill rotWithShape="1">
          <a:blip r:embed="rId6">
            <a:alphaModFix/>
          </a:blip>
          <a:srcRect b="0" l="0" r="0" t="0"/>
          <a:stretch/>
        </p:blipFill>
        <p:spPr>
          <a:xfrm>
            <a:off x="2855624" y="3561636"/>
            <a:ext cx="1341926" cy="1117168"/>
          </a:xfrm>
          <a:prstGeom prst="rect">
            <a:avLst/>
          </a:prstGeom>
          <a:noFill/>
          <a:ln cap="flat" cmpd="sng" w="19050">
            <a:solidFill>
              <a:schemeClr val="accent2"/>
            </a:solidFill>
            <a:prstDash val="solid"/>
            <a:round/>
            <a:headEnd len="sm" w="sm" type="none"/>
            <a:tailEnd len="sm" w="sm" type="none"/>
          </a:ln>
        </p:spPr>
      </p:pic>
      <p:pic>
        <p:nvPicPr>
          <p:cNvPr id="355" name="Google Shape;355;p21"/>
          <p:cNvPicPr preferRelativeResize="0"/>
          <p:nvPr/>
        </p:nvPicPr>
        <p:blipFill rotWithShape="1">
          <a:blip r:embed="rId7">
            <a:alphaModFix/>
          </a:blip>
          <a:srcRect b="0" l="0" r="0" t="0"/>
          <a:stretch/>
        </p:blipFill>
        <p:spPr>
          <a:xfrm>
            <a:off x="4788653" y="1888260"/>
            <a:ext cx="1322298" cy="1165475"/>
          </a:xfrm>
          <a:prstGeom prst="rect">
            <a:avLst/>
          </a:prstGeom>
          <a:noFill/>
          <a:ln cap="flat" cmpd="sng" w="19050">
            <a:solidFill>
              <a:schemeClr val="accent2"/>
            </a:solidFill>
            <a:prstDash val="solid"/>
            <a:round/>
            <a:headEnd len="sm" w="sm" type="none"/>
            <a:tailEnd len="sm" w="sm" type="none"/>
          </a:ln>
        </p:spPr>
      </p:pic>
      <p:pic>
        <p:nvPicPr>
          <p:cNvPr id="356" name="Google Shape;356;p21"/>
          <p:cNvPicPr preferRelativeResize="0"/>
          <p:nvPr/>
        </p:nvPicPr>
        <p:blipFill rotWithShape="1">
          <a:blip r:embed="rId8">
            <a:alphaModFix/>
          </a:blip>
          <a:srcRect b="0" l="0" r="0" t="0"/>
          <a:stretch/>
        </p:blipFill>
        <p:spPr>
          <a:xfrm>
            <a:off x="4813895" y="3561636"/>
            <a:ext cx="1322298" cy="1117168"/>
          </a:xfrm>
          <a:prstGeom prst="rect">
            <a:avLst/>
          </a:prstGeom>
          <a:noFill/>
          <a:ln cap="flat" cmpd="sng" w="19050">
            <a:solidFill>
              <a:schemeClr val="accent2"/>
            </a:solidFill>
            <a:prstDash val="solid"/>
            <a:round/>
            <a:headEnd len="sm" w="sm" type="none"/>
            <a:tailEnd len="sm" w="sm" type="none"/>
          </a:ln>
        </p:spPr>
      </p:pic>
      <p:pic>
        <p:nvPicPr>
          <p:cNvPr id="357" name="Google Shape;357;p21"/>
          <p:cNvPicPr preferRelativeResize="0"/>
          <p:nvPr/>
        </p:nvPicPr>
        <p:blipFill rotWithShape="1">
          <a:blip r:embed="rId9">
            <a:alphaModFix/>
          </a:blip>
          <a:srcRect b="0" l="0" r="0" t="0"/>
          <a:stretch/>
        </p:blipFill>
        <p:spPr>
          <a:xfrm>
            <a:off x="6626374" y="1879600"/>
            <a:ext cx="1341926" cy="1182775"/>
          </a:xfrm>
          <a:prstGeom prst="rect">
            <a:avLst/>
          </a:prstGeom>
          <a:noFill/>
          <a:ln cap="flat" cmpd="sng" w="19050">
            <a:solidFill>
              <a:schemeClr val="accent2"/>
            </a:solidFill>
            <a:prstDash val="solid"/>
            <a:round/>
            <a:headEnd len="sm" w="sm" type="none"/>
            <a:tailEnd len="sm" w="sm" type="none"/>
          </a:ln>
        </p:spPr>
      </p:pic>
      <p:pic>
        <p:nvPicPr>
          <p:cNvPr id="358" name="Google Shape;358;p21"/>
          <p:cNvPicPr preferRelativeResize="0"/>
          <p:nvPr/>
        </p:nvPicPr>
        <p:blipFill rotWithShape="1">
          <a:blip r:embed="rId10">
            <a:alphaModFix/>
          </a:blip>
          <a:srcRect b="0" l="0" r="0" t="0"/>
          <a:stretch/>
        </p:blipFill>
        <p:spPr>
          <a:xfrm>
            <a:off x="6626374" y="3528842"/>
            <a:ext cx="1341926" cy="1182758"/>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2"/>
          <p:cNvSpPr/>
          <p:nvPr/>
        </p:nvSpPr>
        <p:spPr>
          <a:xfrm>
            <a:off x="7174500" y="4317300"/>
            <a:ext cx="1847100" cy="653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5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factors are important to consider when choosing a job?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500" u="none" cap="none" strike="noStrike">
              <a:solidFill>
                <a:schemeClr val="accent2"/>
              </a:solidFill>
              <a:latin typeface="Lato"/>
              <a:ea typeface="Lato"/>
              <a:cs typeface="Lato"/>
              <a:sym typeface="Lato"/>
            </a:endParaRPr>
          </a:p>
        </p:txBody>
      </p:sp>
      <p:pic>
        <p:nvPicPr>
          <p:cNvPr id="365" name="Google Shape;365;p22"/>
          <p:cNvPicPr preferRelativeResize="0"/>
          <p:nvPr/>
        </p:nvPicPr>
        <p:blipFill rotWithShape="1">
          <a:blip r:embed="rId3">
            <a:alphaModFix/>
          </a:blip>
          <a:srcRect b="0" l="0" r="0" t="0"/>
          <a:stretch/>
        </p:blipFill>
        <p:spPr>
          <a:xfrm>
            <a:off x="944450" y="3485436"/>
            <a:ext cx="1341926" cy="1117166"/>
          </a:xfrm>
          <a:prstGeom prst="rect">
            <a:avLst/>
          </a:prstGeom>
          <a:noFill/>
          <a:ln cap="flat" cmpd="sng" w="19050">
            <a:solidFill>
              <a:schemeClr val="accent2"/>
            </a:solidFill>
            <a:prstDash val="solid"/>
            <a:round/>
            <a:headEnd len="sm" w="sm" type="none"/>
            <a:tailEnd len="sm" w="sm" type="none"/>
          </a:ln>
        </p:spPr>
      </p:pic>
      <p:pic>
        <p:nvPicPr>
          <p:cNvPr id="366" name="Google Shape;366;p22"/>
          <p:cNvPicPr preferRelativeResize="0"/>
          <p:nvPr/>
        </p:nvPicPr>
        <p:blipFill rotWithShape="1">
          <a:blip r:embed="rId4">
            <a:alphaModFix/>
          </a:blip>
          <a:srcRect b="0" l="0" r="0" t="0"/>
          <a:stretch/>
        </p:blipFill>
        <p:spPr>
          <a:xfrm>
            <a:off x="964067" y="1757637"/>
            <a:ext cx="1322300" cy="1165476"/>
          </a:xfrm>
          <a:prstGeom prst="rect">
            <a:avLst/>
          </a:prstGeom>
          <a:noFill/>
          <a:ln cap="flat" cmpd="sng" w="19050">
            <a:solidFill>
              <a:schemeClr val="accent2"/>
            </a:solidFill>
            <a:prstDash val="solid"/>
            <a:round/>
            <a:headEnd len="sm" w="sm" type="none"/>
            <a:tailEnd len="sm" w="sm" type="none"/>
          </a:ln>
        </p:spPr>
      </p:pic>
      <p:pic>
        <p:nvPicPr>
          <p:cNvPr id="367" name="Google Shape;367;p22"/>
          <p:cNvPicPr preferRelativeResize="0"/>
          <p:nvPr/>
        </p:nvPicPr>
        <p:blipFill rotWithShape="1">
          <a:blip r:embed="rId5">
            <a:alphaModFix/>
          </a:blip>
          <a:srcRect b="0" l="0" r="0" t="0"/>
          <a:stretch/>
        </p:blipFill>
        <p:spPr>
          <a:xfrm>
            <a:off x="2865449" y="1757637"/>
            <a:ext cx="1322298" cy="1165475"/>
          </a:xfrm>
          <a:prstGeom prst="rect">
            <a:avLst/>
          </a:prstGeom>
          <a:noFill/>
          <a:ln cap="flat" cmpd="sng" w="19050">
            <a:solidFill>
              <a:schemeClr val="accent2"/>
            </a:solidFill>
            <a:prstDash val="solid"/>
            <a:round/>
            <a:headEnd len="sm" w="sm" type="none"/>
            <a:tailEnd len="sm" w="sm" type="none"/>
          </a:ln>
        </p:spPr>
      </p:pic>
      <p:pic>
        <p:nvPicPr>
          <p:cNvPr id="368" name="Google Shape;368;p22"/>
          <p:cNvPicPr preferRelativeResize="0"/>
          <p:nvPr/>
        </p:nvPicPr>
        <p:blipFill rotWithShape="1">
          <a:blip r:embed="rId6">
            <a:alphaModFix/>
          </a:blip>
          <a:srcRect b="0" l="0" r="0" t="0"/>
          <a:stretch/>
        </p:blipFill>
        <p:spPr>
          <a:xfrm>
            <a:off x="2855624" y="3485436"/>
            <a:ext cx="1341926" cy="1117168"/>
          </a:xfrm>
          <a:prstGeom prst="rect">
            <a:avLst/>
          </a:prstGeom>
          <a:noFill/>
          <a:ln cap="flat" cmpd="sng" w="19050">
            <a:solidFill>
              <a:schemeClr val="accent2"/>
            </a:solidFill>
            <a:prstDash val="solid"/>
            <a:round/>
            <a:headEnd len="sm" w="sm" type="none"/>
            <a:tailEnd len="sm" w="sm" type="none"/>
          </a:ln>
        </p:spPr>
      </p:pic>
      <p:pic>
        <p:nvPicPr>
          <p:cNvPr id="369" name="Google Shape;369;p22"/>
          <p:cNvPicPr preferRelativeResize="0"/>
          <p:nvPr/>
        </p:nvPicPr>
        <p:blipFill rotWithShape="1">
          <a:blip r:embed="rId7">
            <a:alphaModFix/>
          </a:blip>
          <a:srcRect b="0" l="0" r="0" t="0"/>
          <a:stretch/>
        </p:blipFill>
        <p:spPr>
          <a:xfrm>
            <a:off x="4788653" y="1735860"/>
            <a:ext cx="1322298" cy="1165475"/>
          </a:xfrm>
          <a:prstGeom prst="rect">
            <a:avLst/>
          </a:prstGeom>
          <a:noFill/>
          <a:ln cap="flat" cmpd="sng" w="19050">
            <a:solidFill>
              <a:schemeClr val="accent2"/>
            </a:solidFill>
            <a:prstDash val="solid"/>
            <a:round/>
            <a:headEnd len="sm" w="sm" type="none"/>
            <a:tailEnd len="sm" w="sm" type="none"/>
          </a:ln>
        </p:spPr>
      </p:pic>
      <p:pic>
        <p:nvPicPr>
          <p:cNvPr id="370" name="Google Shape;370;p22"/>
          <p:cNvPicPr preferRelativeResize="0"/>
          <p:nvPr/>
        </p:nvPicPr>
        <p:blipFill rotWithShape="1">
          <a:blip r:embed="rId8">
            <a:alphaModFix/>
          </a:blip>
          <a:srcRect b="0" l="0" r="0" t="0"/>
          <a:stretch/>
        </p:blipFill>
        <p:spPr>
          <a:xfrm>
            <a:off x="4813895" y="3485436"/>
            <a:ext cx="1322298" cy="1117168"/>
          </a:xfrm>
          <a:prstGeom prst="rect">
            <a:avLst/>
          </a:prstGeom>
          <a:noFill/>
          <a:ln cap="flat" cmpd="sng" w="19050">
            <a:solidFill>
              <a:schemeClr val="accent2"/>
            </a:solidFill>
            <a:prstDash val="solid"/>
            <a:round/>
            <a:headEnd len="sm" w="sm" type="none"/>
            <a:tailEnd len="sm" w="sm" type="none"/>
          </a:ln>
        </p:spPr>
      </p:pic>
      <p:pic>
        <p:nvPicPr>
          <p:cNvPr id="371" name="Google Shape;371;p22"/>
          <p:cNvPicPr preferRelativeResize="0"/>
          <p:nvPr/>
        </p:nvPicPr>
        <p:blipFill rotWithShape="1">
          <a:blip r:embed="rId9">
            <a:alphaModFix/>
          </a:blip>
          <a:srcRect b="0" l="0" r="0" t="0"/>
          <a:stretch/>
        </p:blipFill>
        <p:spPr>
          <a:xfrm>
            <a:off x="6626374" y="1727200"/>
            <a:ext cx="1341926" cy="1182775"/>
          </a:xfrm>
          <a:prstGeom prst="rect">
            <a:avLst/>
          </a:prstGeom>
          <a:noFill/>
          <a:ln cap="flat" cmpd="sng" w="19050">
            <a:solidFill>
              <a:schemeClr val="accent2"/>
            </a:solidFill>
            <a:prstDash val="solid"/>
            <a:round/>
            <a:headEnd len="sm" w="sm" type="none"/>
            <a:tailEnd len="sm" w="sm" type="none"/>
          </a:ln>
        </p:spPr>
      </p:pic>
      <p:pic>
        <p:nvPicPr>
          <p:cNvPr id="372" name="Google Shape;372;p22"/>
          <p:cNvPicPr preferRelativeResize="0"/>
          <p:nvPr/>
        </p:nvPicPr>
        <p:blipFill rotWithShape="1">
          <a:blip r:embed="rId10">
            <a:alphaModFix/>
          </a:blip>
          <a:srcRect b="0" l="0" r="0" t="0"/>
          <a:stretch/>
        </p:blipFill>
        <p:spPr>
          <a:xfrm>
            <a:off x="6626374" y="3452642"/>
            <a:ext cx="1341926" cy="1182758"/>
          </a:xfrm>
          <a:prstGeom prst="rect">
            <a:avLst/>
          </a:prstGeom>
          <a:noFill/>
          <a:ln cap="flat" cmpd="sng" w="19050">
            <a:solidFill>
              <a:schemeClr val="accent2"/>
            </a:solidFill>
            <a:prstDash val="solid"/>
            <a:round/>
            <a:headEnd len="sm" w="sm" type="none"/>
            <a:tailEnd len="sm" w="sm" type="none"/>
          </a:ln>
        </p:spPr>
      </p:pic>
      <p:sp>
        <p:nvSpPr>
          <p:cNvPr id="373" name="Google Shape;373;p22"/>
          <p:cNvSpPr txBox="1"/>
          <p:nvPr/>
        </p:nvSpPr>
        <p:spPr>
          <a:xfrm>
            <a:off x="969650" y="2894675"/>
            <a:ext cx="1322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 good team</a:t>
            </a:r>
            <a:endParaRPr b="1" i="0" sz="1400" u="none" cap="none" strike="noStrike">
              <a:solidFill>
                <a:srgbClr val="000000"/>
              </a:solidFill>
              <a:latin typeface="Lato"/>
              <a:ea typeface="Lato"/>
              <a:cs typeface="Lato"/>
              <a:sym typeface="Lato"/>
            </a:endParaRPr>
          </a:p>
        </p:txBody>
      </p:sp>
      <p:sp>
        <p:nvSpPr>
          <p:cNvPr id="374" name="Google Shape;374;p22"/>
          <p:cNvSpPr txBox="1"/>
          <p:nvPr/>
        </p:nvSpPr>
        <p:spPr>
          <a:xfrm>
            <a:off x="2874650" y="2894675"/>
            <a:ext cx="1322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Job fits my skill-set</a:t>
            </a:r>
            <a:endParaRPr b="1" i="0" sz="1400" u="none" cap="none" strike="noStrike">
              <a:solidFill>
                <a:srgbClr val="000000"/>
              </a:solidFill>
              <a:latin typeface="Lato"/>
              <a:ea typeface="Lato"/>
              <a:cs typeface="Lato"/>
              <a:sym typeface="Lato"/>
            </a:endParaRPr>
          </a:p>
        </p:txBody>
      </p:sp>
      <p:sp>
        <p:nvSpPr>
          <p:cNvPr id="375" name="Google Shape;375;p22"/>
          <p:cNvSpPr txBox="1"/>
          <p:nvPr/>
        </p:nvSpPr>
        <p:spPr>
          <a:xfrm>
            <a:off x="4779650" y="2869825"/>
            <a:ext cx="1322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Company discount</a:t>
            </a:r>
            <a:endParaRPr b="1" i="0" sz="1400" u="none" cap="none" strike="noStrike">
              <a:solidFill>
                <a:srgbClr val="000000"/>
              </a:solidFill>
              <a:latin typeface="Lato"/>
              <a:ea typeface="Lato"/>
              <a:cs typeface="Lato"/>
              <a:sym typeface="Lato"/>
            </a:endParaRPr>
          </a:p>
        </p:txBody>
      </p:sp>
      <p:sp>
        <p:nvSpPr>
          <p:cNvPr id="376" name="Google Shape;376;p22"/>
          <p:cNvSpPr txBox="1"/>
          <p:nvPr/>
        </p:nvSpPr>
        <p:spPr>
          <a:xfrm>
            <a:off x="6608450" y="2869825"/>
            <a:ext cx="1322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Health insurance</a:t>
            </a:r>
            <a:endParaRPr b="1" i="0" sz="1400" u="none" cap="none" strike="noStrike">
              <a:solidFill>
                <a:srgbClr val="000000"/>
              </a:solidFill>
              <a:latin typeface="Lato"/>
              <a:ea typeface="Lato"/>
              <a:cs typeface="Lato"/>
              <a:sym typeface="Lato"/>
            </a:endParaRPr>
          </a:p>
        </p:txBody>
      </p:sp>
      <p:sp>
        <p:nvSpPr>
          <p:cNvPr id="377" name="Google Shape;377;p22"/>
          <p:cNvSpPr txBox="1"/>
          <p:nvPr/>
        </p:nvSpPr>
        <p:spPr>
          <a:xfrm>
            <a:off x="969650" y="4547250"/>
            <a:ext cx="1322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Good pay/bonus</a:t>
            </a:r>
            <a:endParaRPr b="1" i="0" sz="1400" u="none" cap="none" strike="noStrike">
              <a:solidFill>
                <a:srgbClr val="000000"/>
              </a:solidFill>
              <a:latin typeface="Lato"/>
              <a:ea typeface="Lato"/>
              <a:cs typeface="Lato"/>
              <a:sym typeface="Lato"/>
            </a:endParaRPr>
          </a:p>
        </p:txBody>
      </p:sp>
      <p:sp>
        <p:nvSpPr>
          <p:cNvPr id="378" name="Google Shape;378;p22"/>
          <p:cNvSpPr txBox="1"/>
          <p:nvPr/>
        </p:nvSpPr>
        <p:spPr>
          <a:xfrm>
            <a:off x="2874650" y="4602600"/>
            <a:ext cx="1322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Holiday days</a:t>
            </a:r>
            <a:endParaRPr b="1" i="0" sz="1400" u="none" cap="none" strike="noStrike">
              <a:solidFill>
                <a:srgbClr val="000000"/>
              </a:solidFill>
              <a:latin typeface="Lato"/>
              <a:ea typeface="Lato"/>
              <a:cs typeface="Lato"/>
              <a:sym typeface="Lato"/>
            </a:endParaRPr>
          </a:p>
        </p:txBody>
      </p:sp>
      <p:sp>
        <p:nvSpPr>
          <p:cNvPr id="379" name="Google Shape;379;p22"/>
          <p:cNvSpPr txBox="1"/>
          <p:nvPr/>
        </p:nvSpPr>
        <p:spPr>
          <a:xfrm>
            <a:off x="4391300" y="4602600"/>
            <a:ext cx="2125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Aligns with my religion/culture/values</a:t>
            </a:r>
            <a:endParaRPr b="1" i="0" sz="1400" u="none" cap="none" strike="noStrike">
              <a:solidFill>
                <a:srgbClr val="000000"/>
              </a:solidFill>
              <a:latin typeface="Lato"/>
              <a:ea typeface="Lato"/>
              <a:cs typeface="Lato"/>
              <a:sym typeface="Lato"/>
            </a:endParaRPr>
          </a:p>
        </p:txBody>
      </p:sp>
      <p:sp>
        <p:nvSpPr>
          <p:cNvPr id="380" name="Google Shape;380;p22"/>
          <p:cNvSpPr txBox="1"/>
          <p:nvPr/>
        </p:nvSpPr>
        <p:spPr>
          <a:xfrm>
            <a:off x="6539688" y="4602600"/>
            <a:ext cx="1515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Get freebies or food</a:t>
            </a:r>
            <a:endParaRPr b="1" i="0" sz="1400" u="none" cap="none" strike="noStrike">
              <a:solidFill>
                <a:srgbClr val="000000"/>
              </a:solidFill>
              <a:latin typeface="Lato"/>
              <a:ea typeface="Lato"/>
              <a:cs typeface="Lato"/>
              <a:sym typeface="Lato"/>
            </a:endParaRPr>
          </a:p>
        </p:txBody>
      </p:sp>
      <p:sp>
        <p:nvSpPr>
          <p:cNvPr id="381" name="Google Shape;381;p22"/>
          <p:cNvSpPr txBox="1"/>
          <p:nvPr/>
        </p:nvSpPr>
        <p:spPr>
          <a:xfrm>
            <a:off x="357350" y="1090900"/>
            <a:ext cx="88377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990"/>
              <a:buFont typeface="Arial"/>
              <a:buNone/>
            </a:pPr>
            <a:r>
              <a:rPr lang="en-GB" sz="2500">
                <a:solidFill>
                  <a:schemeClr val="accent1"/>
                </a:solidFill>
                <a:latin typeface="Lato Black"/>
                <a:ea typeface="Lato Black"/>
                <a:cs typeface="Lato Black"/>
                <a:sym typeface="Lato Black"/>
              </a:rPr>
              <a:t>Write a list in your book - can you think of any others?</a:t>
            </a:r>
            <a:endParaRPr sz="2500">
              <a:solidFill>
                <a:schemeClr val="accent1"/>
              </a:solidFill>
              <a:latin typeface="Lato Black"/>
              <a:ea typeface="Lato Black"/>
              <a:cs typeface="Lato Black"/>
              <a:sym typeface="La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3"/>
          <p:cNvSpPr txBox="1"/>
          <p:nvPr/>
        </p:nvSpPr>
        <p:spPr>
          <a:xfrm>
            <a:off x="447324" y="427750"/>
            <a:ext cx="72624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Activity | Different types of work</a:t>
            </a:r>
            <a:endParaRPr b="1" i="0" sz="2900" u="none" cap="none" strike="noStrike">
              <a:solidFill>
                <a:srgbClr val="FF8022"/>
              </a:solidFill>
              <a:latin typeface="Lato"/>
              <a:ea typeface="Lato"/>
              <a:cs typeface="Lato"/>
              <a:sym typeface="Lato"/>
            </a:endParaRPr>
          </a:p>
        </p:txBody>
      </p:sp>
      <p:sp>
        <p:nvSpPr>
          <p:cNvPr id="387" name="Google Shape;387;p23"/>
          <p:cNvSpPr txBox="1"/>
          <p:nvPr/>
        </p:nvSpPr>
        <p:spPr>
          <a:xfrm>
            <a:off x="471875" y="1046450"/>
            <a:ext cx="6824700" cy="356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0" i="0" lang="en-GB" sz="2700" u="none" cap="none" strike="noStrike">
                <a:solidFill>
                  <a:schemeClr val="lt1"/>
                </a:solidFill>
                <a:latin typeface="Lato"/>
                <a:ea typeface="Lato"/>
                <a:cs typeface="Lato"/>
                <a:sym typeface="Lato"/>
              </a:rPr>
              <a:t>There are lots of ways people can earn money</a:t>
            </a:r>
            <a:endParaRPr b="0" i="0" sz="2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rPr b="0" i="0" lang="en-GB" sz="2500" u="none" cap="none" strike="noStrike">
                <a:solidFill>
                  <a:schemeClr val="lt1"/>
                </a:solidFill>
                <a:latin typeface="Lato"/>
                <a:ea typeface="Lato"/>
                <a:cs typeface="Lato"/>
                <a:sym typeface="Lato"/>
              </a:rPr>
              <a:t> </a:t>
            </a:r>
            <a:endParaRPr b="0" i="0" sz="25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0" i="0" sz="3300" u="none" cap="none" strike="noStrike">
              <a:solidFill>
                <a:schemeClr val="lt1"/>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2600"/>
              <a:buFont typeface="Arial"/>
              <a:buNone/>
            </a:pPr>
            <a:r>
              <a:t/>
            </a:r>
            <a:endParaRPr b="0" i="0" sz="3300" u="none" cap="none" strike="noStrike">
              <a:solidFill>
                <a:schemeClr val="lt1"/>
              </a:solidFill>
              <a:latin typeface="Lato Light"/>
              <a:ea typeface="Lato Light"/>
              <a:cs typeface="Lato Light"/>
              <a:sym typeface="Lato Light"/>
            </a:endParaRPr>
          </a:p>
        </p:txBody>
      </p:sp>
      <p:sp>
        <p:nvSpPr>
          <p:cNvPr id="388" name="Google Shape;388;p23"/>
          <p:cNvSpPr txBox="1"/>
          <p:nvPr/>
        </p:nvSpPr>
        <p:spPr>
          <a:xfrm>
            <a:off x="447325" y="2419350"/>
            <a:ext cx="4961700" cy="291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Lato"/>
                <a:ea typeface="Lato"/>
                <a:cs typeface="Lato"/>
                <a:sym typeface="Lato"/>
              </a:rPr>
              <a:t>Part 3: </a:t>
            </a:r>
            <a:r>
              <a:rPr b="0" i="0" lang="en-GB" sz="1900" u="none" cap="none" strike="noStrike">
                <a:solidFill>
                  <a:schemeClr val="lt1"/>
                </a:solidFill>
                <a:latin typeface="Lato"/>
                <a:ea typeface="Lato"/>
                <a:cs typeface="Lato"/>
                <a:sym typeface="Lato"/>
              </a:rPr>
              <a:t>In pairs, read the profiles and complete the Fact File sheets for one to two job profiles.</a:t>
            </a:r>
            <a:endParaRPr b="0" i="0" sz="1900" u="none" cap="none" strike="noStrike">
              <a:solidFill>
                <a:schemeClr val="lt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900"/>
              <a:buFont typeface="Arial"/>
              <a:buNone/>
            </a:pPr>
            <a:r>
              <a:rPr b="0" i="0" lang="en-GB" sz="1900" u="none" cap="none" strike="noStrike">
                <a:solidFill>
                  <a:schemeClr val="lt1"/>
                </a:solidFill>
                <a:latin typeface="Lato"/>
                <a:ea typeface="Lato"/>
                <a:cs typeface="Lato"/>
                <a:sym typeface="Lato"/>
              </a:rPr>
              <a:t>Stretch - are there other types of jobs not included in the case studies that you are aware of?</a:t>
            </a:r>
            <a:endParaRPr b="0" i="0" sz="1900" u="none" cap="none" strike="noStrike">
              <a:solidFill>
                <a:schemeClr val="lt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2600"/>
              <a:buFont typeface="Arial"/>
              <a:buNone/>
            </a:pPr>
            <a:r>
              <a:t/>
            </a:r>
            <a:endParaRPr b="0" i="0" sz="3300" u="none" cap="none" strike="noStrike">
              <a:solidFill>
                <a:schemeClr val="lt1"/>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9" name="Google Shape;389;p23"/>
          <p:cNvPicPr preferRelativeResize="0"/>
          <p:nvPr/>
        </p:nvPicPr>
        <p:blipFill rotWithShape="1">
          <a:blip r:embed="rId3">
            <a:alphaModFix/>
          </a:blip>
          <a:srcRect b="-917" l="-492" r="0" t="0"/>
          <a:stretch/>
        </p:blipFill>
        <p:spPr>
          <a:xfrm rot="677882">
            <a:off x="6413503" y="2039533"/>
            <a:ext cx="1784171" cy="2051008"/>
          </a:xfrm>
          <a:prstGeom prst="rect">
            <a:avLst/>
          </a:prstGeom>
          <a:noFill/>
          <a:ln cap="flat" cmpd="sng" w="19050">
            <a:solidFill>
              <a:schemeClr val="accent2"/>
            </a:solidFill>
            <a:prstDash val="solid"/>
            <a:round/>
            <a:headEnd len="sm" w="sm" type="none"/>
            <a:tailEnd len="sm" w="sm" type="none"/>
          </a:ln>
        </p:spPr>
      </p:pic>
      <p:sp>
        <p:nvSpPr>
          <p:cNvPr id="390" name="Google Shape;390;p23"/>
          <p:cNvSpPr/>
          <p:nvPr/>
        </p:nvSpPr>
        <p:spPr>
          <a:xfrm>
            <a:off x="471875" y="1741400"/>
            <a:ext cx="5145600" cy="4842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In pairs you will receive a job profile and a Fact File sheet</a:t>
            </a:r>
            <a:endParaRPr b="1" i="0" sz="900" u="none" cap="none" strike="noStrike">
              <a:solidFill>
                <a:schemeClr val="dk2"/>
              </a:solidFill>
              <a:latin typeface="Arial"/>
              <a:ea typeface="Arial"/>
              <a:cs typeface="Arial"/>
              <a:sym typeface="Arial"/>
            </a:endParaRPr>
          </a:p>
        </p:txBody>
      </p:sp>
      <p:sp>
        <p:nvSpPr>
          <p:cNvPr id="391" name="Google Shape;391;p23"/>
          <p:cNvSpPr txBox="1"/>
          <p:nvPr/>
        </p:nvSpPr>
        <p:spPr>
          <a:xfrm>
            <a:off x="471875" y="4541075"/>
            <a:ext cx="3597600" cy="51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Case studies</a:t>
            </a:r>
            <a:endParaRPr b="1" i="1" sz="10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2: Jobs fact file</a:t>
            </a:r>
            <a:endParaRPr b="1" i="1" sz="1000" u="none" cap="none" strike="noStrike">
              <a:solidFill>
                <a:srgbClr val="FF802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4"/>
          <p:cNvSpPr/>
          <p:nvPr/>
        </p:nvSpPr>
        <p:spPr>
          <a:xfrm>
            <a:off x="439500" y="1003025"/>
            <a:ext cx="8143800" cy="21741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4"/>
          <p:cNvSpPr txBox="1"/>
          <p:nvPr/>
        </p:nvSpPr>
        <p:spPr>
          <a:xfrm>
            <a:off x="502475" y="3324450"/>
            <a:ext cx="7411500" cy="1262100"/>
          </a:xfrm>
          <a:prstGeom prst="rect">
            <a:avLst/>
          </a:prstGeom>
          <a:noFill/>
          <a:ln>
            <a:noFill/>
          </a:ln>
        </p:spPr>
        <p:txBody>
          <a:bodyPr anchorCtr="0" anchor="t" bIns="91425" lIns="180000"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Advantages</a:t>
            </a:r>
            <a:endParaRPr b="1" i="0" sz="1200" u="none" cap="none" strike="noStrike">
              <a:solidFill>
                <a:srgbClr val="00FF00"/>
              </a:solidFill>
              <a:latin typeface="Lato"/>
              <a:ea typeface="Lato"/>
              <a:cs typeface="Lato"/>
              <a:sym typeface="Lato"/>
            </a:endParaRPr>
          </a:p>
          <a:p>
            <a:pPr indent="-304800" lvl="0" marL="457200"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Part-time allows someone to take care of other responsibilities like study or childcare</a:t>
            </a:r>
            <a:endParaRPr sz="1200">
              <a:solidFill>
                <a:srgbClr val="00FF00"/>
              </a:solidFill>
              <a:latin typeface="Lato"/>
              <a:ea typeface="Lato"/>
              <a:cs typeface="Lato"/>
              <a:sym typeface="Lato"/>
            </a:endParaRPr>
          </a:p>
          <a:p>
            <a:pPr indent="-304800" lvl="0" marL="457200"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Commission can be seen as a reward for good work</a:t>
            </a:r>
            <a:endParaRPr b="0" i="0" sz="12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Disadvantages  </a:t>
            </a:r>
            <a:endParaRPr b="1" i="0" sz="1200" u="none" cap="none" strike="noStrike">
              <a:solidFill>
                <a:srgbClr val="00FF00"/>
              </a:solidFill>
              <a:latin typeface="Lato"/>
              <a:ea typeface="Lato"/>
              <a:cs typeface="Lato"/>
              <a:sym typeface="Lato"/>
            </a:endParaRPr>
          </a:p>
          <a:p>
            <a:pPr indent="-304800" lvl="0" marL="457200"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The salary is below the national average</a:t>
            </a:r>
            <a:endParaRPr b="1" i="0" sz="1200" u="none" cap="none" strike="noStrike">
              <a:solidFill>
                <a:srgbClr val="00FF00"/>
              </a:solidFill>
              <a:latin typeface="Lato"/>
              <a:ea typeface="Lato"/>
              <a:cs typeface="Lato"/>
              <a:sym typeface="Lato"/>
            </a:endParaRPr>
          </a:p>
        </p:txBody>
      </p:sp>
      <p:sp>
        <p:nvSpPr>
          <p:cNvPr id="398" name="Google Shape;398;p2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4"/>
          <p:cNvSpPr txBox="1"/>
          <p:nvPr/>
        </p:nvSpPr>
        <p:spPr>
          <a:xfrm>
            <a:off x="2185375" y="1150350"/>
            <a:ext cx="6133500" cy="21741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400" u="none" cap="none" strike="noStrike">
                <a:solidFill>
                  <a:schemeClr val="lt1"/>
                </a:solidFill>
                <a:latin typeface="Lato Black"/>
                <a:ea typeface="Lato Black"/>
                <a:cs typeface="Lato Black"/>
                <a:sym typeface="Lato Black"/>
              </a:rPr>
              <a:t>Zara</a:t>
            </a:r>
            <a:endParaRPr b="1" i="0" sz="14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t/>
            </a:r>
            <a:endParaRPr b="1" i="0" sz="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Job Title: </a:t>
            </a:r>
            <a:r>
              <a:rPr b="0" i="0" lang="en-GB" sz="1200" u="none" cap="none" strike="noStrike">
                <a:solidFill>
                  <a:schemeClr val="lt1"/>
                </a:solidFill>
                <a:latin typeface="Lato"/>
                <a:ea typeface="Lato"/>
                <a:cs typeface="Lato"/>
                <a:sym typeface="Lato"/>
              </a:rPr>
              <a:t>Estate agent</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Type of Employment: </a:t>
            </a:r>
            <a:r>
              <a:rPr b="0" i="0" lang="en-GB" sz="1200" u="none" cap="none" strike="noStrike">
                <a:solidFill>
                  <a:schemeClr val="lt1"/>
                </a:solidFill>
                <a:latin typeface="Lato"/>
                <a:ea typeface="Lato"/>
                <a:cs typeface="Lato"/>
                <a:sym typeface="Lato"/>
              </a:rPr>
              <a:t>Employed,</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lt1"/>
                </a:solidFill>
                <a:latin typeface="Lato"/>
                <a:ea typeface="Lato"/>
                <a:cs typeface="Lato"/>
                <a:sym typeface="Lato"/>
              </a:rPr>
              <a:t>Part-time</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Weekly hours/days worked: </a:t>
            </a:r>
            <a:endParaRPr b="1" i="0" sz="1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lt1"/>
                </a:solidFill>
                <a:latin typeface="Lato"/>
                <a:ea typeface="Lato"/>
                <a:cs typeface="Lato"/>
                <a:sym typeface="Lato"/>
              </a:rPr>
              <a:t> 4 days</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Wage or salary: </a:t>
            </a:r>
            <a:r>
              <a:rPr b="0" i="0" lang="en-GB" sz="1200" u="none" cap="none" strike="noStrike">
                <a:solidFill>
                  <a:schemeClr val="lt1"/>
                </a:solidFill>
                <a:latin typeface="Lato"/>
                <a:ea typeface="Lato"/>
                <a:cs typeface="Lato"/>
                <a:sym typeface="Lato"/>
              </a:rPr>
              <a:t>£</a:t>
            </a:r>
            <a:r>
              <a:rPr lang="en-GB" sz="1200">
                <a:solidFill>
                  <a:schemeClr val="lt1"/>
                </a:solidFill>
                <a:latin typeface="Lato"/>
                <a:ea typeface="Lato"/>
                <a:cs typeface="Lato"/>
                <a:sym typeface="Lato"/>
              </a:rPr>
              <a:t>24</a:t>
            </a:r>
            <a:r>
              <a:rPr b="0" i="0" lang="en-GB" sz="1200" u="none" cap="none" strike="noStrike">
                <a:solidFill>
                  <a:schemeClr val="lt1"/>
                </a:solidFill>
                <a:latin typeface="Lato"/>
                <a:ea typeface="Lato"/>
                <a:cs typeface="Lato"/>
                <a:sym typeface="Lato"/>
              </a:rPr>
              <a:t>,000</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Bonus/commission/tips?</a:t>
            </a:r>
            <a:br>
              <a:rPr b="1" i="0" lang="en-GB" sz="1200" u="none" cap="none" strike="noStrike">
                <a:solidFill>
                  <a:schemeClr val="lt1"/>
                </a:solidFill>
                <a:latin typeface="Lato Black"/>
                <a:ea typeface="Lato Black"/>
                <a:cs typeface="Lato Black"/>
                <a:sym typeface="Lato Black"/>
              </a:rPr>
            </a:br>
            <a:r>
              <a:rPr b="0" i="0" lang="en-GB" sz="1200" u="none" cap="none" strike="noStrike">
                <a:solidFill>
                  <a:schemeClr val="lt1"/>
                </a:solidFill>
                <a:latin typeface="Lato"/>
                <a:ea typeface="Lato"/>
                <a:cs typeface="Lato"/>
                <a:sym typeface="Lato"/>
              </a:rPr>
              <a:t>Yes, 5% commission on the profit of a home sold</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1" i="0" sz="1400" u="none" cap="none" strike="noStrike">
              <a:solidFill>
                <a:schemeClr val="lt1"/>
              </a:solidFill>
              <a:latin typeface="Lato Black"/>
              <a:ea typeface="Lato Black"/>
              <a:cs typeface="Lato Black"/>
              <a:sym typeface="Lato Black"/>
            </a:endParaRPr>
          </a:p>
        </p:txBody>
      </p:sp>
      <p:pic>
        <p:nvPicPr>
          <p:cNvPr id="400" name="Google Shape;400;p24"/>
          <p:cNvPicPr preferRelativeResize="0"/>
          <p:nvPr/>
        </p:nvPicPr>
        <p:blipFill rotWithShape="1">
          <a:blip r:embed="rId3">
            <a:alphaModFix/>
          </a:blip>
          <a:srcRect b="0" l="0" r="0" t="0"/>
          <a:stretch/>
        </p:blipFill>
        <p:spPr>
          <a:xfrm>
            <a:off x="502475" y="1150350"/>
            <a:ext cx="1237499" cy="1237499"/>
          </a:xfrm>
          <a:prstGeom prst="rect">
            <a:avLst/>
          </a:prstGeom>
          <a:noFill/>
          <a:ln>
            <a:noFill/>
          </a:ln>
        </p:spPr>
      </p:pic>
      <p:sp>
        <p:nvSpPr>
          <p:cNvPr id="401" name="Google Shape;401;p24"/>
          <p:cNvSpPr txBox="1"/>
          <p:nvPr/>
        </p:nvSpPr>
        <p:spPr>
          <a:xfrm>
            <a:off x="439449" y="356850"/>
            <a:ext cx="72624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Worked example</a:t>
            </a:r>
            <a:endParaRPr b="1" i="0" sz="2900" u="none" cap="none" strike="noStrike">
              <a:solidFill>
                <a:srgbClr val="FF802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fe2aa69245_0_77"/>
          <p:cNvSpPr txBox="1"/>
          <p:nvPr/>
        </p:nvSpPr>
        <p:spPr>
          <a:xfrm>
            <a:off x="256650" y="88775"/>
            <a:ext cx="8325900" cy="89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What are the advantages and disadvantages of these jobs?</a:t>
            </a:r>
            <a:endParaRPr b="1" i="0" sz="2900" u="none" cap="none" strike="noStrike">
              <a:solidFill>
                <a:schemeClr val="lt1"/>
              </a:solidFill>
              <a:latin typeface="Lato"/>
              <a:ea typeface="Lato"/>
              <a:cs typeface="Lato"/>
              <a:sym typeface="Lato"/>
            </a:endParaRPr>
          </a:p>
        </p:txBody>
      </p:sp>
      <p:grpSp>
        <p:nvGrpSpPr>
          <p:cNvPr id="407" name="Google Shape;407;g2fe2aa69245_0_77"/>
          <p:cNvGrpSpPr/>
          <p:nvPr/>
        </p:nvGrpSpPr>
        <p:grpSpPr>
          <a:xfrm>
            <a:off x="3199586" y="1061125"/>
            <a:ext cx="2796900" cy="4060700"/>
            <a:chOff x="3199586" y="1061125"/>
            <a:chExt cx="2796900" cy="4060700"/>
          </a:xfrm>
        </p:grpSpPr>
        <p:sp>
          <p:nvSpPr>
            <p:cNvPr id="408" name="Google Shape;408;g2fe2aa69245_0_77"/>
            <p:cNvSpPr/>
            <p:nvPr/>
          </p:nvSpPr>
          <p:spPr>
            <a:xfrm>
              <a:off x="3199586" y="1061125"/>
              <a:ext cx="2796900" cy="3949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9" name="Google Shape;409;g2fe2aa69245_0_77"/>
            <p:cNvPicPr preferRelativeResize="0"/>
            <p:nvPr/>
          </p:nvPicPr>
          <p:blipFill rotWithShape="1">
            <a:blip r:embed="rId3">
              <a:alphaModFix/>
            </a:blip>
            <a:srcRect b="0" l="0" r="0" t="0"/>
            <a:stretch/>
          </p:blipFill>
          <p:spPr>
            <a:xfrm>
              <a:off x="3377882" y="1226550"/>
              <a:ext cx="1277594" cy="1237499"/>
            </a:xfrm>
            <a:prstGeom prst="rect">
              <a:avLst/>
            </a:prstGeom>
            <a:noFill/>
            <a:ln>
              <a:noFill/>
            </a:ln>
          </p:spPr>
        </p:pic>
        <p:sp>
          <p:nvSpPr>
            <p:cNvPr id="410" name="Google Shape;410;g2fe2aa69245_0_77"/>
            <p:cNvSpPr txBox="1"/>
            <p:nvPr/>
          </p:nvSpPr>
          <p:spPr>
            <a:xfrm>
              <a:off x="3351951" y="2762925"/>
              <a:ext cx="2413800" cy="23589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400" u="none" cap="none" strike="noStrike">
                  <a:solidFill>
                    <a:schemeClr val="lt1"/>
                  </a:solidFill>
                  <a:latin typeface="Lato Black"/>
                  <a:ea typeface="Lato Black"/>
                  <a:cs typeface="Lato Black"/>
                  <a:sym typeface="Lato Black"/>
                </a:rPr>
                <a:t>Jorge</a:t>
              </a:r>
              <a:endParaRPr b="1" i="0" sz="14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t/>
              </a:r>
              <a:endParaRPr b="1" i="0" sz="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Job Title: </a:t>
              </a:r>
              <a:r>
                <a:rPr b="0" i="0" lang="en-GB" sz="1200" u="none" cap="none" strike="noStrike">
                  <a:solidFill>
                    <a:schemeClr val="lt1"/>
                  </a:solidFill>
                  <a:latin typeface="Lato"/>
                  <a:ea typeface="Lato"/>
                  <a:cs typeface="Lato"/>
                  <a:sym typeface="Lato"/>
                </a:rPr>
                <a:t>Plumber/Business Owner</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Type of Employment: </a:t>
              </a:r>
              <a:r>
                <a:rPr b="0" i="0" lang="en-GB" sz="1200" u="none" cap="none" strike="noStrike">
                  <a:solidFill>
                    <a:schemeClr val="lt1"/>
                  </a:solidFill>
                  <a:latin typeface="Lato"/>
                  <a:ea typeface="Lato"/>
                  <a:cs typeface="Lato"/>
                  <a:sym typeface="Lato"/>
                </a:rPr>
                <a:t>Self-employed, Full-time</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Weekly hours/days worked: </a:t>
              </a:r>
              <a:r>
                <a:rPr b="0" i="0" lang="en-GB" sz="1200" u="none" cap="none" strike="noStrike">
                  <a:solidFill>
                    <a:schemeClr val="lt1"/>
                  </a:solidFill>
                  <a:latin typeface="Lato"/>
                  <a:ea typeface="Lato"/>
                  <a:cs typeface="Lato"/>
                  <a:sym typeface="Lato"/>
                </a:rPr>
                <a:t>Varies but at times 50 hours a week</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Wage or salary: </a:t>
              </a:r>
              <a:r>
                <a:rPr b="0" i="0" lang="en-GB" sz="1200" u="none" cap="none" strike="noStrike">
                  <a:solidFill>
                    <a:schemeClr val="lt1"/>
                  </a:solidFill>
                  <a:latin typeface="Lato"/>
                  <a:ea typeface="Lato"/>
                  <a:cs typeface="Lato"/>
                  <a:sym typeface="Lato"/>
                </a:rPr>
                <a:t>£30,000-£55,000</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Bonus/commission/tips? </a:t>
              </a:r>
              <a:r>
                <a:rPr b="0" i="0" lang="en-GB" sz="1200" u="none" cap="none" strike="noStrike">
                  <a:solidFill>
                    <a:schemeClr val="lt1"/>
                  </a:solidFill>
                  <a:latin typeface="Lato"/>
                  <a:ea typeface="Lato"/>
                  <a:cs typeface="Lato"/>
                  <a:sym typeface="Lato"/>
                </a:rPr>
                <a:t>No</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1" i="0" sz="1400" u="none" cap="none" strike="noStrike">
                <a:solidFill>
                  <a:schemeClr val="lt1"/>
                </a:solidFill>
                <a:latin typeface="Lato Black"/>
                <a:ea typeface="Lato Black"/>
                <a:cs typeface="Lato Black"/>
                <a:sym typeface="Lato Black"/>
              </a:endParaRPr>
            </a:p>
          </p:txBody>
        </p:sp>
      </p:grpSp>
      <p:sp>
        <p:nvSpPr>
          <p:cNvPr id="411" name="Google Shape;411;g2fe2aa69245_0_77"/>
          <p:cNvSpPr txBox="1"/>
          <p:nvPr/>
        </p:nvSpPr>
        <p:spPr>
          <a:xfrm>
            <a:off x="3214625" y="2402775"/>
            <a:ext cx="2730000" cy="2555100"/>
          </a:xfrm>
          <a:prstGeom prst="rect">
            <a:avLst/>
          </a:prstGeom>
          <a:solidFill>
            <a:schemeClr val="accent1"/>
          </a:solidFill>
          <a:ln>
            <a:noFill/>
          </a:ln>
        </p:spPr>
        <p:txBody>
          <a:bodyPr anchorCtr="0" anchor="t" bIns="91425" lIns="180000"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Advantages</a:t>
            </a:r>
            <a:endParaRPr b="1" i="0" sz="1200" u="none" cap="none" strike="noStrike">
              <a:solidFill>
                <a:srgbClr val="00FF00"/>
              </a:solidFill>
              <a:latin typeface="Lato"/>
              <a:ea typeface="Lato"/>
              <a:cs typeface="Lato"/>
              <a:sym typeface="Lato"/>
            </a:endParaRPr>
          </a:p>
          <a:p>
            <a:pPr indent="-166199" lvl="0" marL="17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Being self-employed means you can decide the standards and culture of your business</a:t>
            </a:r>
            <a:endParaRPr b="1" i="0" sz="1000" u="none" cap="none" strike="noStrike">
              <a:solidFill>
                <a:srgbClr val="00FF00"/>
              </a:solidFill>
              <a:latin typeface="Lato"/>
              <a:ea typeface="Lato"/>
              <a:cs typeface="Lato"/>
              <a:sym typeface="Lato"/>
            </a:endParaRPr>
          </a:p>
          <a:p>
            <a:pPr indent="-166199" lvl="0" marL="17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Salary can be quite high</a:t>
            </a:r>
            <a:endParaRPr b="0" i="0" sz="12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Disadvantages  </a:t>
            </a:r>
            <a:endParaRPr b="1" i="0" sz="1200" u="none" cap="none" strike="noStrike">
              <a:solidFill>
                <a:srgbClr val="00FF00"/>
              </a:solidFill>
              <a:latin typeface="Lato"/>
              <a:ea typeface="Lato"/>
              <a:cs typeface="Lato"/>
              <a:sym typeface="Lato"/>
            </a:endParaRPr>
          </a:p>
          <a:p>
            <a:pPr indent="-179999" lvl="0" marL="17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Being self-employed means you take on a lot of risk and it can be stressful</a:t>
            </a:r>
            <a:endParaRPr b="0" i="0" sz="1200" u="none" cap="none" strike="noStrike">
              <a:solidFill>
                <a:srgbClr val="00FF00"/>
              </a:solidFill>
              <a:latin typeface="Lato"/>
              <a:ea typeface="Lato"/>
              <a:cs typeface="Lato"/>
              <a:sym typeface="Lato"/>
            </a:endParaRPr>
          </a:p>
          <a:p>
            <a:pPr indent="-179999" lvl="0" marL="17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Income is less reliable and stable</a:t>
            </a:r>
            <a:endParaRPr b="0" i="0" sz="1200" u="none" cap="none" strike="noStrike">
              <a:solidFill>
                <a:srgbClr val="00FF00"/>
              </a:solidFill>
              <a:latin typeface="Lato"/>
              <a:ea typeface="Lato"/>
              <a:cs typeface="Lato"/>
              <a:sym typeface="Lato"/>
            </a:endParaRPr>
          </a:p>
          <a:p>
            <a:pPr indent="-179999" lvl="0" marL="17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Responsibility for paying own taxes</a:t>
            </a:r>
            <a:endParaRPr b="1" i="0" sz="1200" u="none" cap="none" strike="noStrike">
              <a:solidFill>
                <a:srgbClr val="00FF00"/>
              </a:solidFill>
              <a:latin typeface="Lato"/>
              <a:ea typeface="Lato"/>
              <a:cs typeface="Lato"/>
              <a:sym typeface="Lato"/>
            </a:endParaRPr>
          </a:p>
        </p:txBody>
      </p:sp>
      <p:grpSp>
        <p:nvGrpSpPr>
          <p:cNvPr id="412" name="Google Shape;412;g2fe2aa69245_0_77"/>
          <p:cNvGrpSpPr/>
          <p:nvPr/>
        </p:nvGrpSpPr>
        <p:grpSpPr>
          <a:xfrm>
            <a:off x="6135975" y="1060675"/>
            <a:ext cx="2796900" cy="3949200"/>
            <a:chOff x="6135975" y="1060675"/>
            <a:chExt cx="2796900" cy="3949200"/>
          </a:xfrm>
        </p:grpSpPr>
        <p:sp>
          <p:nvSpPr>
            <p:cNvPr id="413" name="Google Shape;413;g2fe2aa69245_0_77"/>
            <p:cNvSpPr/>
            <p:nvPr/>
          </p:nvSpPr>
          <p:spPr>
            <a:xfrm>
              <a:off x="6135975" y="1060675"/>
              <a:ext cx="2796900" cy="3949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4" name="Google Shape;414;g2fe2aa69245_0_77"/>
            <p:cNvPicPr preferRelativeResize="0"/>
            <p:nvPr/>
          </p:nvPicPr>
          <p:blipFill rotWithShape="1">
            <a:blip r:embed="rId4">
              <a:alphaModFix/>
            </a:blip>
            <a:srcRect b="0" l="0" r="0" t="0"/>
            <a:stretch/>
          </p:blipFill>
          <p:spPr>
            <a:xfrm>
              <a:off x="6415099" y="1139600"/>
              <a:ext cx="1277594" cy="1237499"/>
            </a:xfrm>
            <a:prstGeom prst="rect">
              <a:avLst/>
            </a:prstGeom>
            <a:noFill/>
            <a:ln>
              <a:noFill/>
            </a:ln>
          </p:spPr>
        </p:pic>
        <p:sp>
          <p:nvSpPr>
            <p:cNvPr id="415" name="Google Shape;415;g2fe2aa69245_0_77"/>
            <p:cNvSpPr txBox="1"/>
            <p:nvPr/>
          </p:nvSpPr>
          <p:spPr>
            <a:xfrm>
              <a:off x="6313925" y="2762925"/>
              <a:ext cx="2495100" cy="2139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400" u="none" cap="none" strike="noStrike">
                  <a:solidFill>
                    <a:schemeClr val="lt1"/>
                  </a:solidFill>
                  <a:latin typeface="Lato Black"/>
                  <a:ea typeface="Lato Black"/>
                  <a:cs typeface="Lato Black"/>
                  <a:sym typeface="Lato Black"/>
                </a:rPr>
                <a:t>Lucy</a:t>
              </a:r>
              <a:endParaRPr b="1" i="0" sz="14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Job Title: </a:t>
              </a:r>
              <a:r>
                <a:rPr b="0" i="0" lang="en-GB" sz="1200" u="none" cap="none" strike="noStrike">
                  <a:solidFill>
                    <a:schemeClr val="lt1"/>
                  </a:solidFill>
                  <a:latin typeface="Lato"/>
                  <a:ea typeface="Lato"/>
                  <a:cs typeface="Lato"/>
                  <a:sym typeface="Lato"/>
                </a:rPr>
                <a:t>Barista</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Type of Employment: </a:t>
              </a:r>
              <a:r>
                <a:rPr b="0" i="0" lang="en-GB" sz="1200" u="none" cap="none" strike="noStrike">
                  <a:solidFill>
                    <a:schemeClr val="lt1"/>
                  </a:solidFill>
                  <a:latin typeface="Lato"/>
                  <a:ea typeface="Lato"/>
                  <a:cs typeface="Lato"/>
                  <a:sym typeface="Lato"/>
                </a:rPr>
                <a:t>Employed, Part-time, Shift work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Weekly hours/days worked: </a:t>
              </a:r>
              <a:endParaRPr b="1" i="0" sz="1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lt1"/>
                  </a:solidFill>
                  <a:latin typeface="Lato"/>
                  <a:ea typeface="Lato"/>
                  <a:cs typeface="Lato"/>
                  <a:sym typeface="Lato"/>
                </a:rPr>
                <a:t>Part time 15 hours/ week</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Wage or salary: </a:t>
              </a:r>
              <a:r>
                <a:rPr b="0" i="0" lang="en-GB" sz="1200" u="none" cap="none" strike="noStrike">
                  <a:solidFill>
                    <a:schemeClr val="lt1"/>
                  </a:solidFill>
                  <a:latin typeface="Lato"/>
                  <a:ea typeface="Lato"/>
                  <a:cs typeface="Lato"/>
                  <a:sym typeface="Lato"/>
                </a:rPr>
                <a:t>£10 per hour</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Bonus/commission/tips?</a:t>
              </a:r>
              <a:br>
                <a:rPr b="1" i="0" lang="en-GB" sz="1200" u="none" cap="none" strike="noStrike">
                  <a:solidFill>
                    <a:schemeClr val="lt1"/>
                  </a:solidFill>
                  <a:latin typeface="Lato Black"/>
                  <a:ea typeface="Lato Black"/>
                  <a:cs typeface="Lato Black"/>
                  <a:sym typeface="Lato Black"/>
                </a:rPr>
              </a:br>
              <a:r>
                <a:rPr b="0" i="0" lang="en-GB" sz="1200" u="none" cap="none" strike="noStrike">
                  <a:solidFill>
                    <a:schemeClr val="lt1"/>
                  </a:solidFill>
                  <a:latin typeface="Lato"/>
                  <a:ea typeface="Lato"/>
                  <a:cs typeface="Lato"/>
                  <a:sym typeface="Lato"/>
                </a:rPr>
                <a:t>Yes, tips</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1" i="0" sz="1400" u="none" cap="none" strike="noStrike">
                <a:solidFill>
                  <a:schemeClr val="lt1"/>
                </a:solidFill>
                <a:latin typeface="Lato Black"/>
                <a:ea typeface="Lato Black"/>
                <a:cs typeface="Lato Black"/>
                <a:sym typeface="Lato Black"/>
              </a:endParaRPr>
            </a:p>
          </p:txBody>
        </p:sp>
      </p:grpSp>
      <p:sp>
        <p:nvSpPr>
          <p:cNvPr id="416" name="Google Shape;416;g2fe2aa69245_0_77"/>
          <p:cNvSpPr txBox="1"/>
          <p:nvPr/>
        </p:nvSpPr>
        <p:spPr>
          <a:xfrm>
            <a:off x="6188275" y="2385150"/>
            <a:ext cx="2714400" cy="2555100"/>
          </a:xfrm>
          <a:prstGeom prst="rect">
            <a:avLst/>
          </a:prstGeom>
          <a:solidFill>
            <a:schemeClr val="accent1"/>
          </a:solidFill>
          <a:ln>
            <a:noFill/>
          </a:ln>
        </p:spPr>
        <p:txBody>
          <a:bodyPr anchorCtr="0" anchor="t" bIns="91425" lIns="180000"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Advantages</a:t>
            </a:r>
            <a:endParaRPr b="1" i="0" sz="1200" u="none" cap="none" strike="noStrike">
              <a:solidFill>
                <a:srgbClr val="00FF00"/>
              </a:solidFill>
              <a:latin typeface="Lato"/>
              <a:ea typeface="Lato"/>
              <a:cs typeface="Lato"/>
              <a:sym typeface="Lato"/>
            </a:endParaRPr>
          </a:p>
          <a:p>
            <a:pPr indent="-89998" lvl="0" marL="89998"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The wage is above national minimum wage for a job in this field</a:t>
            </a:r>
            <a:endParaRPr b="0" i="0" sz="1200" u="none" cap="none" strike="noStrike">
              <a:solidFill>
                <a:srgbClr val="00FF00"/>
              </a:solidFill>
              <a:latin typeface="Lato"/>
              <a:ea typeface="Lato"/>
              <a:cs typeface="Lato"/>
              <a:sym typeface="Lato"/>
            </a:endParaRPr>
          </a:p>
          <a:p>
            <a:pPr indent="-89998" lvl="0" marL="89998"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It’s a sociable job which she enjoys</a:t>
            </a:r>
            <a:endParaRPr b="0" i="0" sz="1200" u="none" cap="none" strike="noStrike">
              <a:solidFill>
                <a:srgbClr val="00FF00"/>
              </a:solidFill>
              <a:latin typeface="Lato"/>
              <a:ea typeface="Lato"/>
              <a:cs typeface="Lato"/>
              <a:sym typeface="Lato"/>
            </a:endParaRPr>
          </a:p>
          <a:p>
            <a:pPr indent="-89998" lvl="0" marL="89998"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She gets a 30% discount on the cafe’s food so can save money that way</a:t>
            </a:r>
            <a:endParaRPr b="0" i="0" sz="12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Disadvantages  </a:t>
            </a:r>
            <a:endParaRPr b="1" i="0" sz="1200" u="none" cap="none" strike="noStrike">
              <a:solidFill>
                <a:srgbClr val="00FF00"/>
              </a:solidFill>
              <a:latin typeface="Lato"/>
              <a:ea typeface="Lato"/>
              <a:cs typeface="Lato"/>
              <a:sym typeface="Lato"/>
            </a:endParaRPr>
          </a:p>
          <a:p>
            <a:pPr indent="-89998" lvl="0" marL="89998"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She sometimes has to deal with difficult customers</a:t>
            </a:r>
            <a:endParaRPr b="0" i="0" sz="1200" u="none" cap="none" strike="noStrike">
              <a:solidFill>
                <a:srgbClr val="00FF00"/>
              </a:solidFill>
              <a:latin typeface="Lato"/>
              <a:ea typeface="Lato"/>
              <a:cs typeface="Lato"/>
              <a:sym typeface="Lato"/>
            </a:endParaRPr>
          </a:p>
          <a:p>
            <a:pPr indent="-89998" lvl="0" marL="89998"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Her work shifts are sometimes unsociable</a:t>
            </a:r>
            <a:endParaRPr b="0" i="0" sz="1200" u="none" cap="none" strike="noStrike">
              <a:solidFill>
                <a:srgbClr val="00FF00"/>
              </a:solidFill>
              <a:latin typeface="Lato"/>
              <a:ea typeface="Lato"/>
              <a:cs typeface="Lato"/>
              <a:sym typeface="Lato"/>
            </a:endParaRPr>
          </a:p>
        </p:txBody>
      </p:sp>
      <p:grpSp>
        <p:nvGrpSpPr>
          <p:cNvPr id="417" name="Google Shape;417;g2fe2aa69245_0_77"/>
          <p:cNvGrpSpPr/>
          <p:nvPr/>
        </p:nvGrpSpPr>
        <p:grpSpPr>
          <a:xfrm>
            <a:off x="210875" y="1067250"/>
            <a:ext cx="2796900" cy="3949200"/>
            <a:chOff x="210875" y="1067250"/>
            <a:chExt cx="2796900" cy="3949200"/>
          </a:xfrm>
        </p:grpSpPr>
        <p:sp>
          <p:nvSpPr>
            <p:cNvPr id="418" name="Google Shape;418;g2fe2aa69245_0_77"/>
            <p:cNvSpPr txBox="1"/>
            <p:nvPr/>
          </p:nvSpPr>
          <p:spPr>
            <a:xfrm>
              <a:off x="360375" y="2571750"/>
              <a:ext cx="2413800" cy="2358900"/>
            </a:xfrm>
            <a:prstGeom prst="rect">
              <a:avLst/>
            </a:prstGeom>
            <a:solidFill>
              <a:schemeClr val="accent1"/>
            </a:solid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400" u="none" cap="none" strike="noStrike">
                  <a:solidFill>
                    <a:schemeClr val="lt1"/>
                  </a:solidFill>
                  <a:latin typeface="Lato Black"/>
                  <a:ea typeface="Lato Black"/>
                  <a:cs typeface="Lato Black"/>
                  <a:sym typeface="Lato Black"/>
                </a:rPr>
                <a:t>Zara</a:t>
              </a:r>
              <a:endParaRPr b="1" i="0" sz="14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t/>
              </a:r>
              <a:endParaRPr b="1" i="0" sz="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Job Title: </a:t>
              </a:r>
              <a:r>
                <a:rPr b="0" i="0" lang="en-GB" sz="1200" u="none" cap="none" strike="noStrike">
                  <a:solidFill>
                    <a:schemeClr val="lt1"/>
                  </a:solidFill>
                  <a:latin typeface="Lato"/>
                  <a:ea typeface="Lato"/>
                  <a:cs typeface="Lato"/>
                  <a:sym typeface="Lato"/>
                </a:rPr>
                <a:t>Estate agent</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Type of Employment: </a:t>
              </a:r>
              <a:r>
                <a:rPr b="0" i="0" lang="en-GB" sz="1200" u="none" cap="none" strike="noStrike">
                  <a:solidFill>
                    <a:schemeClr val="lt1"/>
                  </a:solidFill>
                  <a:latin typeface="Lato"/>
                  <a:ea typeface="Lato"/>
                  <a:cs typeface="Lato"/>
                  <a:sym typeface="Lato"/>
                </a:rPr>
                <a:t>Employed,</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lt1"/>
                  </a:solidFill>
                  <a:latin typeface="Lato"/>
                  <a:ea typeface="Lato"/>
                  <a:cs typeface="Lato"/>
                  <a:sym typeface="Lato"/>
                </a:rPr>
                <a:t>Part-time</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Weekly hours/days worked: </a:t>
              </a:r>
              <a:endParaRPr b="1" i="0" sz="1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lt1"/>
                  </a:solidFill>
                  <a:latin typeface="Lato"/>
                  <a:ea typeface="Lato"/>
                  <a:cs typeface="Lato"/>
                  <a:sym typeface="Lato"/>
                </a:rPr>
                <a:t> 4 days</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Wage or salary: </a:t>
              </a:r>
              <a:r>
                <a:rPr b="0" i="0" lang="en-GB" sz="1200" u="none" cap="none" strike="noStrike">
                  <a:solidFill>
                    <a:schemeClr val="lt1"/>
                  </a:solidFill>
                  <a:latin typeface="Lato"/>
                  <a:ea typeface="Lato"/>
                  <a:cs typeface="Lato"/>
                  <a:sym typeface="Lato"/>
                </a:rPr>
                <a:t>£12,000</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Bonus/commission/tips?</a:t>
              </a:r>
              <a:br>
                <a:rPr b="1" i="0" lang="en-GB" sz="1200" u="none" cap="none" strike="noStrike">
                  <a:solidFill>
                    <a:schemeClr val="lt1"/>
                  </a:solidFill>
                  <a:latin typeface="Lato Black"/>
                  <a:ea typeface="Lato Black"/>
                  <a:cs typeface="Lato Black"/>
                  <a:sym typeface="Lato Black"/>
                </a:rPr>
              </a:br>
              <a:r>
                <a:rPr b="0" i="0" lang="en-GB" sz="1200" u="none" cap="none" strike="noStrike">
                  <a:solidFill>
                    <a:schemeClr val="lt1"/>
                  </a:solidFill>
                  <a:latin typeface="Lato"/>
                  <a:ea typeface="Lato"/>
                  <a:cs typeface="Lato"/>
                  <a:sym typeface="Lato"/>
                </a:rPr>
                <a:t>Yes, 5% commission on the profit of a home sold</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1" i="0" sz="1400" u="none" cap="none" strike="noStrike">
                <a:solidFill>
                  <a:schemeClr val="lt1"/>
                </a:solidFill>
                <a:latin typeface="Lato Black"/>
                <a:ea typeface="Lato Black"/>
                <a:cs typeface="Lato Black"/>
                <a:sym typeface="Lato Black"/>
              </a:endParaRPr>
            </a:p>
          </p:txBody>
        </p:sp>
        <p:sp>
          <p:nvSpPr>
            <p:cNvPr id="419" name="Google Shape;419;g2fe2aa69245_0_77"/>
            <p:cNvSpPr/>
            <p:nvPr/>
          </p:nvSpPr>
          <p:spPr>
            <a:xfrm>
              <a:off x="210875" y="1067250"/>
              <a:ext cx="2796900" cy="3949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0" name="Google Shape;420;g2fe2aa69245_0_77"/>
            <p:cNvPicPr preferRelativeResize="0"/>
            <p:nvPr/>
          </p:nvPicPr>
          <p:blipFill rotWithShape="1">
            <a:blip r:embed="rId5">
              <a:alphaModFix/>
            </a:blip>
            <a:srcRect b="0" l="0" r="0" t="0"/>
            <a:stretch/>
          </p:blipFill>
          <p:spPr>
            <a:xfrm>
              <a:off x="430767" y="1226550"/>
              <a:ext cx="1277594" cy="1237499"/>
            </a:xfrm>
            <a:prstGeom prst="rect">
              <a:avLst/>
            </a:prstGeom>
            <a:noFill/>
            <a:ln>
              <a:noFill/>
            </a:ln>
          </p:spPr>
        </p:pic>
      </p:grpSp>
      <p:sp>
        <p:nvSpPr>
          <p:cNvPr id="421" name="Google Shape;421;g2fe2aa69245_0_77"/>
          <p:cNvSpPr txBox="1"/>
          <p:nvPr/>
        </p:nvSpPr>
        <p:spPr>
          <a:xfrm>
            <a:off x="256563" y="2647950"/>
            <a:ext cx="2714400" cy="2001000"/>
          </a:xfrm>
          <a:prstGeom prst="rect">
            <a:avLst/>
          </a:prstGeom>
          <a:solidFill>
            <a:schemeClr val="accent1"/>
          </a:solidFill>
          <a:ln>
            <a:noFill/>
          </a:ln>
        </p:spPr>
        <p:txBody>
          <a:bodyPr anchorCtr="0" anchor="t" bIns="91425" lIns="180000"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Advantages</a:t>
            </a:r>
            <a:endParaRPr b="1" i="0" sz="1200" u="none" cap="none" strike="noStrike">
              <a:solidFill>
                <a:srgbClr val="00FF00"/>
              </a:solidFill>
              <a:latin typeface="Lato"/>
              <a:ea typeface="Lato"/>
              <a:cs typeface="Lato"/>
              <a:sym typeface="Lato"/>
            </a:endParaRPr>
          </a:p>
          <a:p>
            <a:pPr indent="-166199" lvl="0" marL="179999" marR="0" rtl="0" algn="l">
              <a:lnSpc>
                <a:spcPct val="100000"/>
              </a:lnSpc>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Part-time allows someone to take care of other responsibilities like study or childcare</a:t>
            </a:r>
            <a:endParaRPr sz="1200">
              <a:solidFill>
                <a:srgbClr val="00FF00"/>
              </a:solidFill>
              <a:latin typeface="Lato"/>
              <a:ea typeface="Lato"/>
              <a:cs typeface="Lato"/>
              <a:sym typeface="Lato"/>
            </a:endParaRPr>
          </a:p>
          <a:p>
            <a:pPr indent="-166199" lvl="0" marL="179999" marR="0" rtl="0" algn="l">
              <a:lnSpc>
                <a:spcPct val="100000"/>
              </a:lnSpc>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Commission can be seen as a reward for good work</a:t>
            </a:r>
            <a:endParaRPr sz="1200">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Disadvantages  </a:t>
            </a:r>
            <a:endParaRPr b="1" i="0" sz="1200" u="none" cap="none" strike="noStrike">
              <a:solidFill>
                <a:srgbClr val="00FF00"/>
              </a:solidFill>
              <a:latin typeface="Lato"/>
              <a:ea typeface="Lato"/>
              <a:cs typeface="Lato"/>
              <a:sym typeface="Lato"/>
            </a:endParaRPr>
          </a:p>
          <a:p>
            <a:pPr indent="-179999" lvl="0" marL="179999" marR="0" rtl="0" algn="l">
              <a:lnSpc>
                <a:spcPct val="100000"/>
              </a:lnSpc>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The salary is below the national average</a:t>
            </a:r>
            <a:endParaRPr b="1" i="0" sz="1200" u="none" cap="none" strike="noStrike">
              <a:solidFill>
                <a:srgbClr val="00FF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pSp>
        <p:nvGrpSpPr>
          <p:cNvPr id="426" name="Google Shape;426;p27"/>
          <p:cNvGrpSpPr/>
          <p:nvPr/>
        </p:nvGrpSpPr>
        <p:grpSpPr>
          <a:xfrm>
            <a:off x="439500" y="1228825"/>
            <a:ext cx="2629200" cy="3954450"/>
            <a:chOff x="439500" y="1228825"/>
            <a:chExt cx="2629200" cy="3954450"/>
          </a:xfrm>
        </p:grpSpPr>
        <p:sp>
          <p:nvSpPr>
            <p:cNvPr id="427" name="Google Shape;427;p27"/>
            <p:cNvSpPr/>
            <p:nvPr/>
          </p:nvSpPr>
          <p:spPr>
            <a:xfrm>
              <a:off x="439500" y="1228825"/>
              <a:ext cx="2629200" cy="38280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7"/>
            <p:cNvSpPr txBox="1"/>
            <p:nvPr/>
          </p:nvSpPr>
          <p:spPr>
            <a:xfrm>
              <a:off x="502450" y="2639575"/>
              <a:ext cx="2475000" cy="25437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400" u="none" cap="none" strike="noStrike">
                  <a:solidFill>
                    <a:schemeClr val="lt1"/>
                  </a:solidFill>
                  <a:latin typeface="Lato Black"/>
                  <a:ea typeface="Lato Black"/>
                  <a:cs typeface="Lato Black"/>
                  <a:sym typeface="Lato Black"/>
                </a:rPr>
                <a:t>David</a:t>
              </a:r>
              <a:endParaRPr b="1" i="0" sz="14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t/>
              </a:r>
              <a:endParaRPr b="1" i="0" sz="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Job Title: </a:t>
              </a:r>
              <a:r>
                <a:rPr b="0" i="0" lang="en-GB" sz="1200" u="none" cap="none" strike="noStrike">
                  <a:solidFill>
                    <a:schemeClr val="lt1"/>
                  </a:solidFill>
                  <a:latin typeface="Lato"/>
                  <a:ea typeface="Lato"/>
                  <a:cs typeface="Lato"/>
                  <a:sym typeface="Lato"/>
                </a:rPr>
                <a:t>Junior investment banker</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Type of Employment: </a:t>
              </a:r>
              <a:r>
                <a:rPr b="0" i="0" lang="en-GB" sz="1200" u="none" cap="none" strike="noStrike">
                  <a:solidFill>
                    <a:schemeClr val="lt1"/>
                  </a:solidFill>
                  <a:latin typeface="Lato"/>
                  <a:ea typeface="Lato"/>
                  <a:cs typeface="Lato"/>
                  <a:sym typeface="Lato"/>
                </a:rPr>
                <a:t>Employed, Full time</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Weekly hours/days worked: </a:t>
              </a:r>
              <a:endParaRPr b="1" i="0" sz="1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lt1"/>
                  </a:solidFill>
                  <a:latin typeface="Lato"/>
                  <a:ea typeface="Lato"/>
                  <a:cs typeface="Lato"/>
                  <a:sym typeface="Lato"/>
                </a:rPr>
                <a:t>Full time contract but often works up to 50 hours a week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Wage or salary: </a:t>
              </a:r>
              <a:r>
                <a:rPr b="0" i="0" lang="en-GB" sz="1200" u="none" cap="none" strike="noStrike">
                  <a:solidFill>
                    <a:schemeClr val="lt1"/>
                  </a:solidFill>
                  <a:latin typeface="Lato"/>
                  <a:ea typeface="Lato"/>
                  <a:cs typeface="Lato"/>
                  <a:sym typeface="Lato"/>
                </a:rPr>
                <a:t>£42,000</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Bonus/commission/tips?</a:t>
              </a:r>
              <a:br>
                <a:rPr b="1" i="0" lang="en-GB" sz="1200" u="none" cap="none" strike="noStrike">
                  <a:solidFill>
                    <a:schemeClr val="lt1"/>
                  </a:solidFill>
                  <a:latin typeface="Lato Black"/>
                  <a:ea typeface="Lato Black"/>
                  <a:cs typeface="Lato Black"/>
                  <a:sym typeface="Lato Black"/>
                </a:rPr>
              </a:br>
              <a:r>
                <a:rPr b="0" i="0" lang="en-GB" sz="1200" u="none" cap="none" strike="noStrike">
                  <a:solidFill>
                    <a:schemeClr val="lt1"/>
                  </a:solidFill>
                  <a:latin typeface="Lato"/>
                  <a:ea typeface="Lato"/>
                  <a:cs typeface="Lato"/>
                  <a:sym typeface="Lato"/>
                </a:rPr>
                <a:t>Yes, bonus of up to 30% of his base salary</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1" i="0" sz="1400" u="none" cap="none" strike="noStrike">
                <a:solidFill>
                  <a:schemeClr val="lt1"/>
                </a:solidFill>
                <a:latin typeface="Lato Black"/>
                <a:ea typeface="Lato Black"/>
                <a:cs typeface="Lato Black"/>
                <a:sym typeface="Lato Black"/>
              </a:endParaRPr>
            </a:p>
          </p:txBody>
        </p:sp>
        <p:pic>
          <p:nvPicPr>
            <p:cNvPr id="429" name="Google Shape;429;p27"/>
            <p:cNvPicPr preferRelativeResize="0"/>
            <p:nvPr/>
          </p:nvPicPr>
          <p:blipFill rotWithShape="1">
            <a:blip r:embed="rId3">
              <a:alphaModFix/>
            </a:blip>
            <a:srcRect b="0" l="0" r="0" t="0"/>
            <a:stretch/>
          </p:blipFill>
          <p:spPr>
            <a:xfrm>
              <a:off x="502450" y="1360375"/>
              <a:ext cx="1180252" cy="1180252"/>
            </a:xfrm>
            <a:prstGeom prst="rect">
              <a:avLst/>
            </a:prstGeom>
            <a:noFill/>
            <a:ln>
              <a:noFill/>
            </a:ln>
          </p:spPr>
        </p:pic>
      </p:grpSp>
      <p:sp>
        <p:nvSpPr>
          <p:cNvPr id="430" name="Google Shape;430;p27"/>
          <p:cNvSpPr txBox="1"/>
          <p:nvPr/>
        </p:nvSpPr>
        <p:spPr>
          <a:xfrm>
            <a:off x="472450" y="201725"/>
            <a:ext cx="7380300" cy="84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Discuss the advantages and disadvantages of these jobs</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chemeClr val="lt1"/>
              </a:solidFill>
              <a:latin typeface="Lato"/>
              <a:ea typeface="Lato"/>
              <a:cs typeface="Lato"/>
              <a:sym typeface="Lato"/>
            </a:endParaRPr>
          </a:p>
        </p:txBody>
      </p:sp>
      <p:grpSp>
        <p:nvGrpSpPr>
          <p:cNvPr id="431" name="Google Shape;431;p27"/>
          <p:cNvGrpSpPr/>
          <p:nvPr/>
        </p:nvGrpSpPr>
        <p:grpSpPr>
          <a:xfrm>
            <a:off x="3260600" y="1222825"/>
            <a:ext cx="2709000" cy="3822600"/>
            <a:chOff x="3260600" y="1222825"/>
            <a:chExt cx="2709000" cy="3822600"/>
          </a:xfrm>
        </p:grpSpPr>
        <p:sp>
          <p:nvSpPr>
            <p:cNvPr id="432" name="Google Shape;432;p27"/>
            <p:cNvSpPr/>
            <p:nvPr/>
          </p:nvSpPr>
          <p:spPr>
            <a:xfrm>
              <a:off x="3260600" y="1222825"/>
              <a:ext cx="2709000" cy="3822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3" name="Google Shape;433;p27"/>
            <p:cNvSpPr txBox="1"/>
            <p:nvPr/>
          </p:nvSpPr>
          <p:spPr>
            <a:xfrm>
              <a:off x="3516651" y="2824375"/>
              <a:ext cx="2413800" cy="21741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400" u="none" cap="none" strike="noStrike">
                  <a:solidFill>
                    <a:schemeClr val="lt1"/>
                  </a:solidFill>
                  <a:latin typeface="Lato Black"/>
                  <a:ea typeface="Lato Black"/>
                  <a:cs typeface="Lato Black"/>
                  <a:sym typeface="Lato Black"/>
                </a:rPr>
                <a:t>Shivaughn</a:t>
              </a:r>
              <a:endParaRPr b="1" i="0" sz="14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t/>
              </a:r>
              <a:endParaRPr b="1" i="0" sz="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Job Title: </a:t>
              </a:r>
              <a:r>
                <a:rPr b="0" i="0" lang="en-GB" sz="1200" u="none" cap="none" strike="noStrike">
                  <a:solidFill>
                    <a:schemeClr val="lt1"/>
                  </a:solidFill>
                  <a:latin typeface="Lato"/>
                  <a:ea typeface="Lato"/>
                  <a:cs typeface="Lato"/>
                  <a:sym typeface="Lato"/>
                </a:rPr>
                <a:t>Food delivery cyclist</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Type of Employment: </a:t>
              </a:r>
              <a:r>
                <a:rPr b="0" i="0" lang="en-GB" sz="1200" u="none" cap="none" strike="noStrike">
                  <a:solidFill>
                    <a:schemeClr val="lt1"/>
                  </a:solidFill>
                  <a:latin typeface="Lato"/>
                  <a:ea typeface="Lato"/>
                  <a:cs typeface="Lato"/>
                  <a:sym typeface="Lato"/>
                </a:rPr>
                <a:t>Zero-hours, Part time , Self-employed</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Weekly hours/days worked: </a:t>
              </a:r>
              <a:r>
                <a:rPr b="0" i="0" lang="en-GB" sz="1200" u="none" cap="none" strike="noStrike">
                  <a:solidFill>
                    <a:schemeClr val="lt1"/>
                  </a:solidFill>
                  <a:latin typeface="Lato"/>
                  <a:ea typeface="Lato"/>
                  <a:cs typeface="Lato"/>
                  <a:sym typeface="Lato"/>
                </a:rPr>
                <a:t>Depends, roughly 3 days</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Wage or salary: </a:t>
              </a:r>
              <a:r>
                <a:rPr b="0" i="0" lang="en-GB" sz="1200" u="none" cap="none" strike="noStrike">
                  <a:solidFill>
                    <a:schemeClr val="lt1"/>
                  </a:solidFill>
                  <a:latin typeface="Lato"/>
                  <a:ea typeface="Lato"/>
                  <a:cs typeface="Lato"/>
                  <a:sym typeface="Lato"/>
                </a:rPr>
                <a:t>£11 per hour on average</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Bonus/commission/tips? </a:t>
              </a:r>
              <a:r>
                <a:rPr b="0" i="0" lang="en-GB" sz="1200" u="none" cap="none" strike="noStrike">
                  <a:solidFill>
                    <a:schemeClr val="lt1"/>
                  </a:solidFill>
                  <a:latin typeface="Lato"/>
                  <a:ea typeface="Lato"/>
                  <a:cs typeface="Lato"/>
                  <a:sym typeface="Lato"/>
                </a:rPr>
                <a:t>No</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1" i="0" sz="1400" u="none" cap="none" strike="noStrike">
                <a:solidFill>
                  <a:schemeClr val="lt1"/>
                </a:solidFill>
                <a:latin typeface="Lato Black"/>
                <a:ea typeface="Lato Black"/>
                <a:cs typeface="Lato Black"/>
                <a:sym typeface="Lato Black"/>
              </a:endParaRPr>
            </a:p>
          </p:txBody>
        </p:sp>
        <p:pic>
          <p:nvPicPr>
            <p:cNvPr id="434" name="Google Shape;434;p27"/>
            <p:cNvPicPr preferRelativeResize="0"/>
            <p:nvPr/>
          </p:nvPicPr>
          <p:blipFill rotWithShape="1">
            <a:blip r:embed="rId4">
              <a:alphaModFix/>
            </a:blip>
            <a:srcRect b="0" l="0" r="0" t="0"/>
            <a:stretch/>
          </p:blipFill>
          <p:spPr>
            <a:xfrm>
              <a:off x="3443425" y="1346375"/>
              <a:ext cx="1180252" cy="1180252"/>
            </a:xfrm>
            <a:prstGeom prst="rect">
              <a:avLst/>
            </a:prstGeom>
            <a:noFill/>
            <a:ln>
              <a:noFill/>
            </a:ln>
          </p:spPr>
        </p:pic>
      </p:grpSp>
      <p:grpSp>
        <p:nvGrpSpPr>
          <p:cNvPr id="435" name="Google Shape;435;p27"/>
          <p:cNvGrpSpPr/>
          <p:nvPr/>
        </p:nvGrpSpPr>
        <p:grpSpPr>
          <a:xfrm>
            <a:off x="6201450" y="1222375"/>
            <a:ext cx="2803800" cy="3822600"/>
            <a:chOff x="6201450" y="1222375"/>
            <a:chExt cx="2803800" cy="3822600"/>
          </a:xfrm>
        </p:grpSpPr>
        <p:sp>
          <p:nvSpPr>
            <p:cNvPr id="436" name="Google Shape;436;p27"/>
            <p:cNvSpPr/>
            <p:nvPr/>
          </p:nvSpPr>
          <p:spPr>
            <a:xfrm>
              <a:off x="6201450" y="1222375"/>
              <a:ext cx="2803800" cy="3822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7"/>
            <p:cNvSpPr txBox="1"/>
            <p:nvPr/>
          </p:nvSpPr>
          <p:spPr>
            <a:xfrm>
              <a:off x="6469650" y="2762925"/>
              <a:ext cx="2475000" cy="2139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400" u="none" cap="none" strike="noStrike">
                  <a:solidFill>
                    <a:schemeClr val="lt1"/>
                  </a:solidFill>
                  <a:latin typeface="Lato Black"/>
                  <a:ea typeface="Lato Black"/>
                  <a:cs typeface="Lato Black"/>
                  <a:sym typeface="Lato Black"/>
                </a:rPr>
                <a:t>Karim</a:t>
              </a:r>
              <a:endParaRPr b="1" i="0" sz="14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Job Title: </a:t>
              </a:r>
              <a:r>
                <a:rPr b="0" i="0" lang="en-GB" sz="1200" u="none" cap="none" strike="noStrike">
                  <a:solidFill>
                    <a:schemeClr val="lt1"/>
                  </a:solidFill>
                  <a:latin typeface="Lato"/>
                  <a:ea typeface="Lato"/>
                  <a:cs typeface="Lato"/>
                  <a:sym typeface="Lato"/>
                </a:rPr>
                <a:t>Graphic designer</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Type of Employment: </a:t>
              </a:r>
              <a:r>
                <a:rPr b="0" i="0" lang="en-GB" sz="1200" u="none" cap="none" strike="noStrike">
                  <a:solidFill>
                    <a:schemeClr val="lt1"/>
                  </a:solidFill>
                  <a:latin typeface="Lato"/>
                  <a:ea typeface="Lato"/>
                  <a:cs typeface="Lato"/>
                  <a:sym typeface="Lato"/>
                </a:rPr>
                <a:t>Self-employed, Freelance</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Weekly hours/days worked: </a:t>
              </a:r>
              <a:endParaRPr b="1" i="0" sz="12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800"/>
                <a:buFont typeface="Arial"/>
                <a:buNone/>
              </a:pPr>
              <a:r>
                <a:rPr b="0" i="0" lang="en-GB" sz="1200" u="none" cap="none" strike="noStrike">
                  <a:solidFill>
                    <a:schemeClr val="lt1"/>
                  </a:solidFill>
                  <a:latin typeface="Lato"/>
                  <a:ea typeface="Lato"/>
                  <a:cs typeface="Lato"/>
                  <a:sym typeface="Lato"/>
                </a:rPr>
                <a:t>Mostly 5 days a week</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Wage or salary: </a:t>
              </a:r>
              <a:r>
                <a:rPr b="0" i="0" lang="en-GB" sz="1200" u="none" cap="none" strike="noStrike">
                  <a:solidFill>
                    <a:schemeClr val="lt1"/>
                  </a:solidFill>
                  <a:latin typeface="Lato"/>
                  <a:ea typeface="Lato"/>
                  <a:cs typeface="Lato"/>
                  <a:sym typeface="Lato"/>
                </a:rPr>
                <a:t>£200 per day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0" sz="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b="1" i="0" lang="en-GB" sz="1200" u="none" cap="none" strike="noStrike">
                  <a:solidFill>
                    <a:schemeClr val="lt1"/>
                  </a:solidFill>
                  <a:latin typeface="Lato Black"/>
                  <a:ea typeface="Lato Black"/>
                  <a:cs typeface="Lato Black"/>
                  <a:sym typeface="Lato Black"/>
                </a:rPr>
                <a:t>Bonus/commission/tips?</a:t>
              </a:r>
              <a:br>
                <a:rPr b="1" i="0" lang="en-GB" sz="1200" u="none" cap="none" strike="noStrike">
                  <a:solidFill>
                    <a:schemeClr val="lt1"/>
                  </a:solidFill>
                  <a:latin typeface="Lato Black"/>
                  <a:ea typeface="Lato Black"/>
                  <a:cs typeface="Lato Black"/>
                  <a:sym typeface="Lato Black"/>
                </a:rPr>
              </a:br>
              <a:r>
                <a:rPr b="0" i="0" lang="en-GB" sz="1200" u="none" cap="none" strike="noStrike">
                  <a:solidFill>
                    <a:schemeClr val="lt1"/>
                  </a:solidFill>
                  <a:latin typeface="Lato"/>
                  <a:ea typeface="Lato"/>
                  <a:cs typeface="Lato"/>
                  <a:sym typeface="Lato"/>
                </a:rPr>
                <a:t>No</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1" i="0" sz="1400" u="none" cap="none" strike="noStrike">
                <a:solidFill>
                  <a:schemeClr val="lt1"/>
                </a:solidFill>
                <a:latin typeface="Lato Black"/>
                <a:ea typeface="Lato Black"/>
                <a:cs typeface="Lato Black"/>
                <a:sym typeface="Lato Black"/>
              </a:endParaRPr>
            </a:p>
          </p:txBody>
        </p:sp>
        <p:pic>
          <p:nvPicPr>
            <p:cNvPr id="438" name="Google Shape;438;p27"/>
            <p:cNvPicPr preferRelativeResize="0"/>
            <p:nvPr/>
          </p:nvPicPr>
          <p:blipFill rotWithShape="1">
            <a:blip r:embed="rId5">
              <a:alphaModFix/>
            </a:blip>
            <a:srcRect b="0" l="0" r="0" t="0"/>
            <a:stretch/>
          </p:blipFill>
          <p:spPr>
            <a:xfrm>
              <a:off x="6324600" y="1324925"/>
              <a:ext cx="1161677" cy="1161677"/>
            </a:xfrm>
            <a:prstGeom prst="rect">
              <a:avLst/>
            </a:prstGeom>
            <a:noFill/>
            <a:ln>
              <a:noFill/>
            </a:ln>
          </p:spPr>
        </p:pic>
      </p:grpSp>
      <p:sp>
        <p:nvSpPr>
          <p:cNvPr id="439" name="Google Shape;439;p27"/>
          <p:cNvSpPr txBox="1"/>
          <p:nvPr/>
        </p:nvSpPr>
        <p:spPr>
          <a:xfrm>
            <a:off x="454450" y="2648325"/>
            <a:ext cx="2574300" cy="2247300"/>
          </a:xfrm>
          <a:prstGeom prst="rect">
            <a:avLst/>
          </a:prstGeom>
          <a:solidFill>
            <a:schemeClr val="accent1"/>
          </a:solidFill>
          <a:ln>
            <a:noFill/>
          </a:ln>
        </p:spPr>
        <p:txBody>
          <a:bodyPr anchorCtr="0" anchor="t" bIns="91425" lIns="180000"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Advantages</a:t>
            </a:r>
            <a:endParaRPr b="1"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 earns a high salary of £47,000</a:t>
            </a:r>
            <a:endParaRPr b="0"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 can earn a bonus</a:t>
            </a:r>
            <a:endParaRPr b="0"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 works with motivated people</a:t>
            </a:r>
            <a:endParaRPr b="0" i="0" sz="1200" u="none" cap="none" strike="noStrike">
              <a:solidFill>
                <a:srgbClr val="00FF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Disadvantages </a:t>
            </a:r>
            <a:endParaRPr b="0"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 works long hours so has less time  for other things that he enjoys</a:t>
            </a:r>
            <a:endParaRPr b="0"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His work can become stressful</a:t>
            </a:r>
            <a:endParaRPr b="0" i="0" sz="12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p:txBody>
      </p:sp>
      <p:sp>
        <p:nvSpPr>
          <p:cNvPr id="440" name="Google Shape;440;p27"/>
          <p:cNvSpPr txBox="1"/>
          <p:nvPr/>
        </p:nvSpPr>
        <p:spPr>
          <a:xfrm>
            <a:off x="3354350" y="2540625"/>
            <a:ext cx="2500200" cy="2370300"/>
          </a:xfrm>
          <a:prstGeom prst="rect">
            <a:avLst/>
          </a:prstGeom>
          <a:solidFill>
            <a:schemeClr val="accent1"/>
          </a:solidFill>
          <a:ln>
            <a:noFill/>
          </a:ln>
        </p:spPr>
        <p:txBody>
          <a:bodyPr anchorCtr="0" anchor="t" bIns="91425" lIns="180000" spcFirstLastPara="1" rIns="91425" wrap="square" tIns="91425">
            <a:spAutoFit/>
          </a:bodyPr>
          <a:lstStyle/>
          <a:p>
            <a:pPr indent="0" lvl="0" marL="0" rtl="0" algn="l">
              <a:spcBef>
                <a:spcPts val="0"/>
              </a:spcBef>
              <a:spcAft>
                <a:spcPts val="0"/>
              </a:spcAft>
              <a:buClr>
                <a:srgbClr val="000000"/>
              </a:buClr>
              <a:buSzPts val="1200"/>
              <a:buFont typeface="Arial"/>
              <a:buNone/>
            </a:pPr>
            <a:r>
              <a:rPr b="1" lang="en-GB" sz="1200">
                <a:solidFill>
                  <a:srgbClr val="00FF00"/>
                </a:solidFill>
                <a:latin typeface="Lato"/>
                <a:ea typeface="Lato"/>
                <a:cs typeface="Lato"/>
                <a:sym typeface="Lato"/>
              </a:rPr>
              <a:t>Advantages</a:t>
            </a:r>
            <a:endParaRPr b="1" sz="1200">
              <a:solidFill>
                <a:srgbClr val="00FF00"/>
              </a:solidFill>
              <a:latin typeface="Lato"/>
              <a:ea typeface="Lato"/>
              <a:cs typeface="Lato"/>
              <a:sym typeface="Lato"/>
            </a:endParaRPr>
          </a:p>
          <a:p>
            <a:pPr indent="-166199" lvl="0" marL="179999" rtl="0" algn="l">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Part-time: flexibility</a:t>
            </a:r>
            <a:endParaRPr sz="1200">
              <a:solidFill>
                <a:srgbClr val="00FF00"/>
              </a:solidFill>
              <a:latin typeface="Lato"/>
              <a:ea typeface="Lato"/>
              <a:cs typeface="Lato"/>
              <a:sym typeface="Lato"/>
            </a:endParaRPr>
          </a:p>
          <a:p>
            <a:pPr indent="-166199" lvl="0" marL="179999" rtl="0" algn="l">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Salary can be quite high</a:t>
            </a:r>
            <a:endParaRPr sz="1200">
              <a:solidFill>
                <a:srgbClr val="00FF00"/>
              </a:solidFill>
              <a:latin typeface="Lato"/>
              <a:ea typeface="Lato"/>
              <a:cs typeface="Lato"/>
              <a:sym typeface="Lato"/>
            </a:endParaRPr>
          </a:p>
          <a:p>
            <a:pPr indent="-166199" lvl="0" marL="179999" rtl="0" algn="l">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Good for occasional fast money</a:t>
            </a:r>
            <a:endParaRPr sz="1200">
              <a:solidFill>
                <a:srgbClr val="00FF00"/>
              </a:solidFill>
              <a:latin typeface="Lato"/>
              <a:ea typeface="Lato"/>
              <a:cs typeface="Lato"/>
              <a:sym typeface="Lato"/>
            </a:endParaRPr>
          </a:p>
          <a:p>
            <a:pPr indent="0" lvl="0" marL="0" rtl="0" algn="l">
              <a:spcBef>
                <a:spcPts val="0"/>
              </a:spcBef>
              <a:spcAft>
                <a:spcPts val="0"/>
              </a:spcAft>
              <a:buClr>
                <a:srgbClr val="000000"/>
              </a:buClr>
              <a:buSzPts val="1000"/>
              <a:buFont typeface="Arial"/>
              <a:buNone/>
            </a:pPr>
            <a:r>
              <a:t/>
            </a:r>
            <a:endParaRPr b="1" sz="1000">
              <a:solidFill>
                <a:srgbClr val="00FF00"/>
              </a:solidFill>
              <a:latin typeface="Lato"/>
              <a:ea typeface="Lato"/>
              <a:cs typeface="Lato"/>
              <a:sym typeface="Lato"/>
            </a:endParaRPr>
          </a:p>
          <a:p>
            <a:pPr indent="0" lvl="0" marL="0" rtl="0" algn="l">
              <a:spcBef>
                <a:spcPts val="0"/>
              </a:spcBef>
              <a:spcAft>
                <a:spcPts val="0"/>
              </a:spcAft>
              <a:buClr>
                <a:srgbClr val="000000"/>
              </a:buClr>
              <a:buSzPts val="1200"/>
              <a:buFont typeface="Arial"/>
              <a:buNone/>
            </a:pPr>
            <a:r>
              <a:rPr b="1" lang="en-GB" sz="1200">
                <a:solidFill>
                  <a:srgbClr val="00FF00"/>
                </a:solidFill>
                <a:latin typeface="Lato"/>
                <a:ea typeface="Lato"/>
                <a:cs typeface="Lato"/>
                <a:sym typeface="Lato"/>
              </a:rPr>
              <a:t>Disadvantages  </a:t>
            </a:r>
            <a:endParaRPr b="1" sz="1200">
              <a:solidFill>
                <a:srgbClr val="00FF00"/>
              </a:solidFill>
              <a:latin typeface="Lato"/>
              <a:ea typeface="Lato"/>
              <a:cs typeface="Lato"/>
              <a:sym typeface="Lato"/>
            </a:endParaRPr>
          </a:p>
          <a:p>
            <a:pPr indent="-179999" lvl="0" marL="179999" rtl="0" algn="l">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Salary is below national average</a:t>
            </a:r>
            <a:endParaRPr sz="1200">
              <a:solidFill>
                <a:srgbClr val="00FF00"/>
              </a:solidFill>
              <a:latin typeface="Lato"/>
              <a:ea typeface="Lato"/>
              <a:cs typeface="Lato"/>
              <a:sym typeface="Lato"/>
            </a:endParaRPr>
          </a:p>
          <a:p>
            <a:pPr indent="-179999" lvl="0" marL="179999" rtl="0" algn="l">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Hard to live and plan around</a:t>
            </a:r>
            <a:endParaRPr sz="1200">
              <a:solidFill>
                <a:srgbClr val="00FF00"/>
              </a:solidFill>
              <a:latin typeface="Lato"/>
              <a:ea typeface="Lato"/>
              <a:cs typeface="Lato"/>
              <a:sym typeface="Lato"/>
            </a:endParaRPr>
          </a:p>
          <a:p>
            <a:pPr indent="-179999" lvl="0" marL="179999" rtl="0" algn="l">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Can be lonely</a:t>
            </a:r>
            <a:endParaRPr sz="1200">
              <a:solidFill>
                <a:srgbClr val="00FF00"/>
              </a:solidFill>
              <a:latin typeface="Lato"/>
              <a:ea typeface="Lato"/>
              <a:cs typeface="Lato"/>
              <a:sym typeface="Lato"/>
            </a:endParaRPr>
          </a:p>
          <a:p>
            <a:pPr indent="-179999" lvl="0" marL="179999" rtl="0" algn="l">
              <a:spcBef>
                <a:spcPts val="0"/>
              </a:spcBef>
              <a:spcAft>
                <a:spcPts val="0"/>
              </a:spcAft>
              <a:buClr>
                <a:srgbClr val="00FF00"/>
              </a:buClr>
              <a:buSzPts val="1200"/>
              <a:buFont typeface="Lato"/>
              <a:buChar char="●"/>
            </a:pPr>
            <a:r>
              <a:rPr lang="en-GB" sz="1200">
                <a:solidFill>
                  <a:srgbClr val="00FF00"/>
                </a:solidFill>
                <a:latin typeface="Lato"/>
                <a:ea typeface="Lato"/>
                <a:cs typeface="Lato"/>
                <a:sym typeface="Lato"/>
              </a:rPr>
              <a:t>Responsible for own taxes</a:t>
            </a:r>
            <a:endParaRPr b="1" sz="1200">
              <a:solidFill>
                <a:srgbClr val="00FF00"/>
              </a:solidFill>
              <a:latin typeface="Lato"/>
              <a:ea typeface="Lato"/>
              <a:cs typeface="Lato"/>
              <a:sym typeface="Lato"/>
            </a:endParaRPr>
          </a:p>
        </p:txBody>
      </p:sp>
      <p:sp>
        <p:nvSpPr>
          <p:cNvPr id="441" name="Google Shape;441;p27"/>
          <p:cNvSpPr txBox="1"/>
          <p:nvPr/>
        </p:nvSpPr>
        <p:spPr>
          <a:xfrm>
            <a:off x="6248850" y="2502075"/>
            <a:ext cx="2709000" cy="2539800"/>
          </a:xfrm>
          <a:prstGeom prst="rect">
            <a:avLst/>
          </a:prstGeom>
          <a:solidFill>
            <a:schemeClr val="accent1"/>
          </a:solidFill>
          <a:ln>
            <a:noFill/>
          </a:ln>
        </p:spPr>
        <p:txBody>
          <a:bodyPr anchorCtr="0" anchor="t" bIns="91425" lIns="270000"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Advantages</a:t>
            </a:r>
            <a:endParaRPr b="1"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His job  meets his passions for creativity and business</a:t>
            </a:r>
            <a:endParaRPr b="0"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 can work  abroad from Greece </a:t>
            </a:r>
            <a:endParaRPr b="0"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 loves the variety of work which he can do as a freelancer</a:t>
            </a:r>
            <a:endParaRPr b="0" i="0" sz="12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9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FF00"/>
                </a:solidFill>
                <a:latin typeface="Lato"/>
                <a:ea typeface="Lato"/>
                <a:cs typeface="Lato"/>
                <a:sym typeface="Lato"/>
              </a:rPr>
              <a:t>Disadvantages  </a:t>
            </a:r>
            <a:endParaRPr b="1"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His pay is unstable - sometimes he has lots of projects coming in; other times not</a:t>
            </a:r>
            <a:endParaRPr b="0" i="0" sz="1200" u="none" cap="none" strike="noStrike">
              <a:solidFill>
                <a:srgbClr val="00FF00"/>
              </a:solidFill>
              <a:latin typeface="Lato"/>
              <a:ea typeface="Lato"/>
              <a:cs typeface="Lato"/>
              <a:sym typeface="Lato"/>
            </a:endParaRPr>
          </a:p>
          <a:p>
            <a:pPr indent="-89999" lvl="0" marL="89999" marR="0" rtl="0" algn="l">
              <a:lnSpc>
                <a:spcPct val="100000"/>
              </a:lnSpc>
              <a:spcBef>
                <a:spcPts val="0"/>
              </a:spcBef>
              <a:spcAft>
                <a:spcPts val="0"/>
              </a:spcAft>
              <a:buClr>
                <a:srgbClr val="00FF00"/>
              </a:buClr>
              <a:buSzPts val="1200"/>
              <a:buFont typeface="Lato"/>
              <a:buChar char="●"/>
            </a:pPr>
            <a:r>
              <a:rPr b="0" i="0" lang="en-GB" sz="1200" u="none" cap="none" strike="noStrike">
                <a:solidFill>
                  <a:srgbClr val="00FF00"/>
                </a:solidFill>
                <a:latin typeface="Lato"/>
                <a:ea typeface="Lato"/>
                <a:cs typeface="Lato"/>
                <a:sym typeface="Lato"/>
              </a:rPr>
              <a:t>He has to be organised with his time</a:t>
            </a:r>
            <a:endParaRPr b="0" i="0" sz="1200" u="none" cap="none" strike="noStrike">
              <a:solidFill>
                <a:srgbClr val="00FF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7" name="Google Shape;447;p29"/>
          <p:cNvSpPr txBox="1"/>
          <p:nvPr/>
        </p:nvSpPr>
        <p:spPr>
          <a:xfrm>
            <a:off x="429375" y="1160250"/>
            <a:ext cx="8166000" cy="3395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There is </a:t>
            </a:r>
            <a:r>
              <a:rPr b="1" i="0" lang="en-GB" sz="1800" u="none" cap="none" strike="noStrike">
                <a:solidFill>
                  <a:schemeClr val="accent1"/>
                </a:solidFill>
                <a:latin typeface="Lato"/>
                <a:ea typeface="Lato"/>
                <a:cs typeface="Lato"/>
                <a:sym typeface="Lato"/>
              </a:rPr>
              <a:t>no one right or wrong job</a:t>
            </a:r>
            <a:r>
              <a:rPr b="0" i="0" lang="en-GB" sz="1800" u="none" cap="none" strike="noStrike">
                <a:solidFill>
                  <a:schemeClr val="accent1"/>
                </a:solidFill>
                <a:latin typeface="Lato"/>
                <a:ea typeface="Lato"/>
                <a:cs typeface="Lato"/>
                <a:sym typeface="Lato"/>
              </a:rPr>
              <a:t> to choose</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People have </a:t>
            </a:r>
            <a:r>
              <a:rPr b="1" i="0" lang="en-GB" sz="1800" u="none" cap="none" strike="noStrike">
                <a:solidFill>
                  <a:schemeClr val="accent1"/>
                </a:solidFill>
                <a:latin typeface="Lato"/>
                <a:ea typeface="Lato"/>
                <a:cs typeface="Lato"/>
                <a:sym typeface="Lato"/>
              </a:rPr>
              <a:t>different preferences</a:t>
            </a:r>
            <a:r>
              <a:rPr b="0" i="0" lang="en-GB" sz="1800" u="none" cap="none" strike="noStrike">
                <a:solidFill>
                  <a:schemeClr val="accent1"/>
                </a:solidFill>
                <a:latin typeface="Lato"/>
                <a:ea typeface="Lato"/>
                <a:cs typeface="Lato"/>
                <a:sym typeface="Lato"/>
              </a:rPr>
              <a:t> for jobs based on their personal circumstances, skills, culture and values </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People may also try out a </a:t>
            </a:r>
            <a:r>
              <a:rPr b="1" i="0" lang="en-GB" sz="1800" u="none" cap="none" strike="noStrike">
                <a:solidFill>
                  <a:schemeClr val="accent1"/>
                </a:solidFill>
                <a:latin typeface="Lato"/>
                <a:ea typeface="Lato"/>
                <a:cs typeface="Lato"/>
                <a:sym typeface="Lato"/>
              </a:rPr>
              <a:t>range of different jobs</a:t>
            </a:r>
            <a:r>
              <a:rPr b="0" i="0" lang="en-GB" sz="1800" u="none" cap="none" strike="noStrike">
                <a:solidFill>
                  <a:schemeClr val="accent1"/>
                </a:solidFill>
                <a:latin typeface="Lato"/>
                <a:ea typeface="Lato"/>
                <a:cs typeface="Lato"/>
                <a:sym typeface="Lato"/>
              </a:rPr>
              <a:t> before they find one that suits them best. Or, they may find that </a:t>
            </a:r>
            <a:r>
              <a:rPr b="1" i="0" lang="en-GB" sz="1800" u="none" cap="none" strike="noStrike">
                <a:solidFill>
                  <a:schemeClr val="accent1"/>
                </a:solidFill>
                <a:latin typeface="Lato"/>
                <a:ea typeface="Lato"/>
                <a:cs typeface="Lato"/>
                <a:sym typeface="Lato"/>
              </a:rPr>
              <a:t>over time they change</a:t>
            </a:r>
            <a:r>
              <a:rPr b="0" i="0" lang="en-GB" sz="1800" u="none" cap="none" strike="noStrike">
                <a:solidFill>
                  <a:schemeClr val="accent1"/>
                </a:solidFill>
                <a:latin typeface="Lato"/>
                <a:ea typeface="Lato"/>
                <a:cs typeface="Lato"/>
                <a:sym typeface="Lato"/>
              </a:rPr>
              <a:t> job as their experience and circumstances change</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1000"/>
              </a:spcBef>
              <a:spcAft>
                <a:spcPts val="100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Lastly, some people work and are not paid, known as </a:t>
            </a:r>
            <a:r>
              <a:rPr b="1" i="0" lang="en-GB" sz="1800" u="none" cap="none" strike="noStrike">
                <a:solidFill>
                  <a:schemeClr val="accent1"/>
                </a:solidFill>
                <a:latin typeface="Lato"/>
                <a:ea typeface="Lato"/>
                <a:cs typeface="Lato"/>
                <a:sym typeface="Lato"/>
              </a:rPr>
              <a:t>volunteering. </a:t>
            </a:r>
            <a:r>
              <a:rPr b="0" i="0" lang="en-GB" sz="1800" u="none" cap="none" strike="noStrike">
                <a:solidFill>
                  <a:schemeClr val="accent1"/>
                </a:solidFill>
                <a:latin typeface="Lato"/>
                <a:ea typeface="Lato"/>
                <a:cs typeface="Lato"/>
                <a:sym typeface="Lato"/>
              </a:rPr>
              <a:t>For example, chatting to the elderly at a care home. This kind of work may give people personal satisfaction and joy </a:t>
            </a:r>
            <a:endParaRPr b="0" i="0" sz="1800" u="none" cap="none" strike="noStrike">
              <a:solidFill>
                <a:schemeClr val="accent1"/>
              </a:solidFill>
              <a:latin typeface="Lato"/>
              <a:ea typeface="Lato"/>
              <a:cs typeface="Lato"/>
              <a:sym typeface="Lato"/>
            </a:endParaRPr>
          </a:p>
        </p:txBody>
      </p:sp>
      <p:sp>
        <p:nvSpPr>
          <p:cNvPr id="448" name="Google Shape;448;p29"/>
          <p:cNvSpPr txBox="1"/>
          <p:nvPr/>
        </p:nvSpPr>
        <p:spPr>
          <a:xfrm>
            <a:off x="599724" y="1991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Different jobs for different people</a:t>
            </a:r>
            <a:endParaRPr b="1" i="0" sz="2900" u="none" cap="none" strike="noStrike">
              <a:solidFill>
                <a:srgbClr val="FF802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72" name="Google Shape;72;p3"/>
          <p:cNvSpPr txBox="1"/>
          <p:nvPr/>
        </p:nvSpPr>
        <p:spPr>
          <a:xfrm>
            <a:off x="324100" y="1254075"/>
            <a:ext cx="79071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50000"/>
              </a:lnSpc>
              <a:spcBef>
                <a:spcPts val="0"/>
              </a:spcBef>
              <a:spcAft>
                <a:spcPts val="0"/>
              </a:spcAft>
              <a:buClr>
                <a:schemeClr val="accent2"/>
              </a:buClr>
              <a:buSzPts val="1800"/>
              <a:buFont typeface="Lato"/>
              <a:buChar char="●"/>
            </a:pPr>
            <a:r>
              <a:rPr b="1" i="0" lang="en-GB" sz="1800" u="none" cap="none" strike="noStrike">
                <a:solidFill>
                  <a:schemeClr val="accent2"/>
                </a:solidFill>
                <a:latin typeface="Lato"/>
                <a:ea typeface="Lato"/>
                <a:cs typeface="Lato"/>
                <a:sym typeface="Lato"/>
              </a:rPr>
              <a:t>We will listen to each other respectfully</a:t>
            </a:r>
            <a:endParaRPr b="1" i="0" sz="1800" u="none" cap="none" strike="noStrike">
              <a:solidFill>
                <a:schemeClr val="accent2"/>
              </a:solidFill>
              <a:latin typeface="Lato"/>
              <a:ea typeface="Lato"/>
              <a:cs typeface="Lato"/>
              <a:sym typeface="Lato"/>
            </a:endParaRPr>
          </a:p>
          <a:p>
            <a:pPr indent="-342900" lvl="0" marL="457200" marR="0" rtl="0" algn="l">
              <a:lnSpc>
                <a:spcPct val="150000"/>
              </a:lnSpc>
              <a:spcBef>
                <a:spcPts val="0"/>
              </a:spcBef>
              <a:spcAft>
                <a:spcPts val="0"/>
              </a:spcAft>
              <a:buClr>
                <a:schemeClr val="accent2"/>
              </a:buClr>
              <a:buSzPts val="1800"/>
              <a:buFont typeface="Lato"/>
              <a:buChar char="●"/>
            </a:pPr>
            <a:r>
              <a:rPr b="1" i="0" lang="en-GB" sz="1800" u="none" cap="none" strike="noStrike">
                <a:solidFill>
                  <a:schemeClr val="accent2"/>
                </a:solidFill>
                <a:latin typeface="Lato"/>
                <a:ea typeface="Lato"/>
                <a:cs typeface="Lato"/>
                <a:sym typeface="Lato"/>
              </a:rPr>
              <a:t>We will avoid making judgements or assumptions about others</a:t>
            </a:r>
            <a:endParaRPr b="1" i="0" sz="1800" u="none" cap="none" strike="noStrike">
              <a:solidFill>
                <a:schemeClr val="accent2"/>
              </a:solidFill>
              <a:latin typeface="Lato"/>
              <a:ea typeface="Lato"/>
              <a:cs typeface="Lato"/>
              <a:sym typeface="Lato"/>
            </a:endParaRPr>
          </a:p>
          <a:p>
            <a:pPr indent="-342900" lvl="0" marL="457200" marR="0" rtl="0" algn="l">
              <a:lnSpc>
                <a:spcPct val="150000"/>
              </a:lnSpc>
              <a:spcBef>
                <a:spcPts val="0"/>
              </a:spcBef>
              <a:spcAft>
                <a:spcPts val="0"/>
              </a:spcAft>
              <a:buClr>
                <a:schemeClr val="accent2"/>
              </a:buClr>
              <a:buSzPts val="1800"/>
              <a:buFont typeface="Lato"/>
              <a:buChar char="●"/>
            </a:pPr>
            <a:r>
              <a:rPr b="1" i="0" lang="en-GB" sz="1800" u="none" cap="none" strike="noStrike">
                <a:solidFill>
                  <a:schemeClr val="accent2"/>
                </a:solidFill>
                <a:latin typeface="Lato"/>
                <a:ea typeface="Lato"/>
                <a:cs typeface="Lato"/>
                <a:sym typeface="Lato"/>
              </a:rPr>
              <a:t>We will comment on what has been said, not the person who has said it</a:t>
            </a:r>
            <a:endParaRPr b="1" i="0" sz="1800" u="none" cap="none" strike="noStrike">
              <a:solidFill>
                <a:schemeClr val="accent2"/>
              </a:solidFill>
              <a:latin typeface="Lato"/>
              <a:ea typeface="Lato"/>
              <a:cs typeface="Lato"/>
              <a:sym typeface="Lato"/>
            </a:endParaRPr>
          </a:p>
          <a:p>
            <a:pPr indent="-342900" lvl="0" marL="457200" marR="0" rtl="0" algn="l">
              <a:lnSpc>
                <a:spcPct val="150000"/>
              </a:lnSpc>
              <a:spcBef>
                <a:spcPts val="0"/>
              </a:spcBef>
              <a:spcAft>
                <a:spcPts val="0"/>
              </a:spcAft>
              <a:buClr>
                <a:schemeClr val="accent2"/>
              </a:buClr>
              <a:buSzPts val="1800"/>
              <a:buFont typeface="Lato"/>
              <a:buChar char="●"/>
            </a:pPr>
            <a:r>
              <a:rPr b="1" i="0" lang="en-GB" sz="1800" u="none" cap="none" strike="noStrike">
                <a:solidFill>
                  <a:schemeClr val="accent2"/>
                </a:solidFill>
                <a:latin typeface="Lato"/>
                <a:ea typeface="Lato"/>
                <a:cs typeface="Lato"/>
                <a:sym typeface="Lato"/>
              </a:rPr>
              <a:t>We won’t put anyone on the spot and we have the right to pass</a:t>
            </a:r>
            <a:endParaRPr b="1" i="0" sz="1800" u="none" cap="none" strike="noStrike">
              <a:solidFill>
                <a:schemeClr val="accent2"/>
              </a:solidFill>
              <a:latin typeface="Lato"/>
              <a:ea typeface="Lato"/>
              <a:cs typeface="Lato"/>
              <a:sym typeface="Lato"/>
            </a:endParaRPr>
          </a:p>
          <a:p>
            <a:pPr indent="-342900" lvl="0" marL="457200" marR="0" rtl="0" algn="l">
              <a:lnSpc>
                <a:spcPct val="150000"/>
              </a:lnSpc>
              <a:spcBef>
                <a:spcPts val="0"/>
              </a:spcBef>
              <a:spcAft>
                <a:spcPts val="0"/>
              </a:spcAft>
              <a:buClr>
                <a:schemeClr val="accent2"/>
              </a:buClr>
              <a:buSzPts val="1800"/>
              <a:buFont typeface="Lato"/>
              <a:buChar char="●"/>
            </a:pPr>
            <a:r>
              <a:rPr b="1" i="0" lang="en-GB" sz="1800" u="none" cap="none" strike="noStrike">
                <a:solidFill>
                  <a:schemeClr val="accent2"/>
                </a:solidFill>
                <a:latin typeface="Lato"/>
                <a:ea typeface="Lato"/>
                <a:cs typeface="Lato"/>
                <a:sym typeface="Lato"/>
              </a:rPr>
              <a:t>We will not share personal stories or ask personal questions</a:t>
            </a:r>
            <a:endParaRPr b="1" i="0" sz="1800" u="none" cap="none" strike="noStrike">
              <a:solidFill>
                <a:schemeClr val="accent2"/>
              </a:solidFill>
              <a:latin typeface="Lato"/>
              <a:ea typeface="Lato"/>
              <a:cs typeface="Lato"/>
              <a:sym typeface="Lato"/>
            </a:endParaRPr>
          </a:p>
        </p:txBody>
      </p:sp>
      <p:sp>
        <p:nvSpPr>
          <p:cNvPr id="73" name="Google Shape;73;p3"/>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55" name="Google Shape;455;p30"/>
          <p:cNvSpPr txBox="1"/>
          <p:nvPr/>
        </p:nvSpPr>
        <p:spPr>
          <a:xfrm>
            <a:off x="488176" y="1121675"/>
            <a:ext cx="7800600" cy="4017000"/>
          </a:xfrm>
          <a:prstGeom prst="rect">
            <a:avLst/>
          </a:prstGeom>
          <a:noFill/>
          <a:ln>
            <a:noFill/>
          </a:ln>
        </p:spPr>
        <p:txBody>
          <a:bodyPr anchorCtr="0" anchor="t" bIns="91425" lIns="91425" spcFirstLastPara="1" rIns="91425" wrap="square" tIns="91425">
            <a:spAutoFit/>
          </a:bodyPr>
          <a:lstStyle/>
          <a:p>
            <a:pPr indent="0" lvl="0" marL="45720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and define important words in the jobs market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different ways of making money</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what kind of work would be best for me in the future</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000"/>
              <a:buFont typeface="Arial"/>
              <a:buNone/>
            </a:pPr>
            <a:r>
              <a:t/>
            </a:r>
            <a:endParaRPr b="1" i="0" sz="20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000"/>
              <a:buFont typeface="Arial"/>
              <a:buNone/>
            </a:pPr>
            <a:r>
              <a:t/>
            </a:r>
            <a:endParaRPr b="0" i="0" sz="20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1"/>
          <p:cNvSpPr/>
          <p:nvPr/>
        </p:nvSpPr>
        <p:spPr>
          <a:xfrm>
            <a:off x="7174500" y="4317300"/>
            <a:ext cx="1847100" cy="653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1"/>
          <p:cNvSpPr txBox="1"/>
          <p:nvPr/>
        </p:nvSpPr>
        <p:spPr>
          <a:xfrm>
            <a:off x="161175" y="760100"/>
            <a:ext cx="5339400" cy="397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Lato"/>
                <a:ea typeface="Lato"/>
                <a:cs typeface="Lato"/>
                <a:sym typeface="Lato"/>
              </a:rPr>
              <a:t>Write down your ideal job in your 20s using full sentences</a:t>
            </a:r>
            <a:r>
              <a:rPr lang="en-GB" sz="2000">
                <a:solidFill>
                  <a:schemeClr val="lt1"/>
                </a:solidFill>
                <a:latin typeface="Lato"/>
                <a:ea typeface="Lato"/>
                <a:cs typeface="Lato"/>
                <a:sym typeface="Lato"/>
              </a:rPr>
              <a:t>.</a:t>
            </a:r>
            <a:r>
              <a:rPr b="0" i="0" lang="en-GB" sz="2000" u="none" cap="none" strike="noStrike">
                <a:solidFill>
                  <a:schemeClr val="lt1"/>
                </a:solidFill>
                <a:latin typeface="Lato"/>
                <a:ea typeface="Lato"/>
                <a:cs typeface="Lato"/>
                <a:sym typeface="Lato"/>
              </a:rPr>
              <a:t> </a:t>
            </a:r>
            <a:r>
              <a:rPr lang="en-GB" sz="2000">
                <a:solidFill>
                  <a:schemeClr val="lt1"/>
                </a:solidFill>
                <a:latin typeface="Lato"/>
                <a:ea typeface="Lato"/>
                <a:cs typeface="Lato"/>
                <a:sym typeface="Lato"/>
              </a:rPr>
              <a:t>Write down</a:t>
            </a:r>
            <a:r>
              <a:rPr b="0" i="0" lang="en-GB" sz="2000" u="none" cap="none" strike="noStrike">
                <a:solidFill>
                  <a:schemeClr val="lt1"/>
                </a:solidFill>
                <a:latin typeface="Lato"/>
                <a:ea typeface="Lato"/>
                <a:cs typeface="Lato"/>
                <a:sym typeface="Lato"/>
              </a:rPr>
              <a:t>:</a:t>
            </a:r>
            <a:endParaRPr b="0" i="0" sz="2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Char char="●"/>
            </a:pPr>
            <a:r>
              <a:rPr b="0" i="0" lang="en-GB" sz="1800" u="none" cap="none" strike="noStrike">
                <a:solidFill>
                  <a:schemeClr val="lt1"/>
                </a:solidFill>
                <a:latin typeface="Lato"/>
                <a:ea typeface="Lato"/>
                <a:cs typeface="Lato"/>
                <a:sym typeface="Lato"/>
              </a:rPr>
              <a:t>Which industry you want to work in</a:t>
            </a:r>
            <a:endParaRPr b="0" i="0" sz="1800" u="none" cap="none" strike="noStrike">
              <a:solidFill>
                <a:schemeClr val="lt1"/>
              </a:solidFill>
              <a:latin typeface="Lato"/>
              <a:ea typeface="Lato"/>
              <a:cs typeface="Lato"/>
              <a:sym typeface="Lato"/>
            </a:endParaRPr>
          </a:p>
          <a:p>
            <a:pPr indent="-330200" lvl="0" marL="457200" marR="755613" rtl="0" algn="l">
              <a:lnSpc>
                <a:spcPct val="100000"/>
              </a:lnSpc>
              <a:spcBef>
                <a:spcPts val="0"/>
              </a:spcBef>
              <a:spcAft>
                <a:spcPts val="0"/>
              </a:spcAft>
              <a:buClr>
                <a:schemeClr val="lt1"/>
              </a:buClr>
              <a:buSzPts val="1600"/>
              <a:buFont typeface="Lato"/>
              <a:buChar char="●"/>
            </a:pPr>
            <a:r>
              <a:rPr b="0" i="0" lang="en-GB" sz="1800" u="none" cap="none" strike="noStrike">
                <a:solidFill>
                  <a:schemeClr val="lt1"/>
                </a:solidFill>
                <a:latin typeface="Lato"/>
                <a:ea typeface="Lato"/>
                <a:cs typeface="Lato"/>
                <a:sym typeface="Lato"/>
              </a:rPr>
              <a:t>Employment types (you may choose multiple of these):</a:t>
            </a:r>
            <a:r>
              <a:rPr b="0" i="0" lang="en-GB" sz="1600" u="none" cap="none" strike="noStrike">
                <a:solidFill>
                  <a:schemeClr val="lt1"/>
                </a:solidFill>
                <a:latin typeface="Lato"/>
                <a:ea typeface="Lato"/>
                <a:cs typeface="Lato"/>
                <a:sym typeface="Lato"/>
              </a:rPr>
              <a:t> </a:t>
            </a:r>
            <a:r>
              <a:rPr b="0" i="1" lang="en-GB" sz="1600" u="none" cap="none" strike="noStrike">
                <a:solidFill>
                  <a:schemeClr val="lt1"/>
                </a:solidFill>
                <a:latin typeface="Lato"/>
                <a:ea typeface="Lato"/>
                <a:cs typeface="Lato"/>
                <a:sym typeface="Lato"/>
              </a:rPr>
              <a:t>Full time | Part time | Shift work | Freelancer | Employed | Self-employed | Gig work </a:t>
            </a:r>
            <a:endParaRPr b="0" i="1" sz="16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Char char="●"/>
            </a:pPr>
            <a:r>
              <a:rPr b="0" i="0" lang="en-GB" sz="1800" u="none" cap="none" strike="noStrike">
                <a:solidFill>
                  <a:schemeClr val="lt1"/>
                </a:solidFill>
                <a:latin typeface="Lato"/>
                <a:ea typeface="Lato"/>
                <a:cs typeface="Lato"/>
                <a:sym typeface="Lato"/>
              </a:rPr>
              <a:t>Wage or salary</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Char char="●"/>
            </a:pPr>
            <a:r>
              <a:rPr b="0" i="0" lang="en-GB" sz="1800" u="none" cap="none" strike="noStrike">
                <a:solidFill>
                  <a:schemeClr val="lt1"/>
                </a:solidFill>
                <a:latin typeface="Lato"/>
                <a:ea typeface="Lato"/>
                <a:cs typeface="Lato"/>
                <a:sym typeface="Lato"/>
              </a:rPr>
              <a:t>Other aspects of the job that fit with your skills and values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12"/>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12"/>
              </a:spcBef>
              <a:spcAft>
                <a:spcPts val="0"/>
              </a:spcAft>
              <a:buClr>
                <a:srgbClr val="000000"/>
              </a:buClr>
              <a:buSzPts val="1600"/>
              <a:buFont typeface="Arial"/>
              <a:buNone/>
            </a:pPr>
            <a:r>
              <a:rPr b="1" i="1" lang="en-GB" sz="1600" u="none" cap="none" strike="noStrike">
                <a:solidFill>
                  <a:schemeClr val="lt1"/>
                </a:solidFill>
                <a:latin typeface="Lato"/>
                <a:ea typeface="Lato"/>
                <a:cs typeface="Lato"/>
                <a:sym typeface="Lato"/>
              </a:rPr>
              <a:t>Stretch - Describe the disadvantages of your choice and how you might overcome them</a:t>
            </a:r>
            <a:endParaRPr b="0" i="0" sz="1800" u="none" cap="none" strike="noStrike">
              <a:solidFill>
                <a:schemeClr val="lt1"/>
              </a:solidFill>
              <a:latin typeface="Lato"/>
              <a:ea typeface="Lato"/>
              <a:cs typeface="Lato"/>
              <a:sym typeface="Lato"/>
            </a:endParaRPr>
          </a:p>
        </p:txBody>
      </p:sp>
      <p:sp>
        <p:nvSpPr>
          <p:cNvPr id="462" name="Google Shape;462;p31"/>
          <p:cNvSpPr txBox="1"/>
          <p:nvPr/>
        </p:nvSpPr>
        <p:spPr>
          <a:xfrm>
            <a:off x="294924" y="1991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My ideal job</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chemeClr val="lt1"/>
              </a:solidFill>
              <a:latin typeface="Lato"/>
              <a:ea typeface="Lato"/>
              <a:cs typeface="Lato"/>
              <a:sym typeface="Lato"/>
            </a:endParaRPr>
          </a:p>
        </p:txBody>
      </p:sp>
      <p:sp>
        <p:nvSpPr>
          <p:cNvPr id="463" name="Google Shape;463;p31"/>
          <p:cNvSpPr/>
          <p:nvPr/>
        </p:nvSpPr>
        <p:spPr>
          <a:xfrm>
            <a:off x="5786725" y="760101"/>
            <a:ext cx="3160200" cy="2034000"/>
          </a:xfrm>
          <a:prstGeom prst="wedgeRoundRectCallout">
            <a:avLst>
              <a:gd fmla="val -20833" name="adj1"/>
              <a:gd fmla="val 62500" name="adj2"/>
              <a:gd fmla="val 0" name="adj3"/>
            </a:avLst>
          </a:prstGeom>
          <a:solidFill>
            <a:srgbClr val="FFFFFF"/>
          </a:solid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262A33"/>
                </a:solidFill>
                <a:latin typeface="Lato"/>
                <a:ea typeface="Lato"/>
                <a:cs typeface="Lato"/>
                <a:sym typeface="Lato"/>
              </a:rPr>
              <a:t>Riya’s Example</a:t>
            </a:r>
            <a:endParaRPr b="1" i="0" sz="1400" u="none" cap="none" strike="noStrike">
              <a:solidFill>
                <a:srgbClr val="262A3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262A33"/>
                </a:solidFill>
                <a:latin typeface="Lato"/>
                <a:ea typeface="Lato"/>
                <a:cs typeface="Lato"/>
                <a:sym typeface="Lato"/>
              </a:rPr>
              <a:t>I would like to work as a photographer because I am creative and good at taking and editing pictures. I would like to be freelance so that I can work on lots of different projects because I love animals and keeping up with different fashion trends.</a:t>
            </a:r>
            <a:endParaRPr b="0" i="0" sz="1400" u="none" cap="none" strike="noStrike">
              <a:solidFill>
                <a:srgbClr val="262A33"/>
              </a:solidFill>
              <a:latin typeface="Lato"/>
              <a:ea typeface="Lato"/>
              <a:cs typeface="Lato"/>
              <a:sym typeface="Lato"/>
            </a:endParaRPr>
          </a:p>
        </p:txBody>
      </p:sp>
      <p:pic>
        <p:nvPicPr>
          <p:cNvPr id="464" name="Google Shape;464;p31"/>
          <p:cNvPicPr preferRelativeResize="0"/>
          <p:nvPr/>
        </p:nvPicPr>
        <p:blipFill rotWithShape="1">
          <a:blip r:embed="rId3">
            <a:alphaModFix/>
          </a:blip>
          <a:srcRect b="1162" l="19495" r="17595" t="8723"/>
          <a:stretch/>
        </p:blipFill>
        <p:spPr>
          <a:xfrm>
            <a:off x="6522075" y="3054000"/>
            <a:ext cx="1759500" cy="1680600"/>
          </a:xfrm>
          <a:prstGeom prst="roundRect">
            <a:avLst>
              <a:gd fmla="val 16667" name="adj"/>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71" name="Google Shape;471;p32"/>
          <p:cNvSpPr txBox="1"/>
          <p:nvPr/>
        </p:nvSpPr>
        <p:spPr>
          <a:xfrm>
            <a:off x="488176" y="1274075"/>
            <a:ext cx="7800600" cy="4379400"/>
          </a:xfrm>
          <a:prstGeom prst="rect">
            <a:avLst/>
          </a:prstGeom>
          <a:noFill/>
          <a:ln>
            <a:noFill/>
          </a:ln>
        </p:spPr>
        <p:txBody>
          <a:bodyPr anchorCtr="0" anchor="t" bIns="91425" lIns="91425" spcFirstLastPara="1" rIns="91425" wrap="square" tIns="91425">
            <a:spAutoFit/>
          </a:bodyPr>
          <a:lstStyle/>
          <a:p>
            <a:pPr indent="0" lvl="0" marL="914400" marR="0" rtl="0" algn="l">
              <a:lnSpc>
                <a:spcPct val="107000"/>
              </a:lnSpc>
              <a:spcBef>
                <a:spcPts val="0"/>
              </a:spcBef>
              <a:spcAft>
                <a:spcPts val="0"/>
              </a:spcAft>
              <a:buClr>
                <a:srgbClr val="000000"/>
              </a:buClr>
              <a:buSzPts val="2000"/>
              <a:buFont typeface="Arial"/>
              <a:buNone/>
            </a:pPr>
            <a:r>
              <a:t/>
            </a:r>
            <a:endParaRPr b="1" i="0" sz="20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important factors to consider when choosing a job</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and  assess the different ways of making money</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Evaluate what kind of work would be best for me in the future</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000"/>
              <a:buFont typeface="Arial"/>
              <a:buNone/>
            </a:pPr>
            <a:r>
              <a:t/>
            </a:r>
            <a:endParaRPr b="0" i="0" sz="20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3"/>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77" name="Google Shape;477;p33"/>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25fcbac7972_0_1"/>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25fcbac7972_0_1"/>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t>finances</a:t>
            </a:r>
            <a:endParaRPr b="0" i="0" sz="1400" u="none" cap="none" strike="noStrike">
              <a:solidFill>
                <a:schemeClr val="lt1"/>
              </a:solidFill>
              <a:latin typeface="Arial"/>
              <a:ea typeface="Arial"/>
              <a:cs typeface="Arial"/>
              <a:sym typeface="Arial"/>
            </a:endParaRPr>
          </a:p>
        </p:txBody>
      </p:sp>
      <p:grpSp>
        <p:nvGrpSpPr>
          <p:cNvPr id="484" name="Google Shape;484;g25fcbac7972_0_1"/>
          <p:cNvGrpSpPr/>
          <p:nvPr/>
        </p:nvGrpSpPr>
        <p:grpSpPr>
          <a:xfrm>
            <a:off x="151999" y="1183981"/>
            <a:ext cx="2846301" cy="2013582"/>
            <a:chOff x="463400" y="1321175"/>
            <a:chExt cx="2914500" cy="2113109"/>
          </a:xfrm>
        </p:grpSpPr>
        <p:sp>
          <p:nvSpPr>
            <p:cNvPr id="485" name="Google Shape;485;g25fcbac7972_0_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25fcbac7972_0_1"/>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87" name="Google Shape;487;g25fcbac7972_0_1"/>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88" name="Google Shape;488;g25fcbac7972_0_1"/>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89" name="Google Shape;489;g25fcbac7972_0_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0" name="Google Shape;490;g25fcbac7972_0_1"/>
          <p:cNvGrpSpPr/>
          <p:nvPr/>
        </p:nvGrpSpPr>
        <p:grpSpPr>
          <a:xfrm>
            <a:off x="3164819" y="1184021"/>
            <a:ext cx="2846301" cy="1995658"/>
            <a:chOff x="3237025" y="1184050"/>
            <a:chExt cx="2914500" cy="2094300"/>
          </a:xfrm>
        </p:grpSpPr>
        <p:sp>
          <p:nvSpPr>
            <p:cNvPr id="491" name="Google Shape;491;g25fcbac7972_0_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2" name="Google Shape;492;g25fcbac7972_0_1"/>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93" name="Google Shape;493;g25fcbac7972_0_1"/>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94" name="Google Shape;494;g25fcbac7972_0_1"/>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495" name="Google Shape;495;g25fcbac7972_0_1"/>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99" name="Shape 499"/>
        <p:cNvGrpSpPr/>
        <p:nvPr/>
      </p:nvGrpSpPr>
      <p:grpSpPr>
        <a:xfrm>
          <a:off x="0" y="0"/>
          <a:ext cx="0" cy="0"/>
          <a:chOff x="0" y="0"/>
          <a:chExt cx="0" cy="0"/>
        </a:xfrm>
      </p:grpSpPr>
      <p:sp>
        <p:nvSpPr>
          <p:cNvPr id="500" name="Google Shape;500;p34"/>
          <p:cNvSpPr txBox="1"/>
          <p:nvPr/>
        </p:nvSpPr>
        <p:spPr>
          <a:xfrm>
            <a:off x="462425" y="837775"/>
            <a:ext cx="8122200" cy="387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rgbClr val="FFFFFF"/>
              </a:buClr>
              <a:buSzPts val="1400"/>
              <a:buFont typeface="Lato"/>
              <a:buAutoNum type="arabicPeriod"/>
            </a:pP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How does UK tax work?</a:t>
            </a:r>
            <a:endParaRPr b="0" i="0" sz="1400" u="none" cap="none" strike="noStrike">
              <a:solidFill>
                <a:srgbClr val="FFFFFF"/>
              </a:solidFill>
              <a:latin typeface="Lato"/>
              <a:ea typeface="Lato"/>
              <a:cs typeface="Lato"/>
              <a:sym typeface="Lato"/>
            </a:endParaRPr>
          </a:p>
          <a:p>
            <a:pPr indent="-317500" lvl="0" marL="457200" marR="0" rtl="0" algn="l">
              <a:lnSpc>
                <a:spcPct val="150000"/>
              </a:lnSpc>
              <a:spcBef>
                <a:spcPts val="0"/>
              </a:spcBef>
              <a:spcAft>
                <a:spcPts val="0"/>
              </a:spcAft>
              <a:buClr>
                <a:srgbClr val="FFFFFF"/>
              </a:buClr>
              <a:buSzPts val="1400"/>
              <a:buFont typeface="Lato"/>
              <a:buAutoNum type="arabicPeriod"/>
            </a:pPr>
            <a:r>
              <a:rPr b="0" i="0" lang="en-GB" sz="1400" u="sng" cap="none" strike="noStrike">
                <a:solidFill>
                  <a:srgbClr val="FFFFFF"/>
                </a:solidFill>
                <a:latin typeface="Lato"/>
                <a:ea typeface="Lato"/>
                <a:cs typeface="Lato"/>
                <a:sym typeface="Lato"/>
                <a:hlinkClick r:id="rId4">
                  <a:extLst>
                    <a:ext uri="{A12FA001-AC4F-418D-AE19-62706E023703}">
                      <ahyp:hlinkClr val="tx"/>
                    </a:ext>
                  </a:extLst>
                </a:hlinkClick>
              </a:rPr>
              <a:t>What are the tax implications of earning over £100,000?</a:t>
            </a:r>
            <a:r>
              <a:rPr b="0" i="0" lang="en-GB" sz="1400" u="none" cap="none" strike="noStrike">
                <a:solidFill>
                  <a:srgbClr val="FFFFFF"/>
                </a:solidFill>
                <a:latin typeface="Lato"/>
                <a:ea typeface="Lato"/>
                <a:cs typeface="Lato"/>
                <a:sym typeface="Lato"/>
              </a:rPr>
              <a:t> (TaxScouts, July 2022)</a:t>
            </a:r>
            <a:endParaRPr b="0" i="0" sz="1400" u="none" cap="none" strike="noStrike">
              <a:solidFill>
                <a:srgbClr val="FFFFFF"/>
              </a:solidFill>
              <a:latin typeface="Lato"/>
              <a:ea typeface="Lato"/>
              <a:cs typeface="Lato"/>
              <a:sym typeface="Lato"/>
            </a:endParaRPr>
          </a:p>
          <a:p>
            <a:pPr indent="-317500" lvl="0" marL="457200" marR="0" rtl="0" algn="l">
              <a:lnSpc>
                <a:spcPct val="150000"/>
              </a:lnSpc>
              <a:spcBef>
                <a:spcPts val="0"/>
              </a:spcBef>
              <a:spcAft>
                <a:spcPts val="0"/>
              </a:spcAft>
              <a:buClr>
                <a:srgbClr val="FFFFFF"/>
              </a:buClr>
              <a:buSzPts val="1400"/>
              <a:buFont typeface="Lato"/>
              <a:buAutoNum type="arabicPeriod"/>
            </a:pPr>
            <a:r>
              <a:rPr b="0" i="0" lang="en-GB" sz="1400" u="sng" cap="none" strike="noStrike">
                <a:solidFill>
                  <a:srgbClr val="FFFFFF"/>
                </a:solidFill>
                <a:latin typeface="Lato"/>
                <a:ea typeface="Lato"/>
                <a:cs typeface="Lato"/>
                <a:sym typeface="Lato"/>
                <a:hlinkClick r:id="rId5">
                  <a:extLst>
                    <a:ext uri="{A12FA001-AC4F-418D-AE19-62706E023703}">
                      <ahyp:hlinkClr val="tx"/>
                    </a:ext>
                  </a:extLst>
                </a:hlinkClick>
              </a:rPr>
              <a:t>Difference between sole trade and limited company</a:t>
            </a:r>
            <a:r>
              <a:rPr b="0" i="0" lang="en-GB" sz="1400" u="none" cap="none" strike="noStrike">
                <a:solidFill>
                  <a:srgbClr val="FFFFFF"/>
                </a:solidFill>
                <a:latin typeface="Lato"/>
                <a:ea typeface="Lato"/>
                <a:cs typeface="Lato"/>
                <a:sym typeface="Lato"/>
              </a:rPr>
              <a:t>  (Youtube ‘Pennies to Pounds’, Nov 2020)</a:t>
            </a:r>
            <a:endParaRPr b="0" i="0" sz="1400" u="none" cap="none" strike="noStrike">
              <a:solidFill>
                <a:srgbClr val="FFFFFF"/>
              </a:solidFill>
              <a:latin typeface="Lato"/>
              <a:ea typeface="Lato"/>
              <a:cs typeface="Lato"/>
              <a:sym typeface="Lato"/>
            </a:endParaRPr>
          </a:p>
          <a:p>
            <a:pPr indent="-317500" lvl="0" marL="457200" marR="0" rtl="0" algn="l">
              <a:lnSpc>
                <a:spcPct val="150000"/>
              </a:lnSpc>
              <a:spcBef>
                <a:spcPts val="0"/>
              </a:spcBef>
              <a:spcAft>
                <a:spcPts val="0"/>
              </a:spcAft>
              <a:buClr>
                <a:srgbClr val="FFFFFF"/>
              </a:buClr>
              <a:buSzPts val="1400"/>
              <a:buFont typeface="Lato"/>
              <a:buAutoNum type="arabicPeriod"/>
            </a:pPr>
            <a:r>
              <a:rPr b="0" i="0" lang="en-GB" sz="1400" u="sng" cap="none" strike="noStrike">
                <a:solidFill>
                  <a:srgbClr val="FFFFFF"/>
                </a:solidFill>
                <a:latin typeface="Lato"/>
                <a:ea typeface="Lato"/>
                <a:cs typeface="Lato"/>
                <a:sym typeface="Lato"/>
                <a:hlinkClick r:id="rId6">
                  <a:extLst>
                    <a:ext uri="{A12FA001-AC4F-418D-AE19-62706E023703}">
                      <ahyp:hlinkClr val="tx"/>
                    </a:ext>
                  </a:extLst>
                </a:hlinkClick>
              </a:rPr>
              <a:t>A guide to the living wage</a:t>
            </a:r>
            <a:r>
              <a:rPr b="0" i="0" lang="en-GB" sz="1400" u="none" cap="none" strike="noStrike">
                <a:solidFill>
                  <a:srgbClr val="FFFFFF"/>
                </a:solidFill>
                <a:latin typeface="Lato"/>
                <a:ea typeface="Lato"/>
                <a:cs typeface="Lato"/>
                <a:sym typeface="Lato"/>
              </a:rPr>
              <a:t> (Living Wage Foundation)</a:t>
            </a:r>
            <a:endParaRPr b="0" i="0" sz="1400" u="none" cap="none" strike="noStrike">
              <a:solidFill>
                <a:srgbClr val="FFFFFF"/>
              </a:solidFill>
              <a:latin typeface="Lato"/>
              <a:ea typeface="Lato"/>
              <a:cs typeface="Lato"/>
              <a:sym typeface="Lato"/>
            </a:endParaRPr>
          </a:p>
          <a:p>
            <a:pPr indent="-317500" lvl="0" marL="457200" marR="0" rtl="0" algn="l">
              <a:lnSpc>
                <a:spcPct val="150000"/>
              </a:lnSpc>
              <a:spcBef>
                <a:spcPts val="0"/>
              </a:spcBef>
              <a:spcAft>
                <a:spcPts val="0"/>
              </a:spcAft>
              <a:buClr>
                <a:srgbClr val="FFFFFF"/>
              </a:buClr>
              <a:buSzPts val="1400"/>
              <a:buFont typeface="Lato"/>
              <a:buAutoNum type="arabicPeriod"/>
            </a:pPr>
            <a:r>
              <a:rPr b="0" i="0" lang="en-GB" sz="1400" u="sng" cap="none" strike="noStrike">
                <a:solidFill>
                  <a:srgbClr val="FFFFFF"/>
                </a:solidFill>
                <a:latin typeface="Lato"/>
                <a:ea typeface="Lato"/>
                <a:cs typeface="Lato"/>
                <a:sym typeface="Lato"/>
                <a:hlinkClick r:id="rId7">
                  <a:extLst>
                    <a:ext uri="{A12FA001-AC4F-418D-AE19-62706E023703}">
                      <ahyp:hlinkClr val="tx"/>
                    </a:ext>
                  </a:extLst>
                </a:hlinkClick>
              </a:rPr>
              <a:t>Benefits checker/calculator and grants finding website which also has useful info about benefits</a:t>
            </a:r>
            <a:r>
              <a:rPr b="0" i="0" lang="en-GB" sz="1200" u="sng" cap="none" strike="noStrike">
                <a:solidFill>
                  <a:srgbClr val="FFFFFF"/>
                </a:solidFill>
                <a:latin typeface="Lato"/>
                <a:ea typeface="Lato"/>
                <a:cs typeface="Lato"/>
                <a:sym typeface="Lato"/>
                <a:hlinkClick r:id="rId8">
                  <a:extLst>
                    <a:ext uri="{A12FA001-AC4F-418D-AE19-62706E023703}">
                      <ahyp:hlinkClr val="tx"/>
                    </a:ext>
                  </a:extLst>
                </a:hlinkClick>
              </a:rPr>
              <a:t>.</a:t>
            </a:r>
            <a:r>
              <a:rPr b="0" i="0" lang="en-GB" sz="1400" u="none" cap="none" strike="noStrike">
                <a:solidFill>
                  <a:srgbClr val="FFFFFF"/>
                </a:solidFill>
                <a:latin typeface="Lato"/>
                <a:ea typeface="Lato"/>
                <a:cs typeface="Lato"/>
                <a:sym typeface="Lato"/>
              </a:rPr>
              <a:t> (Turn to Us, UK National Charity) </a:t>
            </a:r>
            <a:endParaRPr b="0" i="0" sz="1400" u="none" cap="none" strike="noStrike">
              <a:solidFill>
                <a:srgbClr val="FFFFFF"/>
              </a:solidFill>
              <a:latin typeface="Lato"/>
              <a:ea typeface="Lato"/>
              <a:cs typeface="Lato"/>
              <a:sym typeface="Lato"/>
            </a:endParaRPr>
          </a:p>
          <a:p>
            <a:pPr indent="-317500" lvl="0" marL="457200" marR="0" rtl="0" algn="l">
              <a:lnSpc>
                <a:spcPct val="150000"/>
              </a:lnSpc>
              <a:spcBef>
                <a:spcPts val="0"/>
              </a:spcBef>
              <a:spcAft>
                <a:spcPts val="0"/>
              </a:spcAft>
              <a:buClr>
                <a:srgbClr val="FFFFFF"/>
              </a:buClr>
              <a:buSzPts val="1400"/>
              <a:buFont typeface="Lato"/>
              <a:buAutoNum type="arabicPeriod"/>
            </a:pPr>
            <a:r>
              <a:rPr b="0" i="0" lang="en-GB" sz="1400" u="sng" cap="none" strike="noStrike">
                <a:solidFill>
                  <a:srgbClr val="FFFFFF"/>
                </a:solidFill>
                <a:latin typeface="Lato"/>
                <a:ea typeface="Lato"/>
                <a:cs typeface="Lato"/>
                <a:sym typeface="Lato"/>
                <a:hlinkClick r:id="rId9">
                  <a:extLst>
                    <a:ext uri="{A12FA001-AC4F-418D-AE19-62706E023703}">
                      <ahyp:hlinkClr val="tx"/>
                    </a:ext>
                  </a:extLst>
                </a:hlinkClick>
              </a:rPr>
              <a:t>BBC Sounds - Should we be more open about salaries?</a:t>
            </a:r>
            <a:endParaRPr b="0" i="0" sz="1400" u="none" cap="none" strike="noStrike">
              <a:solidFill>
                <a:srgbClr val="FFFFFF"/>
              </a:solidFill>
              <a:latin typeface="Lato"/>
              <a:ea typeface="Lato"/>
              <a:cs typeface="Lato"/>
              <a:sym typeface="Lato"/>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10">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p:txBody>
      </p:sp>
      <p:sp>
        <p:nvSpPr>
          <p:cNvPr id="501" name="Google Shape;501;p34"/>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5" name="Shape 505"/>
        <p:cNvGrpSpPr/>
        <p:nvPr/>
      </p:nvGrpSpPr>
      <p:grpSpPr>
        <a:xfrm>
          <a:off x="0" y="0"/>
          <a:ext cx="0" cy="0"/>
          <a:chOff x="0" y="0"/>
          <a:chExt cx="0" cy="0"/>
        </a:xfrm>
      </p:grpSpPr>
      <p:sp>
        <p:nvSpPr>
          <p:cNvPr id="506" name="Google Shape;506;p35"/>
          <p:cNvSpPr txBox="1"/>
          <p:nvPr/>
        </p:nvSpPr>
        <p:spPr>
          <a:xfrm>
            <a:off x="1640100" y="1877300"/>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Additional quiz - optional</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Q1</a:t>
            </a:r>
            <a:endParaRPr b="1" i="0" sz="2900" u="none" cap="none" strike="noStrike">
              <a:solidFill>
                <a:srgbClr val="000000"/>
              </a:solidFill>
              <a:latin typeface="Lato"/>
              <a:ea typeface="Lato"/>
              <a:cs typeface="Lato"/>
              <a:sym typeface="Lato"/>
            </a:endParaRPr>
          </a:p>
        </p:txBody>
      </p:sp>
      <p:graphicFrame>
        <p:nvGraphicFramePr>
          <p:cNvPr id="512" name="Google Shape;512;p36"/>
          <p:cNvGraphicFramePr/>
          <p:nvPr/>
        </p:nvGraphicFramePr>
        <p:xfrm>
          <a:off x="756175" y="27439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Full time job in a top restaurant in the city centre</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Supporting a recipe writer to create a new recipe book in London</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A part time waitressing job at a local cafe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513" name="Google Shape;513;p36"/>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Lato"/>
              <a:buAutoNum type="arabicPeriod"/>
            </a:pPr>
            <a:r>
              <a:rPr lang="en-GB" sz="2200">
                <a:latin typeface="Lato"/>
                <a:ea typeface="Lato"/>
                <a:cs typeface="Lato"/>
                <a:sym typeface="Lato"/>
              </a:rPr>
              <a:t>Dalia is looking to get a job at university to help pay for her rent. She’s also passionate about food and recipes. What job would suit her best?</a:t>
            </a:r>
            <a:endParaRPr sz="22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7"/>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Lato"/>
              <a:buAutoNum type="arabicPeriod"/>
            </a:pPr>
            <a:r>
              <a:rPr lang="en-GB" sz="2200">
                <a:latin typeface="Lato"/>
                <a:ea typeface="Lato"/>
                <a:cs typeface="Lato"/>
                <a:sym typeface="Lato"/>
              </a:rPr>
              <a:t>Dalia is looking to get a job at university to help pay for her rent. She’s also passionate about food and recipes. What job would suit her best?</a:t>
            </a:r>
            <a:endParaRPr sz="2200">
              <a:latin typeface="Lato"/>
              <a:ea typeface="Lato"/>
              <a:cs typeface="Lato"/>
              <a:sym typeface="Lato"/>
            </a:endParaRPr>
          </a:p>
        </p:txBody>
      </p:sp>
      <p:sp>
        <p:nvSpPr>
          <p:cNvPr id="519" name="Google Shape;519;p37"/>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20" name="Google Shape;520;p37"/>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21" name="Google Shape;521;p3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Q1</a:t>
            </a:r>
            <a:endParaRPr b="1" i="0" sz="2900" u="none" cap="none" strike="noStrike">
              <a:solidFill>
                <a:srgbClr val="000000"/>
              </a:solidFill>
              <a:latin typeface="Lato"/>
              <a:ea typeface="Lato"/>
              <a:cs typeface="Lato"/>
              <a:sym typeface="Lato"/>
            </a:endParaRPr>
          </a:p>
        </p:txBody>
      </p:sp>
      <p:graphicFrame>
        <p:nvGraphicFramePr>
          <p:cNvPr id="522" name="Google Shape;522;p37"/>
          <p:cNvGraphicFramePr/>
          <p:nvPr/>
        </p:nvGraphicFramePr>
        <p:xfrm>
          <a:off x="756175" y="27439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3"/>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Full time job in a top restaurant in the city centre</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Supporting a recipe writer to create a new recipe book in London</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A part time waitressing job at a local cafe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8"/>
          <p:cNvSpPr txBox="1"/>
          <p:nvPr/>
        </p:nvSpPr>
        <p:spPr>
          <a:xfrm>
            <a:off x="379375" y="1135175"/>
            <a:ext cx="76611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Lato"/>
              <a:buAutoNum type="arabicPeriod" startAt="2"/>
            </a:pPr>
            <a:r>
              <a:rPr b="0" i="0" lang="en-GB" sz="2200" u="none" cap="none" strike="noStrike">
                <a:solidFill>
                  <a:srgbClr val="000000"/>
                </a:solidFill>
                <a:latin typeface="Lato"/>
                <a:ea typeface="Lato"/>
                <a:cs typeface="Lato"/>
                <a:sym typeface="Lato"/>
              </a:rPr>
              <a:t>Being self-employed means…</a:t>
            </a:r>
            <a:endParaRPr b="0" i="0" sz="2200" u="none" cap="none" strike="noStrike">
              <a:solidFill>
                <a:srgbClr val="231F20"/>
              </a:solidFill>
              <a:latin typeface="Lato"/>
              <a:ea typeface="Lato"/>
              <a:cs typeface="Lato"/>
              <a:sym typeface="Lato"/>
            </a:endParaRPr>
          </a:p>
        </p:txBody>
      </p:sp>
      <p:graphicFrame>
        <p:nvGraphicFramePr>
          <p:cNvPr id="528" name="Google Shape;528;p38"/>
          <p:cNvGraphicFramePr/>
          <p:nvPr/>
        </p:nvGraphicFramePr>
        <p:xfrm>
          <a:off x="952500" y="18859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the government sends you the right taxes you need to pay</a:t>
                      </a:r>
                      <a:endParaRPr b="1" sz="18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you have to take ownership of doing your own taxes by filling in a self-assessment form</a:t>
                      </a:r>
                      <a:endParaRPr b="1"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you work for an employer who organises your taxes for you</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529" name="Google Shape;529;p3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Q2</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9" name="Google Shape;79;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Getting a job</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aphicFrame>
        <p:nvGraphicFramePr>
          <p:cNvPr id="534" name="Google Shape;534;g2fe2aa69245_2_7"/>
          <p:cNvGraphicFramePr/>
          <p:nvPr/>
        </p:nvGraphicFramePr>
        <p:xfrm>
          <a:off x="952500" y="18859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the government sends you the right taxes you need to pay</a:t>
                      </a:r>
                      <a:endParaRPr b="1" sz="18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you have to take ownership of doing your own taxes by filling in a self-assessment form</a:t>
                      </a:r>
                      <a:endParaRPr b="1"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you work for an employer who organises your taxes for you</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535" name="Google Shape;535;g2fe2aa69245_2_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Q2</a:t>
            </a:r>
            <a:endParaRPr b="1" i="0" sz="2900" u="none" cap="none" strike="noStrike">
              <a:solidFill>
                <a:srgbClr val="000000"/>
              </a:solidFill>
              <a:latin typeface="Lato"/>
              <a:ea typeface="Lato"/>
              <a:cs typeface="Lato"/>
              <a:sym typeface="Lato"/>
            </a:endParaRPr>
          </a:p>
        </p:txBody>
      </p:sp>
      <p:sp>
        <p:nvSpPr>
          <p:cNvPr id="536" name="Google Shape;536;g2fe2aa69245_2_7"/>
          <p:cNvSpPr txBox="1"/>
          <p:nvPr/>
        </p:nvSpPr>
        <p:spPr>
          <a:xfrm>
            <a:off x="379375" y="1135175"/>
            <a:ext cx="76611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Lato"/>
              <a:buAutoNum type="arabicPeriod" startAt="2"/>
            </a:pPr>
            <a:r>
              <a:rPr b="0" i="0" lang="en-GB" sz="2200" u="none" cap="none" strike="noStrike">
                <a:solidFill>
                  <a:srgbClr val="000000"/>
                </a:solidFill>
                <a:latin typeface="Lato"/>
                <a:ea typeface="Lato"/>
                <a:cs typeface="Lato"/>
                <a:sym typeface="Lato"/>
              </a:rPr>
              <a:t>Being self-employed means…</a:t>
            </a:r>
            <a:endParaRPr b="0" i="0" sz="2200" u="none" cap="none" strike="noStrike">
              <a:solidFill>
                <a:srgbClr val="231F20"/>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Q3</a:t>
            </a:r>
            <a:endParaRPr b="1" i="0" sz="2900" u="none" cap="none" strike="noStrike">
              <a:solidFill>
                <a:srgbClr val="000000"/>
              </a:solidFill>
              <a:latin typeface="Lato"/>
              <a:ea typeface="Lato"/>
              <a:cs typeface="Lato"/>
              <a:sym typeface="Lato"/>
            </a:endParaRPr>
          </a:p>
        </p:txBody>
      </p:sp>
      <p:sp>
        <p:nvSpPr>
          <p:cNvPr id="542" name="Google Shape;542;p40"/>
          <p:cNvSpPr txBox="1"/>
          <p:nvPr/>
        </p:nvSpPr>
        <p:spPr>
          <a:xfrm>
            <a:off x="379375" y="1287575"/>
            <a:ext cx="7661100" cy="11082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Lato"/>
              <a:buAutoNum type="arabicPeriod" startAt="3"/>
            </a:pPr>
            <a:r>
              <a:rPr b="0" i="0" lang="en-GB" sz="2000" u="none" cap="none" strike="noStrike">
                <a:solidFill>
                  <a:srgbClr val="000000"/>
                </a:solidFill>
                <a:latin typeface="Lato"/>
                <a:ea typeface="Lato"/>
                <a:cs typeface="Lato"/>
                <a:sym typeface="Lato"/>
              </a:rPr>
              <a:t>Jonny is looking for a stable and consistent income, but also enjoys spending time abroad. Which job best suits his preferences?</a:t>
            </a:r>
            <a:endParaRPr b="0" i="0" sz="2000" u="none" cap="none" strike="noStrike">
              <a:solidFill>
                <a:srgbClr val="231F20"/>
              </a:solidFill>
              <a:latin typeface="Lato"/>
              <a:ea typeface="Lato"/>
              <a:cs typeface="Lato"/>
              <a:sym typeface="Lato"/>
            </a:endParaRPr>
          </a:p>
        </p:txBody>
      </p:sp>
      <p:sp>
        <p:nvSpPr>
          <p:cNvPr id="543" name="Google Shape;543;p4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44" name="Google Shape;544;p40"/>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45" name="Google Shape;545;p40"/>
          <p:cNvGraphicFramePr/>
          <p:nvPr/>
        </p:nvGraphicFramePr>
        <p:xfrm>
          <a:off x="510663" y="2485697"/>
          <a:ext cx="3000000" cy="3000000"/>
        </p:xfrm>
        <a:graphic>
          <a:graphicData uri="http://schemas.openxmlformats.org/drawingml/2006/table">
            <a:tbl>
              <a:tblPr>
                <a:noFill/>
                <a:tableStyleId>{98A7981B-4B3C-423C-AF46-CC232439CE82}</a:tableStyleId>
              </a:tblPr>
              <a:tblGrid>
                <a:gridCol w="2466175"/>
                <a:gridCol w="2466175"/>
                <a:gridCol w="2466175"/>
              </a:tblGrid>
              <a:tr h="51812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128012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A freelance job where he can work from any European country</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A full time job at an accountancy firm based in Manchester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Full time employment at a tech company that allows him to work from abroad for 3 months a year</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2fe2aa69245_2_2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Q3</a:t>
            </a:r>
            <a:endParaRPr b="1" i="0" sz="2900" u="none" cap="none" strike="noStrike">
              <a:solidFill>
                <a:srgbClr val="000000"/>
              </a:solidFill>
              <a:latin typeface="Lato"/>
              <a:ea typeface="Lato"/>
              <a:cs typeface="Lato"/>
              <a:sym typeface="Lato"/>
            </a:endParaRPr>
          </a:p>
        </p:txBody>
      </p:sp>
      <p:sp>
        <p:nvSpPr>
          <p:cNvPr id="551" name="Google Shape;551;g2fe2aa69245_2_2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52" name="Google Shape;552;g2fe2aa69245_2_2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53" name="Google Shape;553;g2fe2aa69245_2_29"/>
          <p:cNvGraphicFramePr/>
          <p:nvPr/>
        </p:nvGraphicFramePr>
        <p:xfrm>
          <a:off x="510663" y="2485697"/>
          <a:ext cx="3000000" cy="3000000"/>
        </p:xfrm>
        <a:graphic>
          <a:graphicData uri="http://schemas.openxmlformats.org/drawingml/2006/table">
            <a:tbl>
              <a:tblPr>
                <a:noFill/>
                <a:tableStyleId>{98A7981B-4B3C-423C-AF46-CC232439CE82}</a:tableStyleId>
              </a:tblPr>
              <a:tblGrid>
                <a:gridCol w="2466175"/>
                <a:gridCol w="2466175"/>
                <a:gridCol w="2466175"/>
              </a:tblGrid>
              <a:tr h="51812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3"/>
                    </a:solidFill>
                  </a:tcPr>
                </a:tc>
              </a:tr>
              <a:tr h="128012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A freelance job where he can work from any European country</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A full time job at an accountancy firm based in Manchester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latin typeface="Lato"/>
                          <a:ea typeface="Lato"/>
                          <a:cs typeface="Lato"/>
                          <a:sym typeface="Lato"/>
                        </a:rPr>
                        <a:t>Full time employment at a tech company that allows him to work from abroad for 3 months a year</a:t>
                      </a:r>
                      <a:endParaRPr b="1" sz="1800" u="none" cap="none" strike="noStrike">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554" name="Google Shape;554;g2fe2aa69245_2_29"/>
          <p:cNvSpPr txBox="1"/>
          <p:nvPr/>
        </p:nvSpPr>
        <p:spPr>
          <a:xfrm>
            <a:off x="379375" y="1287575"/>
            <a:ext cx="7661100" cy="11082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Lato"/>
              <a:buAutoNum type="arabicPeriod" startAt="3"/>
            </a:pPr>
            <a:r>
              <a:rPr b="0" i="0" lang="en-GB" sz="2000" u="none" cap="none" strike="noStrike">
                <a:solidFill>
                  <a:srgbClr val="000000"/>
                </a:solidFill>
                <a:latin typeface="Lato"/>
                <a:ea typeface="Lato"/>
                <a:cs typeface="Lato"/>
                <a:sym typeface="Lato"/>
              </a:rPr>
              <a:t>Jonny is looking for a stable and consistent income, but also enjoys spending time abroad. Which job best suits his preferences?</a:t>
            </a:r>
            <a:endParaRPr b="0" i="0" sz="2000" u="none" cap="none" strike="noStrike">
              <a:solidFill>
                <a:srgbClr val="231F20"/>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2"/>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60" name="Google Shape;560;p42"/>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61" name="Google Shape;561;p42"/>
          <p:cNvGraphicFramePr/>
          <p:nvPr/>
        </p:nvGraphicFramePr>
        <p:xfrm>
          <a:off x="952500" y="22669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chemeClr val="accent2"/>
                    </a:solidFill>
                  </a:tcPr>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latin typeface="Lato"/>
                          <a:ea typeface="Lato"/>
                          <a:cs typeface="Lato"/>
                          <a:sym typeface="Lato"/>
                        </a:rPr>
                        <a:t>Wage</a:t>
                      </a:r>
                      <a:endParaRPr b="1" sz="2200" u="none" cap="none" strike="noStrike">
                        <a:latin typeface="Lato"/>
                        <a:ea typeface="Lato"/>
                        <a:cs typeface="Lato"/>
                        <a:sym typeface="Lato"/>
                      </a:endParaRPr>
                    </a:p>
                  </a:txBody>
                  <a:tcPr marT="91425" marB="91425" marR="91425" marL="91425" anchor="ctr">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latin typeface="Lato"/>
                          <a:ea typeface="Lato"/>
                          <a:cs typeface="Lato"/>
                          <a:sym typeface="Lato"/>
                        </a:rPr>
                        <a:t>Salary</a:t>
                      </a:r>
                      <a:endParaRPr b="1" sz="2200" u="none" cap="none" strike="noStrike">
                        <a:latin typeface="Lato"/>
                        <a:ea typeface="Lato"/>
                        <a:cs typeface="Lato"/>
                        <a:sym typeface="Lato"/>
                      </a:endParaRPr>
                    </a:p>
                  </a:txBody>
                  <a:tcPr marT="91425" marB="91425" marR="91425" marL="91425" anchor="ctr">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latin typeface="Lato"/>
                          <a:ea typeface="Lato"/>
                          <a:cs typeface="Lato"/>
                          <a:sym typeface="Lato"/>
                        </a:rPr>
                        <a:t>Commission</a:t>
                      </a:r>
                      <a:endParaRPr b="1" sz="2200" u="none" cap="none" strike="noStrike">
                        <a:latin typeface="Lato"/>
                        <a:ea typeface="Lato"/>
                        <a:cs typeface="Lato"/>
                        <a:sym typeface="Lato"/>
                      </a:endParaRPr>
                    </a:p>
                  </a:txBody>
                  <a:tcPr marT="91425" marB="91425" marR="91425" marL="91425" anchor="ctr">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r>
            </a:tbl>
          </a:graphicData>
        </a:graphic>
      </p:graphicFrame>
      <p:sp>
        <p:nvSpPr>
          <p:cNvPr id="562" name="Google Shape;562;p42"/>
          <p:cNvSpPr txBox="1"/>
          <p:nvPr/>
        </p:nvSpPr>
        <p:spPr>
          <a:xfrm>
            <a:off x="699525" y="1260400"/>
            <a:ext cx="74919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Lato"/>
              <a:buAutoNum type="arabicPeriod" startAt="4"/>
            </a:pPr>
            <a:r>
              <a:rPr b="0" i="0" lang="en-GB" sz="2200" u="none" cap="none" strike="noStrike">
                <a:solidFill>
                  <a:srgbClr val="000000"/>
                </a:solidFill>
                <a:latin typeface="Lato"/>
                <a:ea typeface="Lato"/>
                <a:cs typeface="Lato"/>
                <a:sym typeface="Lato"/>
              </a:rPr>
              <a:t>When you are paid a set amount per year it is called a</a:t>
            </a:r>
            <a:endParaRPr b="0" i="0" sz="2200" u="none" cap="none" strike="noStrike">
              <a:solidFill>
                <a:srgbClr val="000000"/>
              </a:solidFill>
              <a:latin typeface="Lato"/>
              <a:ea typeface="Lato"/>
              <a:cs typeface="Lato"/>
              <a:sym typeface="Lato"/>
            </a:endParaRPr>
          </a:p>
        </p:txBody>
      </p:sp>
      <p:sp>
        <p:nvSpPr>
          <p:cNvPr id="563" name="Google Shape;563;p4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a:t>
            </a:r>
            <a:r>
              <a:rPr b="1" lang="en-GB" sz="2900">
                <a:solidFill>
                  <a:srgbClr val="FF8022"/>
                </a:solidFill>
                <a:latin typeface="Lato"/>
                <a:ea typeface="Lato"/>
                <a:cs typeface="Lato"/>
                <a:sym typeface="Lato"/>
              </a:rPr>
              <a:t>4</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2fe2aa69245_2_38"/>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69" name="Google Shape;569;g2fe2aa69245_2_38"/>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70" name="Google Shape;570;g2fe2aa69245_2_38"/>
          <p:cNvGraphicFramePr/>
          <p:nvPr/>
        </p:nvGraphicFramePr>
        <p:xfrm>
          <a:off x="952500" y="22669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latin typeface="Lato"/>
                          <a:ea typeface="Lato"/>
                          <a:cs typeface="Lato"/>
                          <a:sym typeface="Lato"/>
                        </a:rPr>
                        <a:t>Wage</a:t>
                      </a:r>
                      <a:endParaRPr b="1" sz="2200" u="none" cap="none" strike="noStrike">
                        <a:latin typeface="Lato"/>
                        <a:ea typeface="Lato"/>
                        <a:cs typeface="Lato"/>
                        <a:sym typeface="Lato"/>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latin typeface="Lato"/>
                          <a:ea typeface="Lato"/>
                          <a:cs typeface="Lato"/>
                          <a:sym typeface="Lato"/>
                        </a:rPr>
                        <a:t>Salary</a:t>
                      </a:r>
                      <a:endParaRPr b="1" sz="2200" u="none" cap="none" strike="noStrike">
                        <a:latin typeface="Lato"/>
                        <a:ea typeface="Lato"/>
                        <a:cs typeface="Lato"/>
                        <a:sym typeface="Lato"/>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latin typeface="Lato"/>
                          <a:ea typeface="Lato"/>
                          <a:cs typeface="Lato"/>
                          <a:sym typeface="Lato"/>
                        </a:rPr>
                        <a:t>Commission</a:t>
                      </a:r>
                      <a:endParaRPr b="1" sz="2200" u="none" cap="none" strike="noStrike">
                        <a:latin typeface="Lato"/>
                        <a:ea typeface="Lato"/>
                        <a:cs typeface="Lato"/>
                        <a:sym typeface="Lato"/>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571" name="Google Shape;571;g2fe2aa69245_2_3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a:t>
            </a:r>
            <a:r>
              <a:rPr b="1" lang="en-GB" sz="2900">
                <a:solidFill>
                  <a:srgbClr val="FF8022"/>
                </a:solidFill>
                <a:latin typeface="Lato"/>
                <a:ea typeface="Lato"/>
                <a:cs typeface="Lato"/>
                <a:sym typeface="Lato"/>
              </a:rPr>
              <a:t>4</a:t>
            </a:r>
            <a:endParaRPr b="1" i="0" sz="2900" u="none" cap="none" strike="noStrike">
              <a:solidFill>
                <a:srgbClr val="000000"/>
              </a:solidFill>
              <a:latin typeface="Lato"/>
              <a:ea typeface="Lato"/>
              <a:cs typeface="Lato"/>
              <a:sym typeface="Lato"/>
            </a:endParaRPr>
          </a:p>
        </p:txBody>
      </p:sp>
      <p:sp>
        <p:nvSpPr>
          <p:cNvPr id="572" name="Google Shape;572;g2fe2aa69245_2_38"/>
          <p:cNvSpPr txBox="1"/>
          <p:nvPr/>
        </p:nvSpPr>
        <p:spPr>
          <a:xfrm>
            <a:off x="699525" y="1260400"/>
            <a:ext cx="74919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Lato"/>
              <a:buAutoNum type="arabicPeriod" startAt="4"/>
            </a:pPr>
            <a:r>
              <a:rPr b="0" i="0" lang="en-GB" sz="2200" u="none" cap="none" strike="noStrike">
                <a:solidFill>
                  <a:srgbClr val="000000"/>
                </a:solidFill>
                <a:latin typeface="Lato"/>
                <a:ea typeface="Lato"/>
                <a:cs typeface="Lato"/>
                <a:sym typeface="Lato"/>
              </a:rPr>
              <a:t>When you are paid a set amount per year it is called a</a:t>
            </a:r>
            <a:endParaRPr b="0" i="0" sz="2200" u="none" cap="none" strike="noStrike">
              <a:solidFill>
                <a:srgbClr val="000000"/>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4"/>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78" name="Google Shape;578;p44"/>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79" name="Google Shape;579;p44"/>
          <p:cNvGraphicFramePr/>
          <p:nvPr/>
        </p:nvGraphicFramePr>
        <p:xfrm>
          <a:off x="952500" y="21907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dk1"/>
                          </a:solidFill>
                          <a:latin typeface="Lato"/>
                          <a:ea typeface="Lato"/>
                          <a:cs typeface="Lato"/>
                          <a:sym typeface="Lato"/>
                        </a:rPr>
                        <a:t>The set amount a person is paid per year (per annum)</a:t>
                      </a:r>
                      <a:endParaRPr b="1"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chemeClr val="dk1"/>
                          </a:solidFill>
                          <a:latin typeface="Lato"/>
                          <a:ea typeface="Lato"/>
                          <a:cs typeface="Lato"/>
                          <a:sym typeface="Lato"/>
                        </a:rPr>
                        <a:t>Type of self-employment that provides a variety of projects</a:t>
                      </a:r>
                      <a:endParaRPr b="1" sz="18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chemeClr val="dk1"/>
                          </a:solidFill>
                          <a:latin typeface="Lato"/>
                          <a:ea typeface="Lato"/>
                          <a:cs typeface="Lato"/>
                          <a:sym typeface="Lato"/>
                        </a:rPr>
                        <a:t>An amount of money added to wages as a reward for good performance</a:t>
                      </a:r>
                      <a:endParaRPr b="1" sz="18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580" name="Google Shape;580;p4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Q5</a:t>
            </a:r>
            <a:endParaRPr b="1" i="0" sz="2900" u="none" cap="none" strike="noStrike">
              <a:solidFill>
                <a:srgbClr val="000000"/>
              </a:solidFill>
              <a:latin typeface="Lato"/>
              <a:ea typeface="Lato"/>
              <a:cs typeface="Lato"/>
              <a:sym typeface="Lato"/>
            </a:endParaRPr>
          </a:p>
        </p:txBody>
      </p:sp>
      <p:sp>
        <p:nvSpPr>
          <p:cNvPr id="581" name="Google Shape;581;p44"/>
          <p:cNvSpPr txBox="1"/>
          <p:nvPr/>
        </p:nvSpPr>
        <p:spPr>
          <a:xfrm>
            <a:off x="504050" y="1255025"/>
            <a:ext cx="82092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Lato"/>
              <a:buAutoNum type="arabicPeriod" startAt="5"/>
            </a:pPr>
            <a:r>
              <a:rPr b="0" i="0" lang="en-GB" sz="2200" u="none" cap="none" strike="noStrike">
                <a:solidFill>
                  <a:srgbClr val="000000"/>
                </a:solidFill>
                <a:latin typeface="Lato"/>
                <a:ea typeface="Lato"/>
                <a:cs typeface="Lato"/>
                <a:sym typeface="Lato"/>
              </a:rPr>
              <a:t>A bonus is… </a:t>
            </a:r>
            <a:endParaRPr b="0" i="0" sz="2200" u="none" cap="none" strike="noStrike">
              <a:solidFill>
                <a:srgbClr val="000000"/>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2fe2aa69245_2_4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87" name="Google Shape;587;g2fe2aa69245_2_4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88" name="Google Shape;588;g2fe2aa69245_2_46"/>
          <p:cNvGraphicFramePr/>
          <p:nvPr/>
        </p:nvGraphicFramePr>
        <p:xfrm>
          <a:off x="952500" y="2190750"/>
          <a:ext cx="3000000" cy="3000000"/>
        </p:xfrm>
        <a:graphic>
          <a:graphicData uri="http://schemas.openxmlformats.org/drawingml/2006/table">
            <a:tbl>
              <a:tblPr>
                <a:noFill/>
                <a:tableStyleId>{98A7981B-4B3C-423C-AF46-CC232439CE82}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dk1"/>
                          </a:solidFill>
                          <a:latin typeface="Lato"/>
                          <a:ea typeface="Lato"/>
                          <a:cs typeface="Lato"/>
                          <a:sym typeface="Lato"/>
                        </a:rPr>
                        <a:t>The set amount a person is paid per year (per annum)</a:t>
                      </a:r>
                      <a:endParaRPr b="1"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chemeClr val="dk1"/>
                          </a:solidFill>
                          <a:latin typeface="Lato"/>
                          <a:ea typeface="Lato"/>
                          <a:cs typeface="Lato"/>
                          <a:sym typeface="Lato"/>
                        </a:rPr>
                        <a:t>Type of self-employment that provides a variety of projects</a:t>
                      </a:r>
                      <a:endParaRPr b="1" sz="18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chemeClr val="dk1"/>
                          </a:solidFill>
                          <a:latin typeface="Lato"/>
                          <a:ea typeface="Lato"/>
                          <a:cs typeface="Lato"/>
                          <a:sym typeface="Lato"/>
                        </a:rPr>
                        <a:t>An amount of money added to wages as a reward for good performance</a:t>
                      </a:r>
                      <a:endParaRPr b="1" sz="18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589" name="Google Shape;589;g2fe2aa69245_2_4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 Q5</a:t>
            </a:r>
            <a:endParaRPr b="1" i="0" sz="2900" u="none" cap="none" strike="noStrike">
              <a:solidFill>
                <a:srgbClr val="000000"/>
              </a:solidFill>
              <a:latin typeface="Lato"/>
              <a:ea typeface="Lato"/>
              <a:cs typeface="Lato"/>
              <a:sym typeface="Lato"/>
            </a:endParaRPr>
          </a:p>
        </p:txBody>
      </p:sp>
      <p:sp>
        <p:nvSpPr>
          <p:cNvPr id="590" name="Google Shape;590;g2fe2aa69245_2_46"/>
          <p:cNvSpPr txBox="1"/>
          <p:nvPr/>
        </p:nvSpPr>
        <p:spPr>
          <a:xfrm>
            <a:off x="504050" y="1255025"/>
            <a:ext cx="82092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Lato"/>
              <a:buAutoNum type="arabicPeriod" startAt="5"/>
            </a:pPr>
            <a:r>
              <a:rPr b="0" i="0" lang="en-GB" sz="2200" u="none" cap="none" strike="noStrike">
                <a:solidFill>
                  <a:srgbClr val="000000"/>
                </a:solidFill>
                <a:latin typeface="Lato"/>
                <a:ea typeface="Lato"/>
                <a:cs typeface="Lato"/>
                <a:sym typeface="Lato"/>
              </a:rPr>
              <a:t>A bonus is… </a:t>
            </a:r>
            <a:endParaRPr b="0" i="0" sz="22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7" name="Google Shape;87;p5"/>
          <p:cNvSpPr txBox="1"/>
          <p:nvPr/>
        </p:nvSpPr>
        <p:spPr>
          <a:xfrm>
            <a:off x="360375" y="1121675"/>
            <a:ext cx="81885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Recognise and define important words related to the job market</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different ways of making money</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what kind of work would be best for me in the future</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6"/>
          <p:cNvPicPr preferRelativeResize="0"/>
          <p:nvPr/>
        </p:nvPicPr>
        <p:blipFill rotWithShape="1">
          <a:blip r:embed="rId3">
            <a:alphaModFix/>
          </a:blip>
          <a:srcRect b="0" l="0" r="0" t="0"/>
          <a:stretch/>
        </p:blipFill>
        <p:spPr>
          <a:xfrm>
            <a:off x="2726150" y="2329575"/>
            <a:ext cx="1567789" cy="1763600"/>
          </a:xfrm>
          <a:prstGeom prst="rect">
            <a:avLst/>
          </a:prstGeom>
          <a:noFill/>
          <a:ln cap="flat" cmpd="sng" w="28575">
            <a:solidFill>
              <a:srgbClr val="FF8022"/>
            </a:solidFill>
            <a:prstDash val="solid"/>
            <a:round/>
            <a:headEnd len="sm" w="sm" type="none"/>
            <a:tailEnd len="sm" w="sm" type="none"/>
          </a:ln>
        </p:spPr>
      </p:pic>
      <p:pic>
        <p:nvPicPr>
          <p:cNvPr id="93" name="Google Shape;93;p6"/>
          <p:cNvPicPr preferRelativeResize="0"/>
          <p:nvPr/>
        </p:nvPicPr>
        <p:blipFill rotWithShape="1">
          <a:blip r:embed="rId4">
            <a:alphaModFix/>
          </a:blip>
          <a:srcRect b="0" l="0" r="0" t="0"/>
          <a:stretch/>
        </p:blipFill>
        <p:spPr>
          <a:xfrm>
            <a:off x="6351512" y="2329575"/>
            <a:ext cx="1567788" cy="1763597"/>
          </a:xfrm>
          <a:prstGeom prst="rect">
            <a:avLst/>
          </a:prstGeom>
          <a:noFill/>
          <a:ln cap="flat" cmpd="sng" w="28575">
            <a:solidFill>
              <a:schemeClr val="accent2"/>
            </a:solidFill>
            <a:prstDash val="solid"/>
            <a:round/>
            <a:headEnd len="sm" w="sm" type="none"/>
            <a:tailEnd len="sm" w="sm" type="none"/>
          </a:ln>
        </p:spPr>
      </p:pic>
      <p:pic>
        <p:nvPicPr>
          <p:cNvPr id="94" name="Google Shape;94;p6"/>
          <p:cNvPicPr preferRelativeResize="0"/>
          <p:nvPr/>
        </p:nvPicPr>
        <p:blipFill rotWithShape="1">
          <a:blip r:embed="rId5">
            <a:alphaModFix/>
          </a:blip>
          <a:srcRect b="0" l="0" r="0" t="0"/>
          <a:stretch/>
        </p:blipFill>
        <p:spPr>
          <a:xfrm>
            <a:off x="4538825" y="2329575"/>
            <a:ext cx="1567800" cy="1783250"/>
          </a:xfrm>
          <a:prstGeom prst="rect">
            <a:avLst/>
          </a:prstGeom>
          <a:noFill/>
          <a:ln cap="flat" cmpd="sng" w="19050">
            <a:solidFill>
              <a:srgbClr val="FF8022"/>
            </a:solidFill>
            <a:prstDash val="solid"/>
            <a:round/>
            <a:headEnd len="sm" w="sm" type="none"/>
            <a:tailEnd len="sm" w="sm" type="none"/>
          </a:ln>
        </p:spPr>
      </p:pic>
      <p:pic>
        <p:nvPicPr>
          <p:cNvPr id="95" name="Google Shape;95;p6"/>
          <p:cNvPicPr preferRelativeResize="0"/>
          <p:nvPr/>
        </p:nvPicPr>
        <p:blipFill rotWithShape="1">
          <a:blip r:embed="rId6">
            <a:alphaModFix/>
          </a:blip>
          <a:srcRect b="0" l="0" r="0" t="0"/>
          <a:stretch/>
        </p:blipFill>
        <p:spPr>
          <a:xfrm>
            <a:off x="913475" y="2332225"/>
            <a:ext cx="1567800" cy="1758300"/>
          </a:xfrm>
          <a:prstGeom prst="rect">
            <a:avLst/>
          </a:prstGeom>
          <a:noFill/>
          <a:ln cap="flat" cmpd="sng" w="28575">
            <a:solidFill>
              <a:schemeClr val="accent2"/>
            </a:solidFill>
            <a:prstDash val="solid"/>
            <a:round/>
            <a:headEnd len="sm" w="sm" type="none"/>
            <a:tailEnd len="sm" w="sm" type="none"/>
          </a:ln>
        </p:spPr>
      </p:pic>
      <p:sp>
        <p:nvSpPr>
          <p:cNvPr id="96" name="Google Shape;96;p6"/>
          <p:cNvSpPr txBox="1"/>
          <p:nvPr>
            <p:ph type="ctrTitle"/>
          </p:nvPr>
        </p:nvSpPr>
        <p:spPr>
          <a:xfrm>
            <a:off x="379375" y="5585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36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activity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0" i="0" lang="en-GB" sz="3600" u="none" cap="none" strike="noStrike">
                <a:solidFill>
                  <a:schemeClr val="accent2"/>
                </a:solidFill>
                <a:latin typeface="Lato Black"/>
                <a:ea typeface="Lato Black"/>
                <a:cs typeface="Lato Black"/>
                <a:sym typeface="Lato Black"/>
              </a:rPr>
              <a:t> </a:t>
            </a:r>
            <a:endParaRPr b="1" i="0" sz="3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600" u="none" cap="none" strike="noStrike">
              <a:solidFill>
                <a:schemeClr val="accent2"/>
              </a:solidFill>
              <a:latin typeface="Lato"/>
              <a:ea typeface="Lato"/>
              <a:cs typeface="Lato"/>
              <a:sym typeface="Lato"/>
            </a:endParaRPr>
          </a:p>
        </p:txBody>
      </p:sp>
      <p:sp>
        <p:nvSpPr>
          <p:cNvPr id="97" name="Google Shape;97;p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8" name="Google Shape;98;p6"/>
          <p:cNvSpPr txBox="1"/>
          <p:nvPr/>
        </p:nvSpPr>
        <p:spPr>
          <a:xfrm>
            <a:off x="266675" y="1287900"/>
            <a:ext cx="6973500" cy="780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Mind-map ‘What different ways can people make money?’</a:t>
            </a:r>
            <a:endParaRPr b="0" i="0" sz="1800" u="none" cap="none" strike="noStrike">
              <a:solidFill>
                <a:schemeClr val="accent1"/>
              </a:solidFill>
              <a:latin typeface="Lato"/>
              <a:ea typeface="Lato"/>
              <a:cs typeface="Lato"/>
              <a:sym typeface="Lato"/>
            </a:endParaRPr>
          </a:p>
          <a:p>
            <a:pPr indent="-342900" lvl="1" marL="9144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Consider different stages of a person’s life </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nvSpPr>
        <p:spPr>
          <a:xfrm>
            <a:off x="307950" y="257750"/>
            <a:ext cx="7260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There are many ways </a:t>
            </a:r>
            <a:r>
              <a:rPr b="1" i="0" lang="en-GB" sz="2900" u="none" cap="none" strike="noStrike">
                <a:solidFill>
                  <a:schemeClr val="accent2"/>
                </a:solidFill>
                <a:latin typeface="Lato"/>
                <a:ea typeface="Lato"/>
                <a:cs typeface="Lato"/>
                <a:sym typeface="Lato"/>
              </a:rPr>
              <a:t>to generate income</a:t>
            </a:r>
            <a:endParaRPr b="1" i="0" sz="2900" u="none" cap="none" strike="noStrike">
              <a:solidFill>
                <a:srgbClr val="FF8022"/>
              </a:solidFill>
              <a:latin typeface="Lato"/>
              <a:ea typeface="Lato"/>
              <a:cs typeface="Lato"/>
              <a:sym typeface="Lato"/>
            </a:endParaRPr>
          </a:p>
        </p:txBody>
      </p:sp>
      <p:grpSp>
        <p:nvGrpSpPr>
          <p:cNvPr id="104" name="Google Shape;104;p7"/>
          <p:cNvGrpSpPr/>
          <p:nvPr/>
        </p:nvGrpSpPr>
        <p:grpSpPr>
          <a:xfrm>
            <a:off x="5367600" y="1318075"/>
            <a:ext cx="3252525" cy="2094900"/>
            <a:chOff x="5594875" y="1330375"/>
            <a:chExt cx="3252525" cy="2094900"/>
          </a:xfrm>
        </p:grpSpPr>
        <p:sp>
          <p:nvSpPr>
            <p:cNvPr id="105" name="Google Shape;105;p7"/>
            <p:cNvSpPr txBox="1"/>
            <p:nvPr/>
          </p:nvSpPr>
          <p:spPr>
            <a:xfrm>
              <a:off x="5895700" y="1330375"/>
              <a:ext cx="2951700" cy="209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Rental income</a:t>
              </a:r>
              <a:endParaRPr b="1" i="0" sz="16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t/>
              </a:r>
              <a:endParaRPr b="1" i="0" sz="10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Government benefits</a:t>
              </a:r>
              <a:endParaRPr b="1" i="0" sz="16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t/>
              </a:r>
              <a:endParaRPr b="1" i="0" sz="10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Investment in stocks and shares, crypto or other assets</a:t>
              </a:r>
              <a:endParaRPr b="1" i="0" sz="16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t/>
              </a:r>
              <a:endParaRPr b="1" i="0" sz="10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Inheritance</a:t>
              </a:r>
              <a:endParaRPr b="1" i="0" sz="1600" u="none" cap="none" strike="noStrike">
                <a:solidFill>
                  <a:schemeClr val="dk1"/>
                </a:solidFill>
                <a:latin typeface="Lato Black"/>
                <a:ea typeface="Lato Black"/>
                <a:cs typeface="Lato Black"/>
                <a:sym typeface="Lato Black"/>
              </a:endParaRPr>
            </a:p>
          </p:txBody>
        </p:sp>
        <p:pic>
          <p:nvPicPr>
            <p:cNvPr id="106" name="Google Shape;106;p7"/>
            <p:cNvPicPr preferRelativeResize="0"/>
            <p:nvPr/>
          </p:nvPicPr>
          <p:blipFill rotWithShape="1">
            <a:blip r:embed="rId3">
              <a:alphaModFix/>
            </a:blip>
            <a:srcRect b="0" l="0" r="0" t="0"/>
            <a:stretch/>
          </p:blipFill>
          <p:spPr>
            <a:xfrm>
              <a:off x="5594875" y="3057811"/>
              <a:ext cx="273100" cy="273100"/>
            </a:xfrm>
            <a:prstGeom prst="rect">
              <a:avLst/>
            </a:prstGeom>
            <a:noFill/>
            <a:ln>
              <a:noFill/>
            </a:ln>
          </p:spPr>
        </p:pic>
        <p:pic>
          <p:nvPicPr>
            <p:cNvPr id="107" name="Google Shape;107;p7"/>
            <p:cNvPicPr preferRelativeResize="0"/>
            <p:nvPr/>
          </p:nvPicPr>
          <p:blipFill rotWithShape="1">
            <a:blip r:embed="rId3">
              <a:alphaModFix/>
            </a:blip>
            <a:srcRect b="0" l="0" r="0" t="0"/>
            <a:stretch/>
          </p:blipFill>
          <p:spPr>
            <a:xfrm>
              <a:off x="5594875" y="1424704"/>
              <a:ext cx="273100" cy="273100"/>
            </a:xfrm>
            <a:prstGeom prst="rect">
              <a:avLst/>
            </a:prstGeom>
            <a:noFill/>
            <a:ln>
              <a:noFill/>
            </a:ln>
          </p:spPr>
        </p:pic>
        <p:pic>
          <p:nvPicPr>
            <p:cNvPr id="108" name="Google Shape;108;p7"/>
            <p:cNvPicPr preferRelativeResize="0"/>
            <p:nvPr/>
          </p:nvPicPr>
          <p:blipFill rotWithShape="1">
            <a:blip r:embed="rId3">
              <a:alphaModFix/>
            </a:blip>
            <a:srcRect b="0" l="0" r="0" t="0"/>
            <a:stretch/>
          </p:blipFill>
          <p:spPr>
            <a:xfrm>
              <a:off x="5594875" y="1893378"/>
              <a:ext cx="273100" cy="273100"/>
            </a:xfrm>
            <a:prstGeom prst="rect">
              <a:avLst/>
            </a:prstGeom>
            <a:noFill/>
            <a:ln>
              <a:noFill/>
            </a:ln>
          </p:spPr>
        </p:pic>
        <p:pic>
          <p:nvPicPr>
            <p:cNvPr id="109" name="Google Shape;109;p7"/>
            <p:cNvPicPr preferRelativeResize="0"/>
            <p:nvPr/>
          </p:nvPicPr>
          <p:blipFill rotWithShape="1">
            <a:blip r:embed="rId3">
              <a:alphaModFix/>
            </a:blip>
            <a:srcRect b="0" l="0" r="0" t="0"/>
            <a:stretch/>
          </p:blipFill>
          <p:spPr>
            <a:xfrm>
              <a:off x="5594875" y="2475591"/>
              <a:ext cx="273100" cy="273100"/>
            </a:xfrm>
            <a:prstGeom prst="rect">
              <a:avLst/>
            </a:prstGeom>
            <a:noFill/>
            <a:ln>
              <a:noFill/>
            </a:ln>
          </p:spPr>
        </p:pic>
      </p:grpSp>
      <p:grpSp>
        <p:nvGrpSpPr>
          <p:cNvPr id="110" name="Google Shape;110;p7"/>
          <p:cNvGrpSpPr/>
          <p:nvPr/>
        </p:nvGrpSpPr>
        <p:grpSpPr>
          <a:xfrm>
            <a:off x="1842575" y="1394275"/>
            <a:ext cx="3148600" cy="1811700"/>
            <a:chOff x="1842575" y="1318075"/>
            <a:chExt cx="3148600" cy="1811700"/>
          </a:xfrm>
        </p:grpSpPr>
        <p:sp>
          <p:nvSpPr>
            <p:cNvPr id="111" name="Google Shape;111;p7"/>
            <p:cNvSpPr txBox="1"/>
            <p:nvPr/>
          </p:nvSpPr>
          <p:spPr>
            <a:xfrm>
              <a:off x="2115675" y="1318075"/>
              <a:ext cx="2875500" cy="181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9am-5pm traditional job</a:t>
              </a:r>
              <a:endParaRPr b="1" i="0" sz="16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t/>
              </a:r>
              <a:endParaRPr b="1" i="0" sz="10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Side hustle / variable hours</a:t>
              </a:r>
              <a:endParaRPr b="1" i="0" sz="10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t/>
              </a:r>
              <a:endParaRPr b="1" i="0" sz="10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Self-employment</a:t>
              </a:r>
              <a:endParaRPr b="1" i="0" sz="16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t/>
              </a:r>
              <a:endParaRPr b="1" i="0" sz="1000" u="none" cap="none" strike="noStrike">
                <a:solidFill>
                  <a:schemeClr val="dk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7400"/>
                <a:buFont typeface="Arial"/>
                <a:buNone/>
              </a:pPr>
              <a:r>
                <a:rPr b="1" i="0" lang="en-GB" sz="1600" u="none" cap="none" strike="noStrike">
                  <a:solidFill>
                    <a:schemeClr val="dk1"/>
                  </a:solidFill>
                  <a:latin typeface="Lato Black"/>
                  <a:ea typeface="Lato Black"/>
                  <a:cs typeface="Lato Black"/>
                  <a:sym typeface="Lato Black"/>
                </a:rPr>
                <a:t>Pensions</a:t>
              </a:r>
              <a:endParaRPr b="1" i="0" sz="1600" u="none" cap="none" strike="noStrike">
                <a:solidFill>
                  <a:schemeClr val="dk1"/>
                </a:solidFill>
                <a:latin typeface="Lato Black"/>
                <a:ea typeface="Lato Black"/>
                <a:cs typeface="Lato Black"/>
                <a:sym typeface="Lato Black"/>
              </a:endParaRPr>
            </a:p>
          </p:txBody>
        </p:sp>
        <p:pic>
          <p:nvPicPr>
            <p:cNvPr id="112" name="Google Shape;112;p7"/>
            <p:cNvPicPr preferRelativeResize="0"/>
            <p:nvPr/>
          </p:nvPicPr>
          <p:blipFill rotWithShape="1">
            <a:blip r:embed="rId3">
              <a:alphaModFix/>
            </a:blip>
            <a:srcRect b="0" l="0" r="0" t="0"/>
            <a:stretch/>
          </p:blipFill>
          <p:spPr>
            <a:xfrm>
              <a:off x="1842575" y="1387161"/>
              <a:ext cx="273100" cy="273100"/>
            </a:xfrm>
            <a:prstGeom prst="rect">
              <a:avLst/>
            </a:prstGeom>
            <a:noFill/>
            <a:ln>
              <a:noFill/>
            </a:ln>
          </p:spPr>
        </p:pic>
        <p:pic>
          <p:nvPicPr>
            <p:cNvPr id="113" name="Google Shape;113;p7"/>
            <p:cNvPicPr preferRelativeResize="0"/>
            <p:nvPr/>
          </p:nvPicPr>
          <p:blipFill rotWithShape="1">
            <a:blip r:embed="rId3">
              <a:alphaModFix/>
            </a:blip>
            <a:srcRect b="0" l="0" r="0" t="0"/>
            <a:stretch/>
          </p:blipFill>
          <p:spPr>
            <a:xfrm>
              <a:off x="1842575" y="2328694"/>
              <a:ext cx="273100" cy="273100"/>
            </a:xfrm>
            <a:prstGeom prst="rect">
              <a:avLst/>
            </a:prstGeom>
            <a:noFill/>
            <a:ln>
              <a:noFill/>
            </a:ln>
          </p:spPr>
        </p:pic>
        <p:pic>
          <p:nvPicPr>
            <p:cNvPr id="114" name="Google Shape;114;p7"/>
            <p:cNvPicPr preferRelativeResize="0"/>
            <p:nvPr/>
          </p:nvPicPr>
          <p:blipFill rotWithShape="1">
            <a:blip r:embed="rId3">
              <a:alphaModFix/>
            </a:blip>
            <a:srcRect b="0" l="0" r="0" t="0"/>
            <a:stretch/>
          </p:blipFill>
          <p:spPr>
            <a:xfrm>
              <a:off x="1842575" y="1872711"/>
              <a:ext cx="273100" cy="273100"/>
            </a:xfrm>
            <a:prstGeom prst="rect">
              <a:avLst/>
            </a:prstGeom>
            <a:noFill/>
            <a:ln>
              <a:noFill/>
            </a:ln>
          </p:spPr>
        </p:pic>
        <p:pic>
          <p:nvPicPr>
            <p:cNvPr id="115" name="Google Shape;115;p7"/>
            <p:cNvPicPr preferRelativeResize="0"/>
            <p:nvPr/>
          </p:nvPicPr>
          <p:blipFill rotWithShape="1">
            <a:blip r:embed="rId3">
              <a:alphaModFix/>
            </a:blip>
            <a:srcRect b="0" l="0" r="0" t="0"/>
            <a:stretch/>
          </p:blipFill>
          <p:spPr>
            <a:xfrm>
              <a:off x="1842575" y="2784694"/>
              <a:ext cx="273100" cy="273100"/>
            </a:xfrm>
            <a:prstGeom prst="rect">
              <a:avLst/>
            </a:prstGeom>
            <a:noFill/>
            <a:ln>
              <a:noFill/>
            </a:ln>
          </p:spPr>
        </p:pic>
      </p:grpSp>
      <p:pic>
        <p:nvPicPr>
          <p:cNvPr id="116" name="Google Shape;116;p7"/>
          <p:cNvPicPr preferRelativeResize="0"/>
          <p:nvPr/>
        </p:nvPicPr>
        <p:blipFill rotWithShape="1">
          <a:blip r:embed="rId4">
            <a:alphaModFix/>
          </a:blip>
          <a:srcRect b="0" l="0" r="0" t="0"/>
          <a:stretch/>
        </p:blipFill>
        <p:spPr>
          <a:xfrm>
            <a:off x="102125" y="3205975"/>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nvSpPr>
        <p:spPr>
          <a:xfrm>
            <a:off x="142525" y="199150"/>
            <a:ext cx="77244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Activity | Different types of work</a:t>
            </a:r>
            <a:endParaRPr b="1" i="0" sz="2900" u="none" cap="none" strike="noStrike">
              <a:solidFill>
                <a:srgbClr val="FF8022"/>
              </a:solidFill>
              <a:latin typeface="Lato"/>
              <a:ea typeface="Lato"/>
              <a:cs typeface="Lato"/>
              <a:sym typeface="Lato"/>
            </a:endParaRPr>
          </a:p>
        </p:txBody>
      </p:sp>
      <p:sp>
        <p:nvSpPr>
          <p:cNvPr id="122" name="Google Shape;122;p8"/>
          <p:cNvSpPr txBox="1"/>
          <p:nvPr/>
        </p:nvSpPr>
        <p:spPr>
          <a:xfrm>
            <a:off x="168638" y="817850"/>
            <a:ext cx="7258800" cy="356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0" i="0" lang="en-GB" sz="2700" u="none" cap="none" strike="noStrike">
                <a:solidFill>
                  <a:schemeClr val="lt1"/>
                </a:solidFill>
                <a:latin typeface="Lato"/>
                <a:ea typeface="Lato"/>
                <a:cs typeface="Lato"/>
                <a:sym typeface="Lato"/>
              </a:rPr>
              <a:t>There are lots of ways people can earn money</a:t>
            </a:r>
            <a:endParaRPr b="0" i="0" sz="2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rPr b="0" i="0" lang="en-GB" sz="2500" u="none" cap="none" strike="noStrike">
                <a:solidFill>
                  <a:schemeClr val="lt1"/>
                </a:solidFill>
                <a:latin typeface="Lato"/>
                <a:ea typeface="Lato"/>
                <a:cs typeface="Lato"/>
                <a:sym typeface="Lato"/>
              </a:rPr>
              <a:t> </a:t>
            </a:r>
            <a:endParaRPr b="0" i="0" sz="25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0" i="0" sz="3300" u="none" cap="none" strike="noStrike">
              <a:solidFill>
                <a:schemeClr val="lt1"/>
              </a:solidFill>
              <a:latin typeface="Lato Light"/>
              <a:ea typeface="Lato Light"/>
              <a:cs typeface="Lato Light"/>
              <a:sym typeface="Lato Light"/>
            </a:endParaRPr>
          </a:p>
          <a:p>
            <a:pPr indent="0" lvl="0" marL="0" marR="0" rtl="0" algn="l">
              <a:lnSpc>
                <a:spcPct val="100000"/>
              </a:lnSpc>
              <a:spcBef>
                <a:spcPts val="0"/>
              </a:spcBef>
              <a:spcAft>
                <a:spcPts val="0"/>
              </a:spcAft>
              <a:buClr>
                <a:srgbClr val="000000"/>
              </a:buClr>
              <a:buSzPts val="2600"/>
              <a:buFont typeface="Arial"/>
              <a:buNone/>
            </a:pPr>
            <a:r>
              <a:t/>
            </a:r>
            <a:endParaRPr b="0" i="0" sz="3300" u="none" cap="none" strike="noStrike">
              <a:solidFill>
                <a:schemeClr val="lt1"/>
              </a:solidFill>
              <a:latin typeface="Lato Light"/>
              <a:ea typeface="Lato Light"/>
              <a:cs typeface="Lato Light"/>
              <a:sym typeface="Lato Light"/>
            </a:endParaRPr>
          </a:p>
        </p:txBody>
      </p:sp>
      <p:sp>
        <p:nvSpPr>
          <p:cNvPr id="123" name="Google Shape;123;p8"/>
          <p:cNvSpPr txBox="1"/>
          <p:nvPr/>
        </p:nvSpPr>
        <p:spPr>
          <a:xfrm>
            <a:off x="93050" y="47480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Case studies</a:t>
            </a:r>
            <a:endParaRPr b="1" i="1" sz="1000" u="none" cap="none" strike="noStrike">
              <a:solidFill>
                <a:srgbClr val="FF8022"/>
              </a:solidFill>
              <a:latin typeface="Lato"/>
              <a:ea typeface="Lato"/>
              <a:cs typeface="Lato"/>
              <a:sym typeface="Lato"/>
            </a:endParaRPr>
          </a:p>
        </p:txBody>
      </p:sp>
      <p:sp>
        <p:nvSpPr>
          <p:cNvPr id="124" name="Google Shape;124;p8"/>
          <p:cNvSpPr txBox="1"/>
          <p:nvPr/>
        </p:nvSpPr>
        <p:spPr>
          <a:xfrm>
            <a:off x="142525" y="2190750"/>
            <a:ext cx="5277300" cy="193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Lato"/>
                <a:ea typeface="Lato"/>
                <a:cs typeface="Lato"/>
                <a:sym typeface="Lato"/>
              </a:rPr>
              <a:t>Part 1: Class reading profile 1</a:t>
            </a:r>
            <a:endParaRPr b="1" i="0" sz="1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Lato"/>
                <a:ea typeface="Lato"/>
                <a:cs typeface="Lato"/>
                <a:sym typeface="Lato"/>
              </a:rPr>
              <a:t>Part 2: </a:t>
            </a:r>
            <a:r>
              <a:rPr b="0" i="0" lang="en-GB" sz="1900" u="none" cap="none" strike="noStrike">
                <a:solidFill>
                  <a:schemeClr val="lt1"/>
                </a:solidFill>
                <a:latin typeface="Lato"/>
                <a:ea typeface="Lato"/>
                <a:cs typeface="Lato"/>
                <a:sym typeface="Lato"/>
              </a:rPr>
              <a:t>Choose one more profile. </a:t>
            </a:r>
            <a:r>
              <a:rPr b="0" i="0" lang="en-GB" sz="1900" u="sng" cap="none" strike="noStrike">
                <a:solidFill>
                  <a:schemeClr val="lt1"/>
                </a:solidFill>
                <a:latin typeface="Lato"/>
                <a:ea typeface="Lato"/>
                <a:cs typeface="Lato"/>
                <a:sym typeface="Lato"/>
              </a:rPr>
              <a:t>Underline/</a:t>
            </a:r>
            <a:r>
              <a:rPr b="1" i="0" lang="en-GB" sz="1900" u="none" cap="none" strike="noStrike">
                <a:solidFill>
                  <a:schemeClr val="accent2"/>
                </a:solidFill>
                <a:latin typeface="Lato"/>
                <a:ea typeface="Lato"/>
                <a:cs typeface="Lato"/>
                <a:sym typeface="Lato"/>
              </a:rPr>
              <a:t>highlight</a:t>
            </a:r>
            <a:r>
              <a:rPr b="0" i="0" lang="en-GB" sz="1900" u="none" cap="none" strike="noStrike">
                <a:solidFill>
                  <a:schemeClr val="lt1"/>
                </a:solidFill>
                <a:latin typeface="Lato"/>
                <a:ea typeface="Lato"/>
                <a:cs typeface="Lato"/>
                <a:sym typeface="Lato"/>
              </a:rPr>
              <a:t> any key terms or words that are new to you. </a:t>
            </a:r>
            <a:endParaRPr b="0" i="0" sz="1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1000"/>
              </a:spcAft>
              <a:buClr>
                <a:srgbClr val="000000"/>
              </a:buClr>
              <a:buSzPts val="1900"/>
              <a:buFont typeface="Arial"/>
              <a:buNone/>
            </a:pPr>
            <a:r>
              <a:rPr b="0" i="0" lang="en-GB" sz="1900" u="none" cap="none" strike="noStrike">
                <a:solidFill>
                  <a:schemeClr val="lt1"/>
                </a:solidFill>
                <a:latin typeface="Lato"/>
                <a:ea typeface="Lato"/>
                <a:cs typeface="Lato"/>
                <a:sym typeface="Lato"/>
              </a:rPr>
              <a:t>Stretch - see if you can define these words.</a:t>
            </a:r>
            <a:endParaRPr b="0" i="0" sz="1400" u="none" cap="none" strike="noStrike">
              <a:solidFill>
                <a:srgbClr val="000000"/>
              </a:solidFill>
              <a:latin typeface="Arial"/>
              <a:ea typeface="Arial"/>
              <a:cs typeface="Arial"/>
              <a:sym typeface="Arial"/>
            </a:endParaRPr>
          </a:p>
        </p:txBody>
      </p:sp>
      <p:sp>
        <p:nvSpPr>
          <p:cNvPr id="125" name="Google Shape;125;p8"/>
          <p:cNvSpPr/>
          <p:nvPr/>
        </p:nvSpPr>
        <p:spPr>
          <a:xfrm>
            <a:off x="168638" y="1436600"/>
            <a:ext cx="5046900" cy="450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In pairs you will receive a job profile and a fact file sheet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chemeClr val="dk2"/>
              </a:solidFill>
              <a:latin typeface="Arial"/>
              <a:ea typeface="Arial"/>
              <a:cs typeface="Arial"/>
              <a:sym typeface="Arial"/>
            </a:endParaRPr>
          </a:p>
        </p:txBody>
      </p:sp>
      <p:pic>
        <p:nvPicPr>
          <p:cNvPr id="126" name="Google Shape;126;p8"/>
          <p:cNvPicPr preferRelativeResize="0"/>
          <p:nvPr/>
        </p:nvPicPr>
        <p:blipFill rotWithShape="1">
          <a:blip r:embed="rId3">
            <a:alphaModFix/>
          </a:blip>
          <a:srcRect b="-917" l="-492" r="0" t="0"/>
          <a:stretch/>
        </p:blipFill>
        <p:spPr>
          <a:xfrm rot="677882">
            <a:off x="6443053" y="1783333"/>
            <a:ext cx="1784171" cy="2051008"/>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ctrTitle"/>
          </p:nvPr>
        </p:nvSpPr>
        <p:spPr>
          <a:xfrm>
            <a:off x="2599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36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Keywords when it comes to jobs</a:t>
            </a:r>
            <a:endParaRPr b="1" i="0" sz="3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600" u="none" cap="none" strike="noStrike">
              <a:solidFill>
                <a:schemeClr val="accent2"/>
              </a:solidFill>
              <a:latin typeface="Lato"/>
              <a:ea typeface="Lato"/>
              <a:cs typeface="Lato"/>
              <a:sym typeface="Lato"/>
            </a:endParaRPr>
          </a:p>
        </p:txBody>
      </p:sp>
      <p:pic>
        <p:nvPicPr>
          <p:cNvPr id="132" name="Google Shape;132;p9"/>
          <p:cNvPicPr preferRelativeResize="0"/>
          <p:nvPr/>
        </p:nvPicPr>
        <p:blipFill rotWithShape="1">
          <a:blip r:embed="rId3">
            <a:alphaModFix/>
          </a:blip>
          <a:srcRect b="0" l="0" r="0" t="0"/>
          <a:stretch/>
        </p:blipFill>
        <p:spPr>
          <a:xfrm>
            <a:off x="4844525" y="1139300"/>
            <a:ext cx="2645050" cy="3739775"/>
          </a:xfrm>
          <a:prstGeom prst="rect">
            <a:avLst/>
          </a:prstGeom>
          <a:noFill/>
          <a:ln>
            <a:noFill/>
          </a:ln>
          <a:effectLst>
            <a:outerShdw blurRad="57150" rotWithShape="0" algn="bl" dir="5400000" dist="19050">
              <a:srgbClr val="000000">
                <a:alpha val="49411"/>
              </a:srgbClr>
            </a:outerShdw>
          </a:effectLst>
        </p:spPr>
      </p:pic>
      <p:sp>
        <p:nvSpPr>
          <p:cNvPr id="133" name="Google Shape;133;p9"/>
          <p:cNvSpPr txBox="1"/>
          <p:nvPr/>
        </p:nvSpPr>
        <p:spPr>
          <a:xfrm>
            <a:off x="413775" y="1581900"/>
            <a:ext cx="3200400" cy="1108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Lato"/>
                <a:ea typeface="Lato"/>
                <a:cs typeface="Lato"/>
                <a:sym typeface="Lato"/>
              </a:rPr>
              <a:t>Have a read through of the key terms on the worksheet provided.</a:t>
            </a:r>
            <a:endParaRPr b="1" i="0" sz="2000" u="none" cap="none" strike="noStrike">
              <a:solidFill>
                <a:schemeClr val="lt1"/>
              </a:solidFill>
              <a:latin typeface="Lato"/>
              <a:ea typeface="Lato"/>
              <a:cs typeface="Lato"/>
              <a:sym typeface="Lato"/>
            </a:endParaRPr>
          </a:p>
        </p:txBody>
      </p:sp>
      <p:sp>
        <p:nvSpPr>
          <p:cNvPr id="134" name="Google Shape;134;p9"/>
          <p:cNvSpPr txBox="1"/>
          <p:nvPr/>
        </p:nvSpPr>
        <p:spPr>
          <a:xfrm>
            <a:off x="93050" y="47480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2: Key terms</a:t>
            </a:r>
            <a:endParaRPr b="1" i="1" sz="1000" u="none" cap="none" strike="noStrike">
              <a:solidFill>
                <a:srgbClr val="FF802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