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Lst>
  <p:sldSz cy="5143500" cx="9144000"/>
  <p:notesSz cx="6858000" cy="9144000"/>
  <p:embeddedFontLst>
    <p:embeddedFont>
      <p:font typeface="Lato"/>
      <p:regular r:id="rId45"/>
      <p:bold r:id="rId46"/>
      <p:italic r:id="rId47"/>
      <p:boldItalic r:id="rId48"/>
    </p:embeddedFont>
    <p:embeddedFont>
      <p:font typeface="Lato Black"/>
      <p:bold r:id="rId49"/>
      <p:boldItalic r:id="rId5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27">
          <p15:clr>
            <a:srgbClr val="A4A3A4"/>
          </p15:clr>
        </p15:guide>
      </p15:sldGuideLst>
    </p:ext>
    <p:ext uri="GoogleSlidesCustomDataVersion2">
      <go:slidesCustomData xmlns:go="http://customooxmlschemas.google.com/" r:id="rId51" roundtripDataSignature="AMtx7mghKD40DdUIf0+M1vglyf0aJhccO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2A2CFC69-0AF9-474A-BFE4-DC7E168722DD}">
  <a:tblStyle styleId="{2A2CFC69-0AF9-474A-BFE4-DC7E168722DD}"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27"/>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font" Target="fonts/Lato-bold.fntdata"/><Relationship Id="rId45" Type="http://schemas.openxmlformats.org/officeDocument/2006/relationships/font" Target="fonts/Lato-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48" Type="http://schemas.openxmlformats.org/officeDocument/2006/relationships/font" Target="fonts/Lato-boldItalic.fntdata"/><Relationship Id="rId47" Type="http://schemas.openxmlformats.org/officeDocument/2006/relationships/font" Target="fonts/Lato-italic.fntdata"/><Relationship Id="rId49" Type="http://schemas.openxmlformats.org/officeDocument/2006/relationships/font" Target="fonts/LatoBlack-bold.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customschemas.google.com/relationships/presentationmetadata" Target="metadata"/><Relationship Id="rId50" Type="http://schemas.openxmlformats.org/officeDocument/2006/relationships/font" Target="fonts/LatoBlack-boldItalic.fnt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9"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natwest.mymoneysense.com/teachers/resources-8-12s/topic-8-what-affects-my-choices-about-money/lesson-plan/"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 name="Shape 54"/>
        <p:cNvGrpSpPr/>
        <p:nvPr/>
      </p:nvGrpSpPr>
      <p:grpSpPr>
        <a:xfrm>
          <a:off x="0" y="0"/>
          <a:ext cx="0" cy="0"/>
          <a:chOff x="0" y="0"/>
          <a:chExt cx="0" cy="0"/>
        </a:xfrm>
      </p:grpSpPr>
      <p:sp>
        <p:nvSpPr>
          <p:cNvPr id="55" name="Google Shape;55;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6" name="Google Shape;56;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2f1038d9e8d_0_166:notes"/>
          <p:cNvSpPr/>
          <p:nvPr>
            <p:ph idx="2" type="sldImg"/>
          </p:nvPr>
        </p:nvSpPr>
        <p:spPr>
          <a:xfrm>
            <a:off x="381309"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8" name="Google Shape;138;g2f1038d9e8d_0_16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2f1038d9e8d_0_25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3" name="Google Shape;143;g2f1038d9e8d_0_25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b="1" lang="en-GB">
                <a:solidFill>
                  <a:schemeClr val="dk1"/>
                </a:solidFill>
                <a:highlight>
                  <a:srgbClr val="FFFFFF"/>
                </a:highlight>
                <a:latin typeface="Lato"/>
                <a:ea typeface="Lato"/>
                <a:cs typeface="Lato"/>
                <a:sym typeface="Lato"/>
              </a:rPr>
              <a:t>Delivery instructions</a:t>
            </a:r>
            <a:endParaRPr b="1">
              <a:solidFill>
                <a:schemeClr val="dk1"/>
              </a:solidFill>
              <a:highlight>
                <a:srgbClr val="FFFFFF"/>
              </a:highlight>
              <a:latin typeface="Lato"/>
              <a:ea typeface="Lato"/>
              <a:cs typeface="Lato"/>
              <a:sym typeface="Lato"/>
            </a:endParaRPr>
          </a:p>
          <a:p>
            <a:pPr indent="0" lvl="0" marL="0" rtl="0" algn="l">
              <a:lnSpc>
                <a:spcPct val="100000"/>
              </a:lnSpc>
              <a:spcBef>
                <a:spcPts val="0"/>
              </a:spcBef>
              <a:spcAft>
                <a:spcPts val="0"/>
              </a:spcAft>
              <a:buSzPts val="1100"/>
              <a:buNone/>
            </a:pPr>
            <a:r>
              <a:rPr lang="en-GB">
                <a:solidFill>
                  <a:schemeClr val="dk1"/>
                </a:solidFill>
                <a:highlight>
                  <a:srgbClr val="FFFFFF"/>
                </a:highlight>
                <a:latin typeface="Lato"/>
                <a:ea typeface="Lato"/>
                <a:cs typeface="Lato"/>
                <a:sym typeface="Lato"/>
              </a:rPr>
              <a:t>Alternative delivery method is to group students into 5, with each student taking a different character and feeding back to each other in small groups. </a:t>
            </a:r>
            <a:endParaRPr>
              <a:solidFill>
                <a:schemeClr val="dk1"/>
              </a:solidFill>
              <a:highlight>
                <a:srgbClr val="FFFFFF"/>
              </a:highlight>
              <a:latin typeface="Lato"/>
              <a:ea typeface="Lato"/>
              <a:cs typeface="Lato"/>
              <a:sym typeface="Lato"/>
            </a:endParaRPr>
          </a:p>
          <a:p>
            <a:pPr indent="0" lvl="0" marL="0" rtl="0" algn="l">
              <a:lnSpc>
                <a:spcPct val="100000"/>
              </a:lnSpc>
              <a:spcBef>
                <a:spcPts val="0"/>
              </a:spcBef>
              <a:spcAft>
                <a:spcPts val="0"/>
              </a:spcAft>
              <a:buSzPts val="1100"/>
              <a:buNone/>
            </a:pPr>
            <a:r>
              <a:rPr lang="en-GB">
                <a:solidFill>
                  <a:schemeClr val="dk1"/>
                </a:solidFill>
                <a:highlight>
                  <a:srgbClr val="FFFFFF"/>
                </a:highlight>
                <a:latin typeface="Lato"/>
                <a:ea typeface="Lato"/>
                <a:cs typeface="Lato"/>
                <a:sym typeface="Lato"/>
              </a:rPr>
              <a:t>While circulating, ask students in their groups which influence was most convincing and why. </a:t>
            </a:r>
            <a:endParaRPr>
              <a:solidFill>
                <a:schemeClr val="dk1"/>
              </a:solidFill>
              <a:latin typeface="Lato"/>
              <a:ea typeface="Lato"/>
              <a:cs typeface="Lato"/>
              <a:sym typeface="Lato"/>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g2d0779947c6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1" name="Google Shape;161;g2d0779947c6_1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2f1038d9e8d_0_3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9" name="Google Shape;169;g2f1038d9e8d_0_30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g2f1038d9e8d_0_3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9" name="Google Shape;179;g2f1038d9e8d_0_3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14caaae82f0_0_24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0" name="Google Shape;190;g14caaae82f0_0_2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135a92d921c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7" name="Google Shape;197;g135a92d921c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g14caaae82f0_0_1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6" name="Google Shape;206;g14caaae82f0_0_1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2573171dd2f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3" name="Google Shape;213;g2573171dd2f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GB">
                <a:latin typeface="Lato"/>
                <a:ea typeface="Lato"/>
                <a:cs typeface="Lato"/>
                <a:sym typeface="Lato"/>
              </a:rPr>
              <a:t>Delivery instruction</a:t>
            </a:r>
            <a:endParaRPr b="1">
              <a:latin typeface="Lato"/>
              <a:ea typeface="Lato"/>
              <a:cs typeface="Lato"/>
              <a:sym typeface="Lato"/>
            </a:endParaRPr>
          </a:p>
          <a:p>
            <a:pPr indent="0" lvl="0" marL="0" rtl="0" algn="l">
              <a:lnSpc>
                <a:spcPct val="100000"/>
              </a:lnSpc>
              <a:spcBef>
                <a:spcPts val="0"/>
              </a:spcBef>
              <a:spcAft>
                <a:spcPts val="0"/>
              </a:spcAft>
              <a:buSzPts val="1100"/>
              <a:buNone/>
            </a:pPr>
            <a:r>
              <a:rPr lang="en-GB">
                <a:latin typeface="Lato"/>
                <a:ea typeface="Lato"/>
                <a:cs typeface="Lato"/>
                <a:sym typeface="Lato"/>
              </a:rPr>
              <a:t>Students use the worksheet to consider other brands that use similar advertising techniques. The techniques are then listed slide by slide for teacher referral. Students can also use mini whiteboards to give examples as the teacher goes through the slides.</a:t>
            </a:r>
            <a:endParaRPr>
              <a:latin typeface="Lato"/>
              <a:ea typeface="Lato"/>
              <a:cs typeface="Lato"/>
              <a:sym typeface="Lato"/>
            </a:endParaRPr>
          </a:p>
          <a:p>
            <a:pPr indent="0" lvl="0" marL="0" rtl="0" algn="l">
              <a:lnSpc>
                <a:spcPct val="100000"/>
              </a:lnSpc>
              <a:spcBef>
                <a:spcPts val="0"/>
              </a:spcBef>
              <a:spcAft>
                <a:spcPts val="0"/>
              </a:spcAft>
              <a:buSzPts val="1100"/>
              <a:buNone/>
            </a:pPr>
            <a:r>
              <a:t/>
            </a:r>
            <a:endParaRPr>
              <a:latin typeface="Lato"/>
              <a:ea typeface="Lato"/>
              <a:cs typeface="Lato"/>
              <a:sym typeface="Lato"/>
            </a:endParaRPr>
          </a:p>
          <a:p>
            <a:pPr indent="0" lvl="0" marL="0" rtl="0" algn="l">
              <a:lnSpc>
                <a:spcPct val="100000"/>
              </a:lnSpc>
              <a:spcBef>
                <a:spcPts val="0"/>
              </a:spcBef>
              <a:spcAft>
                <a:spcPts val="0"/>
              </a:spcAft>
              <a:buSzPts val="1100"/>
              <a:buNone/>
            </a:pPr>
            <a:r>
              <a:rPr lang="en-GB">
                <a:latin typeface="Lato"/>
                <a:ea typeface="Lato"/>
                <a:cs typeface="Lato"/>
                <a:sym typeface="Lato"/>
              </a:rPr>
              <a:t>Equally if teacher circulation provides adequate feedback, the following 8 slides can be skipped through.</a:t>
            </a:r>
            <a:endParaRPr>
              <a:latin typeface="Lato"/>
              <a:ea typeface="Lato"/>
              <a:cs typeface="Lato"/>
              <a:sym typeface="Lato"/>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14caaae82f0_0_1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2" name="Google Shape;222;g14caaae82f0_0_1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GB">
                <a:latin typeface="Lato"/>
                <a:ea typeface="Lato"/>
                <a:cs typeface="Lato"/>
                <a:sym typeface="Lato"/>
              </a:rPr>
              <a:t>Delivery instruction</a:t>
            </a:r>
            <a:endParaRPr b="1">
              <a:latin typeface="Lato"/>
              <a:ea typeface="Lato"/>
              <a:cs typeface="Lato"/>
              <a:sym typeface="Lato"/>
            </a:endParaRPr>
          </a:p>
          <a:p>
            <a:pPr indent="0" lvl="0" marL="0" rtl="0" algn="l">
              <a:lnSpc>
                <a:spcPct val="100000"/>
              </a:lnSpc>
              <a:spcBef>
                <a:spcPts val="0"/>
              </a:spcBef>
              <a:spcAft>
                <a:spcPts val="0"/>
              </a:spcAft>
              <a:buSzPts val="1100"/>
              <a:buNone/>
            </a:pPr>
            <a:r>
              <a:rPr lang="en-GB">
                <a:latin typeface="Lato"/>
                <a:ea typeface="Lato"/>
                <a:cs typeface="Lato"/>
                <a:sym typeface="Lato"/>
              </a:rPr>
              <a:t>For each example, ask students to come up with other real world examples.</a:t>
            </a:r>
            <a:endParaRPr>
              <a:latin typeface="Lato"/>
              <a:ea typeface="Lato"/>
              <a:cs typeface="Lato"/>
              <a:sym typeface="Lato"/>
            </a:endParaRPr>
          </a:p>
          <a:p>
            <a:pPr indent="0" lvl="0" marL="0" rtl="0" algn="l">
              <a:lnSpc>
                <a:spcPct val="100000"/>
              </a:lnSpc>
              <a:spcBef>
                <a:spcPts val="0"/>
              </a:spcBef>
              <a:spcAft>
                <a:spcPts val="0"/>
              </a:spcAft>
              <a:buSzPts val="1100"/>
              <a:buNone/>
            </a:pPr>
            <a:r>
              <a:t/>
            </a:r>
            <a:endParaRPr>
              <a:latin typeface="Lato"/>
              <a:ea typeface="Lato"/>
              <a:cs typeface="Lato"/>
              <a:sym typeface="Lato"/>
            </a:endParaRPr>
          </a:p>
          <a:p>
            <a:pPr indent="0" lvl="0" marL="0" rtl="0" algn="l">
              <a:lnSpc>
                <a:spcPct val="100000"/>
              </a:lnSpc>
              <a:spcBef>
                <a:spcPts val="0"/>
              </a:spcBef>
              <a:spcAft>
                <a:spcPts val="0"/>
              </a:spcAft>
              <a:buClr>
                <a:schemeClr val="dk1"/>
              </a:buClr>
              <a:buSzPts val="1100"/>
              <a:buFont typeface="Arial"/>
              <a:buNone/>
            </a:pPr>
            <a:r>
              <a:rPr lang="en-GB">
                <a:solidFill>
                  <a:srgbClr val="444746"/>
                </a:solidFill>
                <a:highlight>
                  <a:srgbClr val="FFFFFF"/>
                </a:highlight>
                <a:latin typeface="Lato"/>
                <a:ea typeface="Lato"/>
                <a:cs typeface="Lato"/>
                <a:sym typeface="Lato"/>
              </a:rPr>
              <a:t>Make worksheet.</a:t>
            </a:r>
            <a:endParaRPr>
              <a:solidFill>
                <a:srgbClr val="444746"/>
              </a:solidFill>
              <a:highlight>
                <a:srgbClr val="FFFFFF"/>
              </a:highlight>
              <a:latin typeface="Lato"/>
              <a:ea typeface="Lato"/>
              <a:cs typeface="Lato"/>
              <a:sym typeface="Lato"/>
            </a:endParaRPr>
          </a:p>
          <a:p>
            <a:pPr indent="0" lvl="0" marL="0" rtl="0" algn="l">
              <a:lnSpc>
                <a:spcPct val="100000"/>
              </a:lnSpc>
              <a:spcBef>
                <a:spcPts val="0"/>
              </a:spcBef>
              <a:spcAft>
                <a:spcPts val="0"/>
              </a:spcAft>
              <a:buClr>
                <a:schemeClr val="dk1"/>
              </a:buClr>
              <a:buSzPts val="1100"/>
              <a:buFont typeface="Arial"/>
              <a:buNone/>
            </a:pPr>
            <a:r>
              <a:rPr lang="en-GB">
                <a:solidFill>
                  <a:srgbClr val="444746"/>
                </a:solidFill>
                <a:highlight>
                  <a:srgbClr val="FFFFFF"/>
                </a:highlight>
                <a:latin typeface="Lato"/>
                <a:ea typeface="Lato"/>
                <a:cs typeface="Lato"/>
                <a:sym typeface="Lato"/>
              </a:rPr>
              <a:t>to what extent to these techniques influence young people?</a:t>
            </a:r>
            <a:endParaRPr>
              <a:solidFill>
                <a:srgbClr val="444746"/>
              </a:solidFill>
              <a:highlight>
                <a:srgbClr val="FFFFFF"/>
              </a:highlight>
              <a:latin typeface="Lato"/>
              <a:ea typeface="Lato"/>
              <a:cs typeface="Lato"/>
              <a:sym typeface="Lato"/>
            </a:endParaRPr>
          </a:p>
          <a:p>
            <a:pPr indent="0" lvl="0" marL="0" rtl="0" algn="l">
              <a:lnSpc>
                <a:spcPct val="100000"/>
              </a:lnSpc>
              <a:spcBef>
                <a:spcPts val="0"/>
              </a:spcBef>
              <a:spcAft>
                <a:spcPts val="0"/>
              </a:spcAft>
              <a:buClr>
                <a:schemeClr val="dk1"/>
              </a:buClr>
              <a:buSzPts val="1100"/>
              <a:buFont typeface="Arial"/>
              <a:buNone/>
            </a:pPr>
            <a:r>
              <a:rPr lang="en-GB">
                <a:solidFill>
                  <a:srgbClr val="444746"/>
                </a:solidFill>
                <a:highlight>
                  <a:srgbClr val="FFFFFF"/>
                </a:highlight>
                <a:latin typeface="Lato"/>
                <a:ea typeface="Lato"/>
                <a:cs typeface="Lato"/>
                <a:sym typeface="Lato"/>
              </a:rPr>
              <a:t>which do you think are most powerful and why?</a:t>
            </a:r>
            <a:endParaRPr>
              <a:solidFill>
                <a:srgbClr val="444746"/>
              </a:solidFill>
              <a:highlight>
                <a:srgbClr val="FFFFFF"/>
              </a:highlight>
              <a:latin typeface="Lato"/>
              <a:ea typeface="Lato"/>
              <a:cs typeface="Lato"/>
              <a:sym typeface="Lato"/>
            </a:endParaRPr>
          </a:p>
          <a:p>
            <a:pPr indent="0" lvl="0" marL="0" rtl="0" algn="l">
              <a:lnSpc>
                <a:spcPct val="100000"/>
              </a:lnSpc>
              <a:spcBef>
                <a:spcPts val="0"/>
              </a:spcBef>
              <a:spcAft>
                <a:spcPts val="0"/>
              </a:spcAft>
              <a:buSzPts val="1100"/>
              <a:buNone/>
            </a:pPr>
            <a:r>
              <a:rPr lang="en-GB">
                <a:solidFill>
                  <a:srgbClr val="444746"/>
                </a:solidFill>
                <a:highlight>
                  <a:srgbClr val="FFFFFF"/>
                </a:highlight>
                <a:latin typeface="Lato"/>
                <a:ea typeface="Lato"/>
                <a:cs typeface="Lato"/>
                <a:sym typeface="Lato"/>
              </a:rPr>
              <a:t>stretch - can you think of examples where these have been used?</a:t>
            </a:r>
            <a:endParaRPr>
              <a:latin typeface="Lato"/>
              <a:ea typeface="Lato"/>
              <a:cs typeface="Lato"/>
              <a:sym typeface="Lato"/>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g1575e96a1fb_0_2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3" name="Google Shape;63;g1575e96a1fb_0_2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g14caaae82f0_0_17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1" name="Google Shape;231;g14caaae82f0_0_17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b="1" lang="en-GB">
                <a:solidFill>
                  <a:schemeClr val="dk1"/>
                </a:solidFill>
                <a:latin typeface="Lato"/>
                <a:ea typeface="Lato"/>
                <a:cs typeface="Lato"/>
                <a:sym typeface="Lato"/>
              </a:rPr>
              <a:t>Delivery instruction</a:t>
            </a:r>
            <a:endParaRPr b="1">
              <a:solidFill>
                <a:schemeClr val="dk1"/>
              </a:solidFill>
              <a:latin typeface="Lato"/>
              <a:ea typeface="Lato"/>
              <a:cs typeface="Lato"/>
              <a:sym typeface="Lato"/>
            </a:endParaRPr>
          </a:p>
          <a:p>
            <a:pPr indent="0" lvl="0" marL="0" rtl="0" algn="l">
              <a:lnSpc>
                <a:spcPct val="100000"/>
              </a:lnSpc>
              <a:spcBef>
                <a:spcPts val="0"/>
              </a:spcBef>
              <a:spcAft>
                <a:spcPts val="0"/>
              </a:spcAft>
              <a:buClr>
                <a:schemeClr val="dk1"/>
              </a:buClr>
              <a:buSzPts val="1100"/>
              <a:buFont typeface="Arial"/>
              <a:buNone/>
            </a:pPr>
            <a:r>
              <a:rPr lang="en-GB">
                <a:solidFill>
                  <a:schemeClr val="dk1"/>
                </a:solidFill>
                <a:latin typeface="Lato"/>
                <a:ea typeface="Lato"/>
                <a:cs typeface="Lato"/>
                <a:sym typeface="Lato"/>
              </a:rPr>
              <a:t>For each example, ask students to come up with other real world examples.</a:t>
            </a:r>
            <a:endParaRPr>
              <a:solidFill>
                <a:schemeClr val="dk1"/>
              </a:solidFill>
              <a:latin typeface="Lato"/>
              <a:ea typeface="Lato"/>
              <a:cs typeface="Lato"/>
              <a:sym typeface="Lato"/>
            </a:endParaRPr>
          </a:p>
          <a:p>
            <a:pPr indent="0" lvl="0" marL="0" rtl="0" algn="l">
              <a:lnSpc>
                <a:spcPct val="100000"/>
              </a:lnSpc>
              <a:spcBef>
                <a:spcPts val="0"/>
              </a:spcBef>
              <a:spcAft>
                <a:spcPts val="0"/>
              </a:spcAft>
              <a:buSzPts val="1100"/>
              <a:buNone/>
            </a:pPr>
            <a:r>
              <a:t/>
            </a:r>
            <a:endParaRPr>
              <a:latin typeface="Lato"/>
              <a:ea typeface="Lato"/>
              <a:cs typeface="Lato"/>
              <a:sym typeface="Lato"/>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14caaae82f0_0_18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9" name="Google Shape;239;g14caaae82f0_0_18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b="1" lang="en-GB">
                <a:solidFill>
                  <a:schemeClr val="dk1"/>
                </a:solidFill>
                <a:latin typeface="Lato"/>
                <a:ea typeface="Lato"/>
                <a:cs typeface="Lato"/>
                <a:sym typeface="Lato"/>
              </a:rPr>
              <a:t>Delivery instruction</a:t>
            </a:r>
            <a:endParaRPr b="1">
              <a:solidFill>
                <a:schemeClr val="dk1"/>
              </a:solidFill>
              <a:latin typeface="Lato"/>
              <a:ea typeface="Lato"/>
              <a:cs typeface="Lato"/>
              <a:sym typeface="Lato"/>
            </a:endParaRPr>
          </a:p>
          <a:p>
            <a:pPr indent="0" lvl="0" marL="0" rtl="0" algn="l">
              <a:lnSpc>
                <a:spcPct val="100000"/>
              </a:lnSpc>
              <a:spcBef>
                <a:spcPts val="0"/>
              </a:spcBef>
              <a:spcAft>
                <a:spcPts val="0"/>
              </a:spcAft>
              <a:buClr>
                <a:schemeClr val="dk1"/>
              </a:buClr>
              <a:buSzPts val="1100"/>
              <a:buFont typeface="Arial"/>
              <a:buNone/>
            </a:pPr>
            <a:r>
              <a:rPr lang="en-GB">
                <a:solidFill>
                  <a:schemeClr val="dk1"/>
                </a:solidFill>
                <a:latin typeface="Lato"/>
                <a:ea typeface="Lato"/>
                <a:cs typeface="Lato"/>
                <a:sym typeface="Lato"/>
              </a:rPr>
              <a:t>For each example, ask students to come up with other real world examples.</a:t>
            </a:r>
            <a:endParaRPr>
              <a:solidFill>
                <a:schemeClr val="dk1"/>
              </a:solidFill>
              <a:latin typeface="Lato"/>
              <a:ea typeface="Lato"/>
              <a:cs typeface="Lato"/>
              <a:sym typeface="Lato"/>
            </a:endParaRPr>
          </a:p>
          <a:p>
            <a:pPr indent="0" lvl="0" marL="0" rtl="0" algn="l">
              <a:lnSpc>
                <a:spcPct val="100000"/>
              </a:lnSpc>
              <a:spcBef>
                <a:spcPts val="0"/>
              </a:spcBef>
              <a:spcAft>
                <a:spcPts val="0"/>
              </a:spcAft>
              <a:buSzPts val="1100"/>
              <a:buNone/>
            </a:pPr>
            <a:r>
              <a:t/>
            </a:r>
            <a:endParaRPr>
              <a:latin typeface="Lato"/>
              <a:ea typeface="Lato"/>
              <a:cs typeface="Lato"/>
              <a:sym typeface="Lato"/>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g655c67f175f10be3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7" name="Google Shape;247;g655c67f175f10be3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b="1" lang="en-GB">
                <a:solidFill>
                  <a:schemeClr val="dk1"/>
                </a:solidFill>
                <a:latin typeface="Lato"/>
                <a:ea typeface="Lato"/>
                <a:cs typeface="Lato"/>
                <a:sym typeface="Lato"/>
              </a:rPr>
              <a:t>Delivery instruction</a:t>
            </a:r>
            <a:endParaRPr b="1">
              <a:solidFill>
                <a:schemeClr val="dk1"/>
              </a:solidFill>
              <a:latin typeface="Lato"/>
              <a:ea typeface="Lato"/>
              <a:cs typeface="Lato"/>
              <a:sym typeface="Lato"/>
            </a:endParaRPr>
          </a:p>
          <a:p>
            <a:pPr indent="0" lvl="0" marL="0" rtl="0" algn="l">
              <a:lnSpc>
                <a:spcPct val="100000"/>
              </a:lnSpc>
              <a:spcBef>
                <a:spcPts val="0"/>
              </a:spcBef>
              <a:spcAft>
                <a:spcPts val="0"/>
              </a:spcAft>
              <a:buClr>
                <a:schemeClr val="dk1"/>
              </a:buClr>
              <a:buSzPts val="1100"/>
              <a:buFont typeface="Arial"/>
              <a:buNone/>
            </a:pPr>
            <a:r>
              <a:rPr lang="en-GB">
                <a:solidFill>
                  <a:schemeClr val="dk1"/>
                </a:solidFill>
                <a:latin typeface="Lato"/>
                <a:ea typeface="Lato"/>
                <a:cs typeface="Lato"/>
                <a:sym typeface="Lato"/>
              </a:rPr>
              <a:t>For each example, ask students to come up with other real world examples.</a:t>
            </a:r>
            <a:endParaRPr>
              <a:solidFill>
                <a:schemeClr val="dk1"/>
              </a:solidFill>
              <a:latin typeface="Lato"/>
              <a:ea typeface="Lato"/>
              <a:cs typeface="Lato"/>
              <a:sym typeface="Lato"/>
            </a:endParaRPr>
          </a:p>
          <a:p>
            <a:pPr indent="0" lvl="0" marL="0" rtl="0" algn="l">
              <a:lnSpc>
                <a:spcPct val="100000"/>
              </a:lnSpc>
              <a:spcBef>
                <a:spcPts val="0"/>
              </a:spcBef>
              <a:spcAft>
                <a:spcPts val="0"/>
              </a:spcAft>
              <a:buSzPts val="1100"/>
              <a:buNone/>
            </a:pPr>
            <a:r>
              <a:t/>
            </a:r>
            <a:endParaRPr>
              <a:latin typeface="Lato"/>
              <a:ea typeface="Lato"/>
              <a:cs typeface="Lato"/>
              <a:sym typeface="Lato"/>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g14caaae82f0_0_2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6" name="Google Shape;256;g14caaae82f0_0_2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a:t>Note that there may be others</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g14caaae82f0_0_16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5" name="Google Shape;265;g14caaae82f0_0_16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g1ab604fc137_0_16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4" name="Google Shape;274;g1ab604fc137_0_16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GB">
                <a:latin typeface="Lato"/>
                <a:ea typeface="Lato"/>
                <a:cs typeface="Lato"/>
                <a:sym typeface="Lato"/>
              </a:rPr>
              <a:t>Additional context</a:t>
            </a:r>
            <a:endParaRPr b="1">
              <a:latin typeface="Lato"/>
              <a:ea typeface="Lato"/>
              <a:cs typeface="Lato"/>
              <a:sym typeface="Lato"/>
            </a:endParaRPr>
          </a:p>
          <a:p>
            <a:pPr indent="0" lvl="0" marL="0" rtl="0" algn="l">
              <a:lnSpc>
                <a:spcPct val="100000"/>
              </a:lnSpc>
              <a:spcBef>
                <a:spcPts val="0"/>
              </a:spcBef>
              <a:spcAft>
                <a:spcPts val="0"/>
              </a:spcAft>
              <a:buSzPts val="1100"/>
              <a:buNone/>
            </a:pPr>
            <a:r>
              <a:rPr lang="en-GB">
                <a:latin typeface="Lato"/>
                <a:ea typeface="Lato"/>
                <a:cs typeface="Lato"/>
                <a:sym typeface="Lato"/>
              </a:rPr>
              <a:t>Lots of e-commerce companies use social proof and it has shown that it increases revenue for the businesses. </a:t>
            </a:r>
            <a:endParaRPr>
              <a:latin typeface="Lato"/>
              <a:ea typeface="Lato"/>
              <a:cs typeface="Lato"/>
              <a:sym typeface="Lato"/>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2173793e920_0_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5" name="Google Shape;285;g2173793e920_0_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GB"/>
              <a:t>Additional context</a:t>
            </a:r>
            <a:endParaRPr b="1"/>
          </a:p>
          <a:p>
            <a:pPr indent="0" lvl="0" marL="0" rtl="0" algn="l">
              <a:lnSpc>
                <a:spcPct val="100000"/>
              </a:lnSpc>
              <a:spcBef>
                <a:spcPts val="0"/>
              </a:spcBef>
              <a:spcAft>
                <a:spcPts val="0"/>
              </a:spcAft>
              <a:buSzPts val="1100"/>
              <a:buNone/>
            </a:pPr>
            <a:r>
              <a:rPr lang="en-GB"/>
              <a:t>Lots of e-commerce companies use social proof and it has shown that it increases revenue for the businesses.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27e6cb9207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5" name="Google Shape;295;g27e6cb92079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g14caaae82f0_0_1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2" name="Google Shape;302;g14caaae82f0_0_15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b="1" lang="en-GB">
                <a:solidFill>
                  <a:schemeClr val="dk1"/>
                </a:solidFill>
                <a:latin typeface="Lato"/>
                <a:ea typeface="Lato"/>
                <a:cs typeface="Lato"/>
                <a:sym typeface="Lato"/>
              </a:rPr>
              <a:t>Delivery instruction</a:t>
            </a:r>
            <a:endParaRPr b="1">
              <a:solidFill>
                <a:schemeClr val="dk1"/>
              </a:solidFill>
              <a:latin typeface="Lato"/>
              <a:ea typeface="Lato"/>
              <a:cs typeface="Lato"/>
              <a:sym typeface="Lato"/>
            </a:endParaRPr>
          </a:p>
          <a:p>
            <a:pPr indent="0" lvl="0" marL="0" rtl="0" algn="l">
              <a:lnSpc>
                <a:spcPct val="100000"/>
              </a:lnSpc>
              <a:spcBef>
                <a:spcPts val="0"/>
              </a:spcBef>
              <a:spcAft>
                <a:spcPts val="0"/>
              </a:spcAft>
              <a:buSzPts val="1100"/>
              <a:buNone/>
            </a:pPr>
            <a:r>
              <a:rPr lang="en-GB">
                <a:solidFill>
                  <a:schemeClr val="dk1"/>
                </a:solidFill>
                <a:latin typeface="Lato"/>
                <a:ea typeface="Lato"/>
                <a:cs typeface="Lato"/>
                <a:sym typeface="Lato"/>
              </a:rPr>
              <a:t>Students to write answers down in their notebooks.</a:t>
            </a:r>
            <a:endParaRPr>
              <a:solidFill>
                <a:schemeClr val="dk1"/>
              </a:solidFill>
              <a:latin typeface="Lato"/>
              <a:ea typeface="Lato"/>
              <a:cs typeface="Lato"/>
              <a:sym typeface="Lato"/>
            </a:endParaRPr>
          </a:p>
          <a:p>
            <a:pPr indent="0" lvl="0" marL="0" rtl="0" algn="l">
              <a:lnSpc>
                <a:spcPct val="100000"/>
              </a:lnSpc>
              <a:spcBef>
                <a:spcPts val="0"/>
              </a:spcBef>
              <a:spcAft>
                <a:spcPts val="0"/>
              </a:spcAft>
              <a:buSzPts val="1100"/>
              <a:buNone/>
            </a:pPr>
            <a:r>
              <a:t/>
            </a:r>
            <a:endParaRPr>
              <a:solidFill>
                <a:schemeClr val="dk1"/>
              </a:solidFill>
              <a:latin typeface="Lato"/>
              <a:ea typeface="Lato"/>
              <a:cs typeface="Lato"/>
              <a:sym typeface="Lato"/>
            </a:endParaRPr>
          </a:p>
          <a:p>
            <a:pPr indent="0" lvl="0" marL="0" rtl="0" algn="l">
              <a:lnSpc>
                <a:spcPct val="100000"/>
              </a:lnSpc>
              <a:spcBef>
                <a:spcPts val="0"/>
              </a:spcBef>
              <a:spcAft>
                <a:spcPts val="0"/>
              </a:spcAft>
              <a:buSzPts val="1100"/>
              <a:buNone/>
            </a:pPr>
            <a:r>
              <a:rPr lang="en-GB">
                <a:solidFill>
                  <a:schemeClr val="dk1"/>
                </a:solidFill>
                <a:latin typeface="Lato"/>
                <a:ea typeface="Lato"/>
                <a:cs typeface="Lato"/>
                <a:sym typeface="Lato"/>
              </a:rPr>
              <a:t>Additional context</a:t>
            </a:r>
            <a:endParaRPr>
              <a:solidFill>
                <a:schemeClr val="dk1"/>
              </a:solidFill>
              <a:latin typeface="Lato"/>
              <a:ea typeface="Lato"/>
              <a:cs typeface="Lato"/>
              <a:sym typeface="Lato"/>
            </a:endParaRPr>
          </a:p>
          <a:p>
            <a:pPr indent="0" lvl="0" marL="0" rtl="0" algn="l">
              <a:lnSpc>
                <a:spcPct val="100000"/>
              </a:lnSpc>
              <a:spcBef>
                <a:spcPts val="0"/>
              </a:spcBef>
              <a:spcAft>
                <a:spcPts val="0"/>
              </a:spcAft>
              <a:buClr>
                <a:schemeClr val="dk1"/>
              </a:buClr>
              <a:buSzPts val="1100"/>
              <a:buFont typeface="Arial"/>
              <a:buNone/>
            </a:pPr>
            <a:r>
              <a:rPr lang="en-GB">
                <a:solidFill>
                  <a:schemeClr val="dk1"/>
                </a:solidFill>
                <a:latin typeface="Lato"/>
                <a:ea typeface="Lato"/>
                <a:cs typeface="Lato"/>
                <a:sym typeface="Lato"/>
              </a:rPr>
              <a:t>Other advertising techniques may include personalisation (e.g. welcome back ‘name’) and emotional appeal (e.g. charity adverts).</a:t>
            </a:r>
            <a:endParaRPr>
              <a:solidFill>
                <a:schemeClr val="dk1"/>
              </a:solidFill>
              <a:latin typeface="Lato"/>
              <a:ea typeface="Lato"/>
              <a:cs typeface="Lato"/>
              <a:sym typeface="Lato"/>
            </a:endParaRPr>
          </a:p>
          <a:p>
            <a:pPr indent="0" lvl="0" marL="0" rtl="0" algn="l">
              <a:lnSpc>
                <a:spcPct val="100000"/>
              </a:lnSpc>
              <a:spcBef>
                <a:spcPts val="0"/>
              </a:spcBef>
              <a:spcAft>
                <a:spcPts val="0"/>
              </a:spcAft>
              <a:buSzPts val="1100"/>
              <a:buNone/>
            </a:pPr>
            <a:r>
              <a:t/>
            </a:r>
            <a:endParaRPr>
              <a:latin typeface="Lato"/>
              <a:ea typeface="Lato"/>
              <a:cs typeface="Lato"/>
              <a:sym typeface="Lato"/>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g15a32486968_0_5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9" name="Google Shape;309;g15a32486968_0_5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GB">
                <a:latin typeface="Lato"/>
                <a:ea typeface="Lato"/>
                <a:cs typeface="Lato"/>
                <a:sym typeface="Lato"/>
              </a:rPr>
              <a:t>Remember that when we choose a product there will be lots of other similar products available on the market. Some may even be better, or better value!</a:t>
            </a:r>
            <a:endParaRPr>
              <a:latin typeface="Lato"/>
              <a:ea typeface="Lato"/>
              <a:cs typeface="Lato"/>
              <a:sym typeface="Lato"/>
            </a:endParaRPr>
          </a:p>
          <a:p>
            <a:pPr indent="0" lvl="0" marL="0" rtl="0" algn="l">
              <a:lnSpc>
                <a:spcPct val="100000"/>
              </a:lnSpc>
              <a:spcBef>
                <a:spcPts val="0"/>
              </a:spcBef>
              <a:spcAft>
                <a:spcPts val="0"/>
              </a:spcAft>
              <a:buSzPts val="1100"/>
              <a:buNone/>
            </a:pPr>
            <a:r>
              <a:rPr lang="en-GB">
                <a:latin typeface="Lato"/>
                <a:ea typeface="Lato"/>
                <a:cs typeface="Lato"/>
                <a:sym typeface="Lato"/>
              </a:rPr>
              <a:t>Adverts try to influence us to buy </a:t>
            </a:r>
            <a:r>
              <a:rPr i="1" lang="en-GB">
                <a:latin typeface="Lato"/>
                <a:ea typeface="Lato"/>
                <a:cs typeface="Lato"/>
                <a:sym typeface="Lato"/>
              </a:rPr>
              <a:t>their </a:t>
            </a:r>
            <a:r>
              <a:rPr lang="en-GB">
                <a:latin typeface="Lato"/>
                <a:ea typeface="Lato"/>
                <a:cs typeface="Lato"/>
                <a:sym typeface="Lato"/>
              </a:rPr>
              <a:t>products.</a:t>
            </a:r>
            <a:endParaRPr>
              <a:latin typeface="Lato"/>
              <a:ea typeface="Lato"/>
              <a:cs typeface="Lato"/>
              <a:sym typeface="Lato"/>
            </a:endParaRPr>
          </a:p>
          <a:p>
            <a:pPr indent="0" lvl="0" marL="0" rtl="0" algn="l">
              <a:lnSpc>
                <a:spcPct val="100000"/>
              </a:lnSpc>
              <a:spcBef>
                <a:spcPts val="0"/>
              </a:spcBef>
              <a:spcAft>
                <a:spcPts val="0"/>
              </a:spcAft>
              <a:buSzPts val="1100"/>
              <a:buNone/>
            </a:pPr>
            <a:r>
              <a:t/>
            </a:r>
            <a:endParaRPr>
              <a:latin typeface="Lato"/>
              <a:ea typeface="Lato"/>
              <a:cs typeface="Lato"/>
              <a:sym typeface="Lato"/>
            </a:endParaRPr>
          </a:p>
          <a:p>
            <a:pPr indent="0" lvl="0" marL="0" rtl="0" algn="l">
              <a:lnSpc>
                <a:spcPct val="100000"/>
              </a:lnSpc>
              <a:spcBef>
                <a:spcPts val="0"/>
              </a:spcBef>
              <a:spcAft>
                <a:spcPts val="0"/>
              </a:spcAft>
              <a:buSzPts val="1100"/>
              <a:buNone/>
            </a:pPr>
            <a:r>
              <a:rPr lang="en-GB">
                <a:latin typeface="Lato"/>
                <a:ea typeface="Lato"/>
                <a:cs typeface="Lato"/>
                <a:sym typeface="Lato"/>
              </a:rPr>
              <a:t>Teacher prompt questions</a:t>
            </a:r>
            <a:endParaRPr>
              <a:latin typeface="Lato"/>
              <a:ea typeface="Lato"/>
              <a:cs typeface="Lato"/>
              <a:sym typeface="Lato"/>
            </a:endParaRPr>
          </a:p>
          <a:p>
            <a:pPr indent="-298450" lvl="0" marL="457200" rtl="0" algn="l">
              <a:lnSpc>
                <a:spcPct val="115000"/>
              </a:lnSpc>
              <a:spcBef>
                <a:spcPts val="0"/>
              </a:spcBef>
              <a:spcAft>
                <a:spcPts val="0"/>
              </a:spcAft>
              <a:buClr>
                <a:schemeClr val="dk1"/>
              </a:buClr>
              <a:buSzPts val="1100"/>
              <a:buFont typeface="Lato"/>
              <a:buChar char="●"/>
            </a:pPr>
            <a:r>
              <a:rPr lang="en-GB">
                <a:solidFill>
                  <a:schemeClr val="dk1"/>
                </a:solidFill>
                <a:latin typeface="Lato"/>
                <a:ea typeface="Lato"/>
                <a:cs typeface="Lato"/>
                <a:sym typeface="Lato"/>
              </a:rPr>
              <a:t>Why did you choose that advert? What Advertising techniques were used?</a:t>
            </a:r>
            <a:endParaRPr>
              <a:solidFill>
                <a:schemeClr val="dk1"/>
              </a:solidFill>
              <a:latin typeface="Lato"/>
              <a:ea typeface="Lato"/>
              <a:cs typeface="Lato"/>
              <a:sym typeface="Lato"/>
            </a:endParaRPr>
          </a:p>
          <a:p>
            <a:pPr indent="-298450" lvl="0" marL="457200" rtl="0" algn="l">
              <a:lnSpc>
                <a:spcPct val="115000"/>
              </a:lnSpc>
              <a:spcBef>
                <a:spcPts val="0"/>
              </a:spcBef>
              <a:spcAft>
                <a:spcPts val="0"/>
              </a:spcAft>
              <a:buClr>
                <a:schemeClr val="dk1"/>
              </a:buClr>
              <a:buSzPts val="1100"/>
              <a:buFont typeface="Lato"/>
              <a:buChar char="●"/>
            </a:pPr>
            <a:r>
              <a:rPr lang="en-GB">
                <a:solidFill>
                  <a:schemeClr val="dk1"/>
                </a:solidFill>
                <a:latin typeface="Lato"/>
                <a:ea typeface="Lato"/>
                <a:cs typeface="Lato"/>
                <a:sym typeface="Lato"/>
              </a:rPr>
              <a:t>Is the product something that you need or want to spend your money on?</a:t>
            </a:r>
            <a:endParaRPr>
              <a:solidFill>
                <a:schemeClr val="dk1"/>
              </a:solidFill>
              <a:latin typeface="Lato"/>
              <a:ea typeface="Lato"/>
              <a:cs typeface="Lato"/>
              <a:sym typeface="Lato"/>
            </a:endParaRPr>
          </a:p>
          <a:p>
            <a:pPr indent="-298450" lvl="0" marL="457200" rtl="0" algn="l">
              <a:lnSpc>
                <a:spcPct val="115000"/>
              </a:lnSpc>
              <a:spcBef>
                <a:spcPts val="0"/>
              </a:spcBef>
              <a:spcAft>
                <a:spcPts val="0"/>
              </a:spcAft>
              <a:buClr>
                <a:schemeClr val="dk1"/>
              </a:buClr>
              <a:buSzPts val="1100"/>
              <a:buFont typeface="Lato"/>
              <a:buChar char="●"/>
            </a:pPr>
            <a:r>
              <a:rPr lang="en-GB">
                <a:solidFill>
                  <a:schemeClr val="dk1"/>
                </a:solidFill>
                <a:latin typeface="Lato"/>
                <a:ea typeface="Lato"/>
                <a:cs typeface="Lato"/>
                <a:sym typeface="Lato"/>
              </a:rPr>
              <a:t>Is there a cost saving if you buy one vs the other?</a:t>
            </a:r>
            <a:endParaRPr>
              <a:solidFill>
                <a:schemeClr val="dk1"/>
              </a:solidFill>
              <a:latin typeface="Lato"/>
              <a:ea typeface="Lato"/>
              <a:cs typeface="Lato"/>
              <a:sym typeface="Lato"/>
            </a:endParaRPr>
          </a:p>
          <a:p>
            <a:pPr indent="-298450" lvl="0" marL="457200" rtl="0" algn="l">
              <a:lnSpc>
                <a:spcPct val="115000"/>
              </a:lnSpc>
              <a:spcBef>
                <a:spcPts val="0"/>
              </a:spcBef>
              <a:spcAft>
                <a:spcPts val="0"/>
              </a:spcAft>
              <a:buClr>
                <a:schemeClr val="dk1"/>
              </a:buClr>
              <a:buSzPts val="1100"/>
              <a:buFont typeface="Lato"/>
              <a:buChar char="●"/>
            </a:pPr>
            <a:r>
              <a:rPr lang="en-GB">
                <a:solidFill>
                  <a:schemeClr val="dk1"/>
                </a:solidFill>
                <a:latin typeface="Lato"/>
                <a:ea typeface="Lato"/>
                <a:cs typeface="Lato"/>
                <a:sym typeface="Lato"/>
              </a:rPr>
              <a:t>Might we sometimes want to go for the more expensive option?</a:t>
            </a:r>
            <a:endParaRPr>
              <a:solidFill>
                <a:schemeClr val="dk1"/>
              </a:solidFill>
              <a:latin typeface="Lato"/>
              <a:ea typeface="Lato"/>
              <a:cs typeface="Lato"/>
              <a:sym typeface="Lato"/>
            </a:endParaRPr>
          </a:p>
          <a:p>
            <a:pPr indent="0" lvl="0" marL="457200" rtl="0" algn="l">
              <a:lnSpc>
                <a:spcPct val="115000"/>
              </a:lnSpc>
              <a:spcBef>
                <a:spcPts val="0"/>
              </a:spcBef>
              <a:spcAft>
                <a:spcPts val="0"/>
              </a:spcAft>
              <a:buClr>
                <a:schemeClr val="dk1"/>
              </a:buClr>
              <a:buSzPts val="1100"/>
              <a:buFont typeface="Arial"/>
              <a:buNone/>
            </a:pPr>
            <a:r>
              <a:t/>
            </a:r>
            <a:endParaRPr>
              <a:solidFill>
                <a:schemeClr val="dk1"/>
              </a:solidFill>
              <a:latin typeface="Lato"/>
              <a:ea typeface="Lato"/>
              <a:cs typeface="Lato"/>
              <a:sym typeface="Lato"/>
            </a:endParaRPr>
          </a:p>
          <a:p>
            <a:pPr indent="0" lvl="0" marL="0" rtl="0" algn="l">
              <a:lnSpc>
                <a:spcPct val="100000"/>
              </a:lnSpc>
              <a:spcBef>
                <a:spcPts val="0"/>
              </a:spcBef>
              <a:spcAft>
                <a:spcPts val="0"/>
              </a:spcAft>
              <a:buSzPts val="1100"/>
              <a:buNone/>
            </a:pPr>
            <a:r>
              <a:t/>
            </a:r>
            <a:endParaRPr>
              <a:latin typeface="Lato"/>
              <a:ea typeface="Lato"/>
              <a:cs typeface="Lato"/>
              <a:sym typeface="Lato"/>
            </a:endParaRPr>
          </a:p>
          <a:p>
            <a:pPr indent="0" lvl="0" marL="0" rtl="0" algn="l">
              <a:lnSpc>
                <a:spcPct val="100000"/>
              </a:lnSpc>
              <a:spcBef>
                <a:spcPts val="0"/>
              </a:spcBef>
              <a:spcAft>
                <a:spcPts val="0"/>
              </a:spcAft>
              <a:buSzPts val="1100"/>
              <a:buNone/>
            </a:pPr>
            <a:r>
              <a:t/>
            </a:r>
            <a:endParaRPr>
              <a:latin typeface="Lato"/>
              <a:ea typeface="Lato"/>
              <a:cs typeface="Lato"/>
              <a:sym typeface="Lato"/>
            </a:endParaRPr>
          </a:p>
          <a:p>
            <a:pPr indent="0" lvl="0" marL="0" rtl="0" algn="l">
              <a:lnSpc>
                <a:spcPct val="100000"/>
              </a:lnSpc>
              <a:spcBef>
                <a:spcPts val="0"/>
              </a:spcBef>
              <a:spcAft>
                <a:spcPts val="0"/>
              </a:spcAft>
              <a:buSzPts val="1100"/>
              <a:buNone/>
            </a:pPr>
            <a:r>
              <a:t/>
            </a:r>
            <a:endParaRPr>
              <a:latin typeface="Lato"/>
              <a:ea typeface="Lato"/>
              <a:cs typeface="Lato"/>
              <a:sym typeface="Lato"/>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g1466ef7c98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9" name="Google Shape;69;g1466ef7c987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77272"/>
              </a:lnSpc>
              <a:spcBef>
                <a:spcPts val="0"/>
              </a:spcBef>
              <a:spcAft>
                <a:spcPts val="0"/>
              </a:spcAft>
              <a:buClr>
                <a:schemeClr val="dk1"/>
              </a:buClr>
              <a:buSzPts val="1100"/>
              <a:buFont typeface="Arial"/>
              <a:buNone/>
            </a:pPr>
            <a:r>
              <a:rPr b="1" lang="en-GB">
                <a:solidFill>
                  <a:schemeClr val="dk1"/>
                </a:solidFill>
                <a:latin typeface="Lato"/>
                <a:ea typeface="Lato"/>
                <a:cs typeface="Lato"/>
                <a:sym typeface="Lato"/>
              </a:rPr>
              <a:t>Teacher delivery</a:t>
            </a:r>
            <a:endParaRPr b="1">
              <a:solidFill>
                <a:schemeClr val="dk1"/>
              </a:solidFill>
              <a:latin typeface="Lato"/>
              <a:ea typeface="Lato"/>
              <a:cs typeface="Lato"/>
              <a:sym typeface="Lato"/>
            </a:endParaRPr>
          </a:p>
          <a:p>
            <a:pPr indent="-298450" lvl="0" marL="457200" rtl="0" algn="l">
              <a:lnSpc>
                <a:spcPct val="100000"/>
              </a:lnSpc>
              <a:spcBef>
                <a:spcPts val="0"/>
              </a:spcBef>
              <a:spcAft>
                <a:spcPts val="0"/>
              </a:spcAft>
              <a:buClr>
                <a:schemeClr val="dk1"/>
              </a:buClr>
              <a:buSzPts val="1100"/>
              <a:buFont typeface="Lato"/>
              <a:buChar char="●"/>
            </a:pPr>
            <a:r>
              <a:rPr lang="en-GB">
                <a:solidFill>
                  <a:schemeClr val="dk1"/>
                </a:solidFill>
                <a:latin typeface="Lato"/>
                <a:ea typeface="Lato"/>
                <a:cs typeface="Lato"/>
                <a:sym typeface="Lato"/>
              </a:rPr>
              <a:t>Students should be invited to ask questions and they should be provided with an opportunity to ask questions anonymously. It is useful to have a question box or allocated space on the whiteboard for students to share questions.</a:t>
            </a:r>
            <a:endParaRPr>
              <a:solidFill>
                <a:schemeClr val="dk1"/>
              </a:solidFill>
              <a:latin typeface="Lato"/>
              <a:ea typeface="Lato"/>
              <a:cs typeface="Lato"/>
              <a:sym typeface="Lato"/>
            </a:endParaRPr>
          </a:p>
          <a:p>
            <a:pPr indent="-298450" lvl="0" marL="457200" rtl="0" algn="l">
              <a:lnSpc>
                <a:spcPct val="100000"/>
              </a:lnSpc>
              <a:spcBef>
                <a:spcPts val="0"/>
              </a:spcBef>
              <a:spcAft>
                <a:spcPts val="0"/>
              </a:spcAft>
              <a:buClr>
                <a:schemeClr val="dk1"/>
              </a:buClr>
              <a:buSzPts val="1100"/>
              <a:buFont typeface="Lato"/>
              <a:buChar char="●"/>
            </a:pPr>
            <a:r>
              <a:rPr lang="en-GB">
                <a:solidFill>
                  <a:schemeClr val="dk1"/>
                </a:solidFill>
                <a:latin typeface="Lato"/>
                <a:ea typeface="Lato"/>
                <a:cs typeface="Lato"/>
                <a:sym typeface="Lato"/>
              </a:rPr>
              <a:t>It is suggested that students are provided with post-its or slips to write their questions on and as the teacher circulates throughout the lesson these questions can be collected and answers throughout the session or using an allocated ‘question time’ at the end of the session.</a:t>
            </a:r>
            <a:endParaRPr>
              <a:solidFill>
                <a:schemeClr val="dk1"/>
              </a:solidFill>
              <a:latin typeface="Lato"/>
              <a:ea typeface="Lato"/>
              <a:cs typeface="Lato"/>
              <a:sym typeface="Lato"/>
            </a:endParaRPr>
          </a:p>
          <a:p>
            <a:pPr indent="-298450" lvl="0" marL="457200" rtl="0" algn="l">
              <a:lnSpc>
                <a:spcPct val="100000"/>
              </a:lnSpc>
              <a:spcBef>
                <a:spcPts val="0"/>
              </a:spcBef>
              <a:spcAft>
                <a:spcPts val="0"/>
              </a:spcAft>
              <a:buClr>
                <a:schemeClr val="dk1"/>
              </a:buClr>
              <a:buSzPts val="1100"/>
              <a:buFont typeface="Lato"/>
              <a:buChar char="●"/>
            </a:pPr>
            <a:r>
              <a:rPr lang="en-GB">
                <a:solidFill>
                  <a:schemeClr val="dk1"/>
                </a:solidFill>
                <a:latin typeface="Lato"/>
                <a:ea typeface="Lato"/>
                <a:cs typeface="Lato"/>
                <a:sym typeface="Lato"/>
              </a:rPr>
              <a:t>Students can be invited to respond to questions asked by their peers. If responses to questions are based on personal preference or opinion, the teacher should be clear to preface any answers with this.</a:t>
            </a:r>
            <a:endParaRPr>
              <a:solidFill>
                <a:schemeClr val="dk1"/>
              </a:solidFill>
              <a:latin typeface="Lato"/>
              <a:ea typeface="Lato"/>
              <a:cs typeface="Lato"/>
              <a:sym typeface="Lato"/>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g1ab604fc137_0_14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2" name="Google Shape;322;g1ab604fc137_0_1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100"/>
              <a:buNone/>
            </a:pPr>
            <a:r>
              <a:rPr lang="en-GB" sz="1000">
                <a:solidFill>
                  <a:schemeClr val="dk1"/>
                </a:solidFill>
              </a:rPr>
              <a:t>Adaptation: </a:t>
            </a:r>
            <a:endParaRPr sz="1000">
              <a:solidFill>
                <a:schemeClr val="dk1"/>
              </a:solidFill>
            </a:endParaRPr>
          </a:p>
          <a:p>
            <a:pPr indent="0" lvl="0" marL="0" rtl="0" algn="l">
              <a:lnSpc>
                <a:spcPct val="115000"/>
              </a:lnSpc>
              <a:spcBef>
                <a:spcPts val="0"/>
              </a:spcBef>
              <a:spcAft>
                <a:spcPts val="0"/>
              </a:spcAft>
              <a:buSzPts val="1100"/>
              <a:buNone/>
            </a:pPr>
            <a:r>
              <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GB" sz="1000">
                <a:solidFill>
                  <a:schemeClr val="dk1"/>
                </a:solidFill>
              </a:rPr>
              <a:t>Shivaughn needs to be aware that…</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GB" sz="1000">
                <a:solidFill>
                  <a:schemeClr val="dk1"/>
                </a:solidFill>
              </a:rPr>
              <a:t>Companies use advertising to make us buy their products - for example…</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GB" sz="1000">
                <a:solidFill>
                  <a:schemeClr val="dk1"/>
                </a:solidFill>
              </a:rPr>
              <a:t>One thing that Shivaughn should </a:t>
            </a:r>
            <a:r>
              <a:rPr b="1" lang="en-GB" sz="1000">
                <a:solidFill>
                  <a:schemeClr val="dk1"/>
                </a:solidFill>
              </a:rPr>
              <a:t>start </a:t>
            </a:r>
            <a:r>
              <a:rPr lang="en-GB" sz="1000">
                <a:solidFill>
                  <a:schemeClr val="dk1"/>
                </a:solidFill>
              </a:rPr>
              <a:t>doing: </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GB" sz="1000">
                <a:solidFill>
                  <a:schemeClr val="dk1"/>
                </a:solidFill>
              </a:rPr>
              <a:t>One thing that Shivaughn should </a:t>
            </a:r>
            <a:r>
              <a:rPr b="1" lang="en-GB" sz="1000">
                <a:solidFill>
                  <a:schemeClr val="dk1"/>
                </a:solidFill>
              </a:rPr>
              <a:t>stop </a:t>
            </a:r>
            <a:r>
              <a:rPr lang="en-GB" sz="1000">
                <a:solidFill>
                  <a:schemeClr val="dk1"/>
                </a:solidFill>
              </a:rPr>
              <a:t>doing: </a:t>
            </a:r>
            <a:endParaRPr sz="1000">
              <a:solidFill>
                <a:schemeClr val="dk1"/>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8" name="Shape 328"/>
        <p:cNvGrpSpPr/>
        <p:nvPr/>
      </p:nvGrpSpPr>
      <p:grpSpPr>
        <a:xfrm>
          <a:off x="0" y="0"/>
          <a:ext cx="0" cy="0"/>
          <a:chOff x="0" y="0"/>
          <a:chExt cx="0" cy="0"/>
        </a:xfrm>
      </p:grpSpPr>
      <p:sp>
        <p:nvSpPr>
          <p:cNvPr id="329" name="Google Shape;329;g1e223141fb0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0" name="Google Shape;330;g1e223141fb0_0_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GB">
                <a:latin typeface="Lato"/>
                <a:ea typeface="Lato"/>
                <a:cs typeface="Lato"/>
                <a:sym typeface="Lato"/>
              </a:rPr>
              <a:t>Prompt questions</a:t>
            </a:r>
            <a:endParaRPr b="1">
              <a:latin typeface="Lato"/>
              <a:ea typeface="Lato"/>
              <a:cs typeface="Lato"/>
              <a:sym typeface="Lato"/>
            </a:endParaRPr>
          </a:p>
          <a:p>
            <a:pPr indent="-298450" lvl="0" marL="457200" rtl="0" algn="l">
              <a:lnSpc>
                <a:spcPct val="115000"/>
              </a:lnSpc>
              <a:spcBef>
                <a:spcPts val="0"/>
              </a:spcBef>
              <a:spcAft>
                <a:spcPts val="0"/>
              </a:spcAft>
              <a:buClr>
                <a:schemeClr val="dk1"/>
              </a:buClr>
              <a:buSzPts val="1100"/>
              <a:buFont typeface="Lato"/>
              <a:buAutoNum type="arabicPeriod"/>
            </a:pPr>
            <a:r>
              <a:rPr lang="en-GB">
                <a:solidFill>
                  <a:schemeClr val="dk1"/>
                </a:solidFill>
                <a:latin typeface="Lato"/>
                <a:ea typeface="Lato"/>
                <a:cs typeface="Lato"/>
                <a:sym typeface="Lato"/>
              </a:rPr>
              <a:t>What can we learn from Poku about making better buying decisions?</a:t>
            </a:r>
            <a:endParaRPr>
              <a:solidFill>
                <a:schemeClr val="dk1"/>
              </a:solidFill>
              <a:latin typeface="Lato"/>
              <a:ea typeface="Lato"/>
              <a:cs typeface="Lato"/>
              <a:sym typeface="Lato"/>
            </a:endParaRPr>
          </a:p>
          <a:p>
            <a:pPr indent="-298450" lvl="0" marL="457200" rtl="0" algn="l">
              <a:lnSpc>
                <a:spcPct val="115000"/>
              </a:lnSpc>
              <a:spcBef>
                <a:spcPts val="0"/>
              </a:spcBef>
              <a:spcAft>
                <a:spcPts val="0"/>
              </a:spcAft>
              <a:buClr>
                <a:schemeClr val="dk1"/>
              </a:buClr>
              <a:buSzPts val="1100"/>
              <a:buFont typeface="Lato"/>
              <a:buAutoNum type="arabicPeriod"/>
            </a:pPr>
            <a:r>
              <a:rPr lang="en-GB">
                <a:solidFill>
                  <a:schemeClr val="dk1"/>
                </a:solidFill>
                <a:latin typeface="Lato"/>
                <a:ea typeface="Lato"/>
                <a:cs typeface="Lato"/>
                <a:sym typeface="Lato"/>
              </a:rPr>
              <a:t>What other tools can we use or questions can we ask to help us make informed spending decisions?</a:t>
            </a:r>
            <a:endParaRPr>
              <a:solidFill>
                <a:schemeClr val="dk1"/>
              </a:solidFill>
              <a:latin typeface="Lato"/>
              <a:ea typeface="Lato"/>
              <a:cs typeface="Lato"/>
              <a:sym typeface="Lato"/>
            </a:endParaRPr>
          </a:p>
          <a:p>
            <a:pPr indent="0" lvl="0" marL="0" rtl="0" algn="l">
              <a:lnSpc>
                <a:spcPct val="100000"/>
              </a:lnSpc>
              <a:spcBef>
                <a:spcPts val="0"/>
              </a:spcBef>
              <a:spcAft>
                <a:spcPts val="0"/>
              </a:spcAft>
              <a:buSzPts val="1100"/>
              <a:buNone/>
            </a:pPr>
            <a:r>
              <a:rPr lang="en-GB">
                <a:solidFill>
                  <a:schemeClr val="dk1"/>
                </a:solidFill>
                <a:latin typeface="Lato"/>
                <a:ea typeface="Lato"/>
                <a:cs typeface="Lato"/>
                <a:sym typeface="Lato"/>
              </a:rPr>
              <a:t>Teacher explanation</a:t>
            </a:r>
            <a:endParaRPr>
              <a:solidFill>
                <a:schemeClr val="dk1"/>
              </a:solidFill>
              <a:latin typeface="Lato"/>
              <a:ea typeface="Lato"/>
              <a:cs typeface="Lato"/>
              <a:sym typeface="Lato"/>
            </a:endParaRPr>
          </a:p>
          <a:p>
            <a:pPr indent="-298450" lvl="0" marL="457200" rtl="0" algn="l">
              <a:lnSpc>
                <a:spcPct val="100000"/>
              </a:lnSpc>
              <a:spcBef>
                <a:spcPts val="0"/>
              </a:spcBef>
              <a:spcAft>
                <a:spcPts val="0"/>
              </a:spcAft>
              <a:buSzPts val="1100"/>
              <a:buFont typeface="Lato"/>
              <a:buChar char="●"/>
            </a:pPr>
            <a:r>
              <a:rPr lang="en-GB">
                <a:latin typeface="Lato"/>
                <a:ea typeface="Lato"/>
                <a:cs typeface="Lato"/>
                <a:sym typeface="Lato"/>
              </a:rPr>
              <a:t>Before making a purchase, it’s important to consider how long the item will last and how many times the item will be used. That way we can be more discerning/ savvy when it comes to purchase decisions.</a:t>
            </a:r>
            <a:endParaRPr>
              <a:latin typeface="Lato"/>
              <a:ea typeface="Lato"/>
              <a:cs typeface="Lato"/>
              <a:sym typeface="Lato"/>
            </a:endParaRPr>
          </a:p>
          <a:p>
            <a:pPr indent="-298450" lvl="0" marL="457200" rtl="0" algn="l">
              <a:lnSpc>
                <a:spcPct val="100000"/>
              </a:lnSpc>
              <a:spcBef>
                <a:spcPts val="0"/>
              </a:spcBef>
              <a:spcAft>
                <a:spcPts val="0"/>
              </a:spcAft>
              <a:buSzPts val="1100"/>
              <a:buFont typeface="Lato"/>
              <a:buChar char="●"/>
            </a:pPr>
            <a:r>
              <a:rPr lang="en-GB">
                <a:latin typeface="Lato"/>
                <a:ea typeface="Lato"/>
                <a:cs typeface="Lato"/>
                <a:sym typeface="Lato"/>
              </a:rPr>
              <a:t>Encourage students to use learning from the entire unit. Responses can be found on the following slide (listed below). Students may have others not listed.</a:t>
            </a:r>
            <a:endParaRPr>
              <a:latin typeface="Lato"/>
              <a:ea typeface="Lato"/>
              <a:cs typeface="Lato"/>
              <a:sym typeface="Lato"/>
            </a:endParaRPr>
          </a:p>
          <a:p>
            <a:pPr indent="-298450" lvl="1" marL="914400" rtl="0" algn="l">
              <a:lnSpc>
                <a:spcPct val="115000"/>
              </a:lnSpc>
              <a:spcBef>
                <a:spcPts val="0"/>
              </a:spcBef>
              <a:spcAft>
                <a:spcPts val="0"/>
              </a:spcAft>
              <a:buClr>
                <a:schemeClr val="dk1"/>
              </a:buClr>
              <a:buSzPts val="1100"/>
              <a:buFont typeface="Lato"/>
              <a:buAutoNum type="alphaLcPeriod"/>
            </a:pPr>
            <a:r>
              <a:rPr lang="en-GB">
                <a:solidFill>
                  <a:schemeClr val="dk1"/>
                </a:solidFill>
                <a:latin typeface="Lato"/>
                <a:ea typeface="Lato"/>
                <a:cs typeface="Lato"/>
                <a:sym typeface="Lato"/>
              </a:rPr>
              <a:t>Differentiating between wants and needs</a:t>
            </a:r>
            <a:endParaRPr>
              <a:solidFill>
                <a:schemeClr val="dk1"/>
              </a:solidFill>
              <a:latin typeface="Lato"/>
              <a:ea typeface="Lato"/>
              <a:cs typeface="Lato"/>
              <a:sym typeface="Lato"/>
            </a:endParaRPr>
          </a:p>
          <a:p>
            <a:pPr indent="-298450" lvl="1" marL="914400" rtl="0" algn="l">
              <a:lnSpc>
                <a:spcPct val="115000"/>
              </a:lnSpc>
              <a:spcBef>
                <a:spcPts val="0"/>
              </a:spcBef>
              <a:spcAft>
                <a:spcPts val="0"/>
              </a:spcAft>
              <a:buClr>
                <a:schemeClr val="dk1"/>
              </a:buClr>
              <a:buSzPts val="1100"/>
              <a:buFont typeface="Lato"/>
              <a:buAutoNum type="alphaLcPeriod"/>
            </a:pPr>
            <a:r>
              <a:rPr lang="en-GB">
                <a:solidFill>
                  <a:schemeClr val="dk1"/>
                </a:solidFill>
                <a:latin typeface="Lato"/>
                <a:ea typeface="Lato"/>
                <a:cs typeface="Lato"/>
                <a:sym typeface="Lato"/>
              </a:rPr>
              <a:t>Considering cost per use</a:t>
            </a:r>
            <a:endParaRPr>
              <a:solidFill>
                <a:schemeClr val="dk1"/>
              </a:solidFill>
              <a:latin typeface="Lato"/>
              <a:ea typeface="Lato"/>
              <a:cs typeface="Lato"/>
              <a:sym typeface="Lato"/>
            </a:endParaRPr>
          </a:p>
          <a:p>
            <a:pPr indent="-298450" lvl="1" marL="914400" rtl="0" algn="l">
              <a:lnSpc>
                <a:spcPct val="115000"/>
              </a:lnSpc>
              <a:spcBef>
                <a:spcPts val="0"/>
              </a:spcBef>
              <a:spcAft>
                <a:spcPts val="0"/>
              </a:spcAft>
              <a:buClr>
                <a:schemeClr val="dk1"/>
              </a:buClr>
              <a:buSzPts val="1100"/>
              <a:buFont typeface="Lato"/>
              <a:buAutoNum type="alphaLcPeriod"/>
            </a:pPr>
            <a:r>
              <a:rPr lang="en-GB">
                <a:solidFill>
                  <a:schemeClr val="dk1"/>
                </a:solidFill>
                <a:latin typeface="Lato"/>
                <a:ea typeface="Lato"/>
                <a:cs typeface="Lato"/>
                <a:sym typeface="Lato"/>
              </a:rPr>
              <a:t>Consider external influences and decide what’s most important to you</a:t>
            </a:r>
            <a:endParaRPr>
              <a:solidFill>
                <a:schemeClr val="dk1"/>
              </a:solidFill>
              <a:latin typeface="Lato"/>
              <a:ea typeface="Lato"/>
              <a:cs typeface="Lato"/>
              <a:sym typeface="Lato"/>
            </a:endParaRPr>
          </a:p>
          <a:p>
            <a:pPr indent="-298450" lvl="1" marL="914400" rtl="0" algn="l">
              <a:lnSpc>
                <a:spcPct val="115000"/>
              </a:lnSpc>
              <a:spcBef>
                <a:spcPts val="0"/>
              </a:spcBef>
              <a:spcAft>
                <a:spcPts val="0"/>
              </a:spcAft>
              <a:buClr>
                <a:schemeClr val="dk1"/>
              </a:buClr>
              <a:buSzPts val="1100"/>
              <a:buFont typeface="Lato"/>
              <a:buAutoNum type="alphaLcPeriod"/>
            </a:pPr>
            <a:r>
              <a:rPr lang="en-GB">
                <a:solidFill>
                  <a:schemeClr val="dk1"/>
                </a:solidFill>
                <a:latin typeface="Lato"/>
                <a:ea typeface="Lato"/>
                <a:cs typeface="Lato"/>
                <a:sym typeface="Lato"/>
              </a:rPr>
              <a:t>Recognise advertising techniques when looking at products and decide whether you really want/need that product or have been convinced by a good advertisement</a:t>
            </a:r>
            <a:endParaRPr>
              <a:solidFill>
                <a:schemeClr val="dk1"/>
              </a:solidFill>
              <a:latin typeface="Lato"/>
              <a:ea typeface="Lato"/>
              <a:cs typeface="Lato"/>
              <a:sym typeface="Lato"/>
            </a:endParaRPr>
          </a:p>
          <a:p>
            <a:pPr indent="-298450" lvl="1" marL="914400" rtl="0" algn="l">
              <a:lnSpc>
                <a:spcPct val="115000"/>
              </a:lnSpc>
              <a:spcBef>
                <a:spcPts val="0"/>
              </a:spcBef>
              <a:spcAft>
                <a:spcPts val="0"/>
              </a:spcAft>
              <a:buClr>
                <a:schemeClr val="dk1"/>
              </a:buClr>
              <a:buSzPts val="1100"/>
              <a:buFont typeface="Lato"/>
              <a:buAutoNum type="alphaLcPeriod"/>
            </a:pPr>
            <a:r>
              <a:rPr lang="en-GB">
                <a:solidFill>
                  <a:schemeClr val="dk1"/>
                </a:solidFill>
                <a:latin typeface="Lato"/>
                <a:ea typeface="Lato"/>
                <a:cs typeface="Lato"/>
                <a:sym typeface="Lato"/>
              </a:rPr>
              <a:t>Consider the price of the item and whether the same product can be bought at a lower price</a:t>
            </a:r>
            <a:endParaRPr>
              <a:solidFill>
                <a:schemeClr val="dk1"/>
              </a:solidFill>
              <a:latin typeface="Lato"/>
              <a:ea typeface="Lato"/>
              <a:cs typeface="Lato"/>
              <a:sym typeface="Lato"/>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g14caaae82f0_0_2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8" name="Google Shape;338;g14caaae82f0_0_2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g1575e96a1fb_0_2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5" name="Google Shape;345;g1575e96a1fb_0_29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 name="Shape 349"/>
        <p:cNvGrpSpPr/>
        <p:nvPr/>
      </p:nvGrpSpPr>
      <p:grpSpPr>
        <a:xfrm>
          <a:off x="0" y="0"/>
          <a:ext cx="0" cy="0"/>
          <a:chOff x="0" y="0"/>
          <a:chExt cx="0" cy="0"/>
        </a:xfrm>
      </p:grpSpPr>
      <p:sp>
        <p:nvSpPr>
          <p:cNvPr id="350" name="Google Shape;350;g220ffb3cb65_0_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1" name="Google Shape;351;g220ffb3cb65_0_5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7" name="Shape 367"/>
        <p:cNvGrpSpPr/>
        <p:nvPr/>
      </p:nvGrpSpPr>
      <p:grpSpPr>
        <a:xfrm>
          <a:off x="0" y="0"/>
          <a:ext cx="0" cy="0"/>
          <a:chOff x="0" y="0"/>
          <a:chExt cx="0" cy="0"/>
        </a:xfrm>
      </p:grpSpPr>
      <p:sp>
        <p:nvSpPr>
          <p:cNvPr id="368" name="Google Shape;368;g1575e96a1fb_0_3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9" name="Google Shape;369;g1575e96a1fb_0_3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200">
              <a:latin typeface="Lato"/>
              <a:ea typeface="Lato"/>
              <a:cs typeface="Lato"/>
              <a:sym typeface="Lato"/>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3" name="Shape 373"/>
        <p:cNvGrpSpPr/>
        <p:nvPr/>
      </p:nvGrpSpPr>
      <p:grpSpPr>
        <a:xfrm>
          <a:off x="0" y="0"/>
          <a:ext cx="0" cy="0"/>
          <a:chOff x="0" y="0"/>
          <a:chExt cx="0" cy="0"/>
        </a:xfrm>
      </p:grpSpPr>
      <p:sp>
        <p:nvSpPr>
          <p:cNvPr id="374" name="Google Shape;374;g23de74f69f7_0_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5" name="Google Shape;375;g23de74f69f7_0_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9" name="Shape 379"/>
        <p:cNvGrpSpPr/>
        <p:nvPr/>
      </p:nvGrpSpPr>
      <p:grpSpPr>
        <a:xfrm>
          <a:off x="0" y="0"/>
          <a:ext cx="0" cy="0"/>
          <a:chOff x="0" y="0"/>
          <a:chExt cx="0" cy="0"/>
        </a:xfrm>
      </p:grpSpPr>
      <p:sp>
        <p:nvSpPr>
          <p:cNvPr id="380" name="Google Shape;380;g23de74f69f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1" name="Google Shape;381;g23de74f69f7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GB">
                <a:latin typeface="Lato"/>
                <a:ea typeface="Lato"/>
                <a:cs typeface="Lato"/>
                <a:sym typeface="Lato"/>
              </a:rPr>
              <a:t>Delivery instruction</a:t>
            </a:r>
            <a:endParaRPr b="1">
              <a:latin typeface="Lato"/>
              <a:ea typeface="Lato"/>
              <a:cs typeface="Lato"/>
              <a:sym typeface="Lato"/>
            </a:endParaRPr>
          </a:p>
          <a:p>
            <a:pPr indent="0" lvl="0" marL="0" rtl="0" algn="l">
              <a:lnSpc>
                <a:spcPct val="100000"/>
              </a:lnSpc>
              <a:spcBef>
                <a:spcPts val="0"/>
              </a:spcBef>
              <a:spcAft>
                <a:spcPts val="0"/>
              </a:spcAft>
              <a:buSzPts val="1100"/>
              <a:buNone/>
            </a:pPr>
            <a:r>
              <a:rPr lang="en-GB">
                <a:latin typeface="Lato"/>
                <a:ea typeface="Lato"/>
                <a:cs typeface="Lato"/>
                <a:sym typeface="Lato"/>
              </a:rPr>
              <a:t>Stretch - ask students to have a more specific audience in mind for their advert. They should describe this audience such as vegetarians, music loves, environmentally conscious consumers etc.</a:t>
            </a:r>
            <a:endParaRPr>
              <a:latin typeface="Lato"/>
              <a:ea typeface="Lato"/>
              <a:cs typeface="Lato"/>
              <a:sym typeface="Lato"/>
            </a:endParaRPr>
          </a:p>
          <a:p>
            <a:pPr indent="0" lvl="0" marL="0" rtl="0" algn="l">
              <a:lnSpc>
                <a:spcPct val="100000"/>
              </a:lnSpc>
              <a:spcBef>
                <a:spcPts val="0"/>
              </a:spcBef>
              <a:spcAft>
                <a:spcPts val="0"/>
              </a:spcAft>
              <a:buSzPts val="1100"/>
              <a:buNone/>
            </a:pPr>
            <a:r>
              <a:t/>
            </a:r>
            <a:endParaRPr>
              <a:latin typeface="Lato"/>
              <a:ea typeface="Lato"/>
              <a:cs typeface="Lato"/>
              <a:sym typeface="Lato"/>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 name="Shape 387"/>
        <p:cNvGrpSpPr/>
        <p:nvPr/>
      </p:nvGrpSpPr>
      <p:grpSpPr>
        <a:xfrm>
          <a:off x="0" y="0"/>
          <a:ext cx="0" cy="0"/>
          <a:chOff x="0" y="0"/>
          <a:chExt cx="0" cy="0"/>
        </a:xfrm>
      </p:grpSpPr>
      <p:sp>
        <p:nvSpPr>
          <p:cNvPr id="388" name="Google Shape;388;g23de74f69f7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9" name="Google Shape;389;g23de74f69f7_0_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GB">
                <a:latin typeface="Lato"/>
                <a:ea typeface="Lato"/>
                <a:cs typeface="Lato"/>
                <a:sym typeface="Lato"/>
              </a:rPr>
              <a:t>Delivery instruction</a:t>
            </a:r>
            <a:r>
              <a:rPr lang="en-GB">
                <a:latin typeface="Lato"/>
                <a:ea typeface="Lato"/>
                <a:cs typeface="Lato"/>
                <a:sym typeface="Lato"/>
              </a:rPr>
              <a:t> </a:t>
            </a:r>
            <a:endParaRPr>
              <a:latin typeface="Lato"/>
              <a:ea typeface="Lato"/>
              <a:cs typeface="Lato"/>
              <a:sym typeface="Lato"/>
            </a:endParaRPr>
          </a:p>
          <a:p>
            <a:pPr indent="0" lvl="0" marL="0" rtl="0" algn="l">
              <a:lnSpc>
                <a:spcPct val="100000"/>
              </a:lnSpc>
              <a:spcBef>
                <a:spcPts val="0"/>
              </a:spcBef>
              <a:spcAft>
                <a:spcPts val="0"/>
              </a:spcAft>
              <a:buSzPts val="1100"/>
              <a:buNone/>
            </a:pPr>
            <a:r>
              <a:rPr lang="en-GB">
                <a:latin typeface="Lato"/>
                <a:ea typeface="Lato"/>
                <a:cs typeface="Lato"/>
                <a:sym typeface="Lato"/>
              </a:rPr>
              <a:t>Pairs to switch adverts and complete the table, commenting on each criteria. THen students use full sentences to comment on the positives and ways to improve. </a:t>
            </a:r>
            <a:endParaRPr>
              <a:latin typeface="Lato"/>
              <a:ea typeface="Lato"/>
              <a:cs typeface="Lato"/>
              <a:sym typeface="Lato"/>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132c63cc0bd_0_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6" name="Google Shape;76;g132c63cc0bd_0_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200">
              <a:latin typeface="Lato"/>
              <a:ea typeface="Lato"/>
              <a:cs typeface="Lato"/>
              <a:sym typeface="Lato"/>
            </a:endParaRPr>
          </a:p>
          <a:p>
            <a:pPr indent="0" lvl="0" marL="0" rtl="0" algn="l">
              <a:lnSpc>
                <a:spcPct val="100000"/>
              </a:lnSpc>
              <a:spcBef>
                <a:spcPts val="0"/>
              </a:spcBef>
              <a:spcAft>
                <a:spcPts val="0"/>
              </a:spcAft>
              <a:buClr>
                <a:schemeClr val="dk1"/>
              </a:buClr>
              <a:buSzPts val="1100"/>
              <a:buFont typeface="Arial"/>
              <a:buNone/>
            </a:pPr>
            <a:r>
              <a:rPr lang="en-GB">
                <a:solidFill>
                  <a:schemeClr val="dk1"/>
                </a:solidFill>
                <a:latin typeface="Lato"/>
                <a:ea typeface="Lato"/>
                <a:cs typeface="Lato"/>
                <a:sym typeface="Lato"/>
              </a:rPr>
              <a:t>See Money Matters lesson 5</a:t>
            </a:r>
            <a:endParaRPr>
              <a:solidFill>
                <a:schemeClr val="dk1"/>
              </a:solidFill>
              <a:latin typeface="Lato"/>
              <a:ea typeface="Lato"/>
              <a:cs typeface="Lato"/>
              <a:sym typeface="Lato"/>
            </a:endParaRPr>
          </a:p>
          <a:p>
            <a:pPr indent="0" lvl="0" marL="0" rtl="0" algn="l">
              <a:lnSpc>
                <a:spcPct val="100000"/>
              </a:lnSpc>
              <a:spcBef>
                <a:spcPts val="0"/>
              </a:spcBef>
              <a:spcAft>
                <a:spcPts val="0"/>
              </a:spcAft>
              <a:buClr>
                <a:schemeClr val="dk1"/>
              </a:buClr>
              <a:buSzPts val="1100"/>
              <a:buFont typeface="Arial"/>
              <a:buNone/>
            </a:pPr>
            <a:r>
              <a:rPr lang="en-GB" u="sng">
                <a:solidFill>
                  <a:schemeClr val="hlink"/>
                </a:solidFill>
                <a:hlinkClick r:id="rId2"/>
              </a:rPr>
              <a:t>https://natwest.mymoneysense.com/teachers/resources-8-12s/topic-8-what-affects-my-choices-about-money/lesson-plan/</a:t>
            </a:r>
            <a:endParaRPr>
              <a:solidFill>
                <a:schemeClr val="dk1"/>
              </a:solidFill>
            </a:endParaRPr>
          </a:p>
          <a:p>
            <a:pPr indent="0" lvl="0" marL="0" rtl="0" algn="l">
              <a:lnSpc>
                <a:spcPct val="100000"/>
              </a:lnSpc>
              <a:spcBef>
                <a:spcPts val="0"/>
              </a:spcBef>
              <a:spcAft>
                <a:spcPts val="0"/>
              </a:spcAft>
              <a:buSzPts val="1100"/>
              <a:buNone/>
            </a:pPr>
            <a:r>
              <a:t/>
            </a:r>
            <a:endParaRPr sz="1200">
              <a:latin typeface="Lato"/>
              <a:ea typeface="Lato"/>
              <a:cs typeface="Lato"/>
              <a:sym typeface="Lato"/>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g14caaae82f0_0_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3" name="Google Shape;83;g14caaae82f0_0_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g2f1038d9e8d_0_0:notes"/>
          <p:cNvSpPr/>
          <p:nvPr>
            <p:ph idx="2" type="sldImg"/>
          </p:nvPr>
        </p:nvSpPr>
        <p:spPr>
          <a:xfrm>
            <a:off x="381309"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0" name="Google Shape;90;g2f1038d9e8d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2f1038d9e8d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1" name="Google Shape;101;g2f1038d9e8d_0_6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GB">
                <a:latin typeface="Lato"/>
                <a:ea typeface="Lato"/>
                <a:cs typeface="Lato"/>
                <a:sym typeface="Lato"/>
              </a:rPr>
              <a:t>Teacher explanation</a:t>
            </a:r>
            <a:endParaRPr b="1">
              <a:latin typeface="Lato"/>
              <a:ea typeface="Lato"/>
              <a:cs typeface="Lato"/>
              <a:sym typeface="Lato"/>
            </a:endParaRPr>
          </a:p>
          <a:p>
            <a:pPr indent="0" lvl="0" marL="0" rtl="0" algn="l">
              <a:lnSpc>
                <a:spcPct val="100000"/>
              </a:lnSpc>
              <a:spcBef>
                <a:spcPts val="0"/>
              </a:spcBef>
              <a:spcAft>
                <a:spcPts val="0"/>
              </a:spcAft>
              <a:buSzPts val="1100"/>
              <a:buNone/>
            </a:pPr>
            <a:r>
              <a:rPr lang="en-GB">
                <a:latin typeface="Lato"/>
                <a:ea typeface="Lato"/>
                <a:cs typeface="Lato"/>
                <a:sym typeface="Lato"/>
              </a:rPr>
              <a:t>It’s easy to spend money on things we don’t really need or even particularly want because of compelling and engaging advertisements; or because we feel pressured into spending on something that someone else says is important. By understanding the different pressures, people can make more informed money choices and make better budgeting decisions.</a:t>
            </a:r>
            <a:endParaRPr>
              <a:latin typeface="Lato"/>
              <a:ea typeface="Lato"/>
              <a:cs typeface="Lato"/>
              <a:sym typeface="Lato"/>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14fe42345ec_0_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9" name="Google Shape;109;g14fe42345ec_0_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GB">
                <a:solidFill>
                  <a:schemeClr val="dk1"/>
                </a:solidFill>
                <a:latin typeface="Lato"/>
                <a:ea typeface="Lato"/>
                <a:cs typeface="Lato"/>
                <a:sym typeface="Lato"/>
              </a:rPr>
              <a:t>Teacher guidance notes</a:t>
            </a:r>
            <a:endParaRPr b="1">
              <a:solidFill>
                <a:schemeClr val="dk1"/>
              </a:solidFill>
              <a:latin typeface="Lato"/>
              <a:ea typeface="Lato"/>
              <a:cs typeface="Lato"/>
              <a:sym typeface="Lato"/>
            </a:endParaRPr>
          </a:p>
          <a:p>
            <a:pPr indent="0" lvl="0" marL="0" rtl="0" algn="l">
              <a:lnSpc>
                <a:spcPct val="100000"/>
              </a:lnSpc>
              <a:spcBef>
                <a:spcPts val="0"/>
              </a:spcBef>
              <a:spcAft>
                <a:spcPts val="0"/>
              </a:spcAft>
              <a:buClr>
                <a:schemeClr val="dk1"/>
              </a:buClr>
              <a:buSzPts val="2600"/>
              <a:buFont typeface="Arial"/>
              <a:buNone/>
            </a:pPr>
            <a:r>
              <a:rPr lang="en-GB">
                <a:solidFill>
                  <a:schemeClr val="dk1"/>
                </a:solidFill>
                <a:latin typeface="Lato"/>
                <a:ea typeface="Lato"/>
                <a:cs typeface="Lato"/>
                <a:sym typeface="Lato"/>
              </a:rPr>
              <a:t>There are lots of pressures in our lives, whether from individuals or companies, that will influence our spending behaviours. Here are a few. </a:t>
            </a:r>
            <a:endParaRPr i="1">
              <a:solidFill>
                <a:schemeClr val="dk1"/>
              </a:solidFill>
              <a:latin typeface="Lato"/>
              <a:ea typeface="Lato"/>
              <a:cs typeface="Lato"/>
              <a:sym typeface="Lato"/>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latin typeface="Lato"/>
              <a:ea typeface="Lato"/>
              <a:cs typeface="Lato"/>
              <a:sym typeface="Lato"/>
            </a:endParaRPr>
          </a:p>
          <a:p>
            <a:pPr indent="0" lvl="0" marL="0" rtl="0" algn="l">
              <a:lnSpc>
                <a:spcPct val="100000"/>
              </a:lnSpc>
              <a:spcBef>
                <a:spcPts val="0"/>
              </a:spcBef>
              <a:spcAft>
                <a:spcPts val="0"/>
              </a:spcAft>
              <a:buSzPts val="1100"/>
              <a:buNone/>
            </a:pPr>
            <a:r>
              <a:t/>
            </a:r>
            <a:endParaRPr>
              <a:solidFill>
                <a:schemeClr val="dk1"/>
              </a:solidFill>
              <a:latin typeface="Lato"/>
              <a:ea typeface="Lato"/>
              <a:cs typeface="Lato"/>
              <a:sym typeface="Lato"/>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g2f1038d9e8d_0_1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1" name="Google Shape;121;g2f1038d9e8d_0_1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solidFill>
                <a:schemeClr val="dk1"/>
              </a:solidFill>
              <a:latin typeface="Lato"/>
              <a:ea typeface="Lato"/>
              <a:cs typeface="Lato"/>
              <a:sym typeface="Lato"/>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type="title">
  <p:cSld name="TITLE">
    <p:bg>
      <p:bgPr>
        <a:solidFill>
          <a:srgbClr val="262A33"/>
        </a:solidFill>
      </p:bgPr>
    </p:bg>
    <p:spTree>
      <p:nvGrpSpPr>
        <p:cNvPr id="7" name="Shape 7"/>
        <p:cNvGrpSpPr/>
        <p:nvPr/>
      </p:nvGrpSpPr>
      <p:grpSpPr>
        <a:xfrm>
          <a:off x="0" y="0"/>
          <a:ext cx="0" cy="0"/>
          <a:chOff x="0" y="0"/>
          <a:chExt cx="0" cy="0"/>
        </a:xfrm>
      </p:grpSpPr>
      <p:sp>
        <p:nvSpPr>
          <p:cNvPr id="8" name="Google Shape;8;g2fe2cae5b13_0_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pic>
        <p:nvPicPr>
          <p:cNvPr id="9" name="Google Shape;9;g2fe2cae5b13_0_2"/>
          <p:cNvPicPr preferRelativeResize="0"/>
          <p:nvPr/>
        </p:nvPicPr>
        <p:blipFill rotWithShape="1">
          <a:blip r:embed="rId2">
            <a:alphaModFix/>
          </a:blip>
          <a:srcRect b="-5224" l="-1905" r="-1091" t="-5235"/>
          <a:stretch/>
        </p:blipFill>
        <p:spPr>
          <a:xfrm>
            <a:off x="426625" y="302950"/>
            <a:ext cx="2516427" cy="696225"/>
          </a:xfrm>
          <a:prstGeom prst="rect">
            <a:avLst/>
          </a:prstGeom>
          <a:noFill/>
          <a:ln>
            <a:noFill/>
          </a:ln>
        </p:spPr>
      </p:pic>
      <p:pic>
        <p:nvPicPr>
          <p:cNvPr id="10" name="Google Shape;10;g2fe2cae5b13_0_2"/>
          <p:cNvPicPr preferRelativeResize="0"/>
          <p:nvPr/>
        </p:nvPicPr>
        <p:blipFill rotWithShape="1">
          <a:blip r:embed="rId3">
            <a:alphaModFix/>
          </a:blip>
          <a:srcRect b="-2280" l="-4222" r="-3757" t="-2440"/>
          <a:stretch/>
        </p:blipFill>
        <p:spPr>
          <a:xfrm rot="-5400000">
            <a:off x="7182681" y="3219806"/>
            <a:ext cx="2039601" cy="1978026"/>
          </a:xfrm>
          <a:prstGeom prst="rect">
            <a:avLst/>
          </a:prstGeom>
          <a:noFill/>
          <a:ln>
            <a:noFill/>
          </a:ln>
        </p:spPr>
      </p:pic>
    </p:spTree>
  </p:cSld>
  <p:clrMapOvr>
    <a:masterClrMapping/>
  </p:clrMapOvr>
  <p:extLst>
    <p:ext uri="{DCECCB84-F9BA-43D5-87BE-67443E8EF086}">
      <p15:sldGuideLst>
        <p15:guide id="1" pos="302">
          <p15:clr>
            <a:srgbClr val="FA7B17"/>
          </p15:clr>
        </p15:guide>
      </p15:sldGuideLst>
    </p:ext>
  </p:extLs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2 1">
  <p:cSld name="Divider slide 2">
    <p:bg>
      <p:bgPr>
        <a:solidFill>
          <a:schemeClr val="accent1"/>
        </a:solidFill>
      </p:bgPr>
    </p:bg>
    <p:spTree>
      <p:nvGrpSpPr>
        <p:cNvPr id="31" name="Shape 31"/>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slide 2">
  <p:cSld name="TITLE_AND_TWO_COLUMNS_2">
    <p:bg>
      <p:bgPr>
        <a:solidFill>
          <a:schemeClr val="accent1"/>
        </a:solidFill>
      </p:bgPr>
    </p:bg>
    <p:spTree>
      <p:nvGrpSpPr>
        <p:cNvPr id="32" name="Shape 32"/>
        <p:cNvGrpSpPr/>
        <p:nvPr/>
      </p:nvGrpSpPr>
      <p:grpSpPr>
        <a:xfrm>
          <a:off x="0" y="0"/>
          <a:ext cx="0" cy="0"/>
          <a:chOff x="0" y="0"/>
          <a:chExt cx="0" cy="0"/>
        </a:xfrm>
      </p:grpSpPr>
      <p:sp>
        <p:nvSpPr>
          <p:cNvPr id="33" name="Google Shape;33;g2fe2cae5b13_0_27"/>
          <p:cNvSpPr/>
          <p:nvPr/>
        </p:nvSpPr>
        <p:spPr>
          <a:xfrm>
            <a:off x="0" y="0"/>
            <a:ext cx="9144000" cy="1015500"/>
          </a:xfrm>
          <a:prstGeom prst="rect">
            <a:avLst/>
          </a:prstGeom>
          <a:solidFill>
            <a:srgbClr val="262A3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34" name="Google Shape;34;g2fe2cae5b13_0_27"/>
          <p:cNvPicPr preferRelativeResize="0"/>
          <p:nvPr/>
        </p:nvPicPr>
        <p:blipFill rotWithShape="1">
          <a:blip r:embed="rId2">
            <a:alphaModFix/>
          </a:blip>
          <a:srcRect b="-8417" l="-5677" r="-7637" t="-10644"/>
          <a:stretch/>
        </p:blipFill>
        <p:spPr>
          <a:xfrm>
            <a:off x="8069450" y="4311925"/>
            <a:ext cx="835000" cy="650200"/>
          </a:xfrm>
          <a:prstGeom prst="rect">
            <a:avLst/>
          </a:prstGeom>
          <a:noFill/>
          <a:ln>
            <a:noFill/>
          </a:ln>
        </p:spPr>
      </p:pic>
      <p:sp>
        <p:nvSpPr>
          <p:cNvPr id="35" name="Google Shape;35;g2fe2cae5b13_0_27"/>
          <p:cNvSpPr txBox="1"/>
          <p:nvPr/>
        </p:nvSpPr>
        <p:spPr>
          <a:xfrm>
            <a:off x="379375" y="406150"/>
            <a:ext cx="7731600" cy="516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GB" sz="2900">
                <a:solidFill>
                  <a:srgbClr val="FF8022"/>
                </a:solidFill>
                <a:latin typeface="Lato Black"/>
                <a:ea typeface="Lato Black"/>
                <a:cs typeface="Lato Black"/>
                <a:sym typeface="Lato Black"/>
              </a:rPr>
              <a:t>Text here</a:t>
            </a:r>
            <a:endParaRPr b="1" sz="2900">
              <a:solidFill>
                <a:srgbClr val="FF8022"/>
              </a:solidFill>
              <a:latin typeface="Lato"/>
              <a:ea typeface="Lato"/>
              <a:cs typeface="Lato"/>
              <a:sym typeface="Lato"/>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2">
  <p:cSld name="TITLE_2">
    <p:bg>
      <p:bgPr>
        <a:solidFill>
          <a:schemeClr val="accent1"/>
        </a:solidFill>
      </p:bgPr>
    </p:bg>
    <p:spTree>
      <p:nvGrpSpPr>
        <p:cNvPr id="36" name="Shape 36"/>
        <p:cNvGrpSpPr/>
        <p:nvPr/>
      </p:nvGrpSpPr>
      <p:grpSpPr>
        <a:xfrm>
          <a:off x="0" y="0"/>
          <a:ext cx="0" cy="0"/>
          <a:chOff x="0" y="0"/>
          <a:chExt cx="0" cy="0"/>
        </a:xfrm>
      </p:grpSpPr>
      <p:pic>
        <p:nvPicPr>
          <p:cNvPr id="37" name="Google Shape;37;g2fe2cae5b13_0_31"/>
          <p:cNvPicPr preferRelativeResize="0"/>
          <p:nvPr/>
        </p:nvPicPr>
        <p:blipFill rotWithShape="1">
          <a:blip r:embed="rId2">
            <a:alphaModFix/>
          </a:blip>
          <a:srcRect b="-5224" l="-1905" r="-1091" t="-5235"/>
          <a:stretch/>
        </p:blipFill>
        <p:spPr>
          <a:xfrm>
            <a:off x="426625" y="222564"/>
            <a:ext cx="2516427" cy="696225"/>
          </a:xfrm>
          <a:prstGeom prst="rect">
            <a:avLst/>
          </a:prstGeom>
          <a:noFill/>
          <a:ln>
            <a:noFill/>
          </a:ln>
        </p:spPr>
      </p:pic>
      <p:pic>
        <p:nvPicPr>
          <p:cNvPr id="38" name="Google Shape;38;g2fe2cae5b13_0_31"/>
          <p:cNvPicPr preferRelativeResize="0"/>
          <p:nvPr/>
        </p:nvPicPr>
        <p:blipFill rotWithShape="1">
          <a:blip r:embed="rId3">
            <a:alphaModFix/>
          </a:blip>
          <a:srcRect b="-2272" l="-4222" r="-3757" t="-2439"/>
          <a:stretch/>
        </p:blipFill>
        <p:spPr>
          <a:xfrm rot="-5400000">
            <a:off x="7184749" y="3227346"/>
            <a:ext cx="2039601" cy="1978026"/>
          </a:xfrm>
          <a:prstGeom prst="rect">
            <a:avLst/>
          </a:prstGeom>
          <a:noFill/>
          <a:ln>
            <a:noFill/>
          </a:ln>
        </p:spPr>
      </p:pic>
    </p:spTree>
  </p:cSld>
  <p:clrMapOvr>
    <a:masterClrMapping/>
  </p:clrMapOvr>
  <p:extLst>
    <p:ext uri="{DCECCB84-F9BA-43D5-87BE-67443E8EF086}">
      <p15:sldGuideLst>
        <p15:guide id="1" pos="302">
          <p15:clr>
            <a:srgbClr val="FA7B17"/>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pullout 1 1 1">
  <p:cSld name="TITLE_ONLY_1_1_1">
    <p:bg>
      <p:bgPr>
        <a:solidFill>
          <a:srgbClr val="0543B3"/>
        </a:solidFill>
      </p:bgPr>
    </p:bg>
    <p:spTree>
      <p:nvGrpSpPr>
        <p:cNvPr id="39" name="Shape 39"/>
        <p:cNvGrpSpPr/>
        <p:nvPr/>
      </p:nvGrpSpPr>
      <p:grpSpPr>
        <a:xfrm>
          <a:off x="0" y="0"/>
          <a:ext cx="0" cy="0"/>
          <a:chOff x="0" y="0"/>
          <a:chExt cx="0" cy="0"/>
        </a:xfrm>
      </p:grpSpPr>
      <p:pic>
        <p:nvPicPr>
          <p:cNvPr id="40" name="Google Shape;40;g2fe2cae5b13_0_34"/>
          <p:cNvPicPr preferRelativeResize="0"/>
          <p:nvPr/>
        </p:nvPicPr>
        <p:blipFill rotWithShape="1">
          <a:blip r:embed="rId2">
            <a:alphaModFix/>
          </a:blip>
          <a:srcRect b="-8417" l="-5677" r="-7637" t="-10644"/>
          <a:stretch/>
        </p:blipFill>
        <p:spPr>
          <a:xfrm>
            <a:off x="8069450" y="4311925"/>
            <a:ext cx="835000" cy="65020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2 1 1">
  <p:cSld name="Divider slide 2_1">
    <p:spTree>
      <p:nvGrpSpPr>
        <p:cNvPr id="41" name="Shape 41"/>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slide 1 1">
  <p:cSld name="Section slide 1">
    <p:spTree>
      <p:nvGrpSpPr>
        <p:cNvPr id="42" name="Shape 42"/>
        <p:cNvGrpSpPr/>
        <p:nvPr/>
      </p:nvGrpSpPr>
      <p:grpSpPr>
        <a:xfrm>
          <a:off x="0" y="0"/>
          <a:ext cx="0" cy="0"/>
          <a:chOff x="0" y="0"/>
          <a:chExt cx="0" cy="0"/>
        </a:xfrm>
      </p:grpSpPr>
      <p:sp>
        <p:nvSpPr>
          <p:cNvPr id="43" name="Google Shape;43;g2fe2cae5b13_0_37"/>
          <p:cNvSpPr/>
          <p:nvPr/>
        </p:nvSpPr>
        <p:spPr>
          <a:xfrm>
            <a:off x="0" y="0"/>
            <a:ext cx="9144000" cy="10155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4" name="Google Shape;44;g2fe2cae5b13_0_37"/>
          <p:cNvPicPr preferRelativeResize="0"/>
          <p:nvPr/>
        </p:nvPicPr>
        <p:blipFill rotWithShape="1">
          <a:blip r:embed="rId2">
            <a:alphaModFix/>
          </a:blip>
          <a:srcRect b="-9684" l="-7535" r="-5779" t="-8129"/>
          <a:stretch/>
        </p:blipFill>
        <p:spPr>
          <a:xfrm>
            <a:off x="8055750" y="4325600"/>
            <a:ext cx="835000" cy="643375"/>
          </a:xfrm>
          <a:prstGeom prst="rect">
            <a:avLst/>
          </a:prstGeom>
          <a:noFill/>
          <a:ln>
            <a:noFill/>
          </a:ln>
        </p:spPr>
      </p:pic>
      <p:sp>
        <p:nvSpPr>
          <p:cNvPr id="45" name="Google Shape;45;g2fe2cae5b13_0_37"/>
          <p:cNvSpPr txBox="1"/>
          <p:nvPr/>
        </p:nvSpPr>
        <p:spPr>
          <a:xfrm>
            <a:off x="379375" y="406150"/>
            <a:ext cx="7731600" cy="516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GB" sz="2900">
                <a:solidFill>
                  <a:srgbClr val="FF8022"/>
                </a:solidFill>
                <a:latin typeface="Lato Black"/>
                <a:ea typeface="Lato Black"/>
                <a:cs typeface="Lato Black"/>
                <a:sym typeface="Lato Black"/>
              </a:rPr>
              <a:t>Text here</a:t>
            </a:r>
            <a:endParaRPr b="1" sz="2900">
              <a:solidFill>
                <a:srgbClr val="FF8022"/>
              </a:solidFill>
              <a:latin typeface="Lato"/>
              <a:ea typeface="Lato"/>
              <a:cs typeface="Lato"/>
              <a:sym typeface="Lato"/>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slide 1 1 1">
  <p:cSld name="Section slide 1_1">
    <p:spTree>
      <p:nvGrpSpPr>
        <p:cNvPr id="46" name="Shape 46"/>
        <p:cNvGrpSpPr/>
        <p:nvPr/>
      </p:nvGrpSpPr>
      <p:grpSpPr>
        <a:xfrm>
          <a:off x="0" y="0"/>
          <a:ext cx="0" cy="0"/>
          <a:chOff x="0" y="0"/>
          <a:chExt cx="0" cy="0"/>
        </a:xfrm>
      </p:grpSpPr>
      <p:sp>
        <p:nvSpPr>
          <p:cNvPr id="47" name="Google Shape;47;g2fe2cae5b13_0_41"/>
          <p:cNvSpPr/>
          <p:nvPr/>
        </p:nvSpPr>
        <p:spPr>
          <a:xfrm>
            <a:off x="0" y="0"/>
            <a:ext cx="9144000" cy="10155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 name="Google Shape;48;g2fe2cae5b13_0_41"/>
          <p:cNvSpPr txBox="1"/>
          <p:nvPr/>
        </p:nvSpPr>
        <p:spPr>
          <a:xfrm>
            <a:off x="379375" y="406150"/>
            <a:ext cx="7731600" cy="516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GB" sz="2900">
                <a:solidFill>
                  <a:srgbClr val="FF8022"/>
                </a:solidFill>
                <a:latin typeface="Lato Black"/>
                <a:ea typeface="Lato Black"/>
                <a:cs typeface="Lato Black"/>
                <a:sym typeface="Lato Black"/>
              </a:rPr>
              <a:t>Text here</a:t>
            </a:r>
            <a:endParaRPr b="1" sz="2900">
              <a:solidFill>
                <a:srgbClr val="FF8022"/>
              </a:solidFill>
              <a:latin typeface="Lato"/>
              <a:ea typeface="Lato"/>
              <a:cs typeface="Lato"/>
              <a:sym typeface="Lato"/>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pullout 1 2">
  <p:cSld name="Divider/pullout 1">
    <p:bg>
      <p:bgPr>
        <a:solidFill>
          <a:srgbClr val="0543B3"/>
        </a:solidFill>
      </p:bgPr>
    </p:bg>
    <p:spTree>
      <p:nvGrpSpPr>
        <p:cNvPr id="49" name="Shape 49"/>
        <p:cNvGrpSpPr/>
        <p:nvPr/>
      </p:nvGrpSpPr>
      <p:grpSpPr>
        <a:xfrm>
          <a:off x="0" y="0"/>
          <a:ext cx="0" cy="0"/>
          <a:chOff x="0" y="0"/>
          <a:chExt cx="0" cy="0"/>
        </a:xfrm>
      </p:grpSpPr>
      <p:pic>
        <p:nvPicPr>
          <p:cNvPr id="50" name="Google Shape;50;g2fe2cae5b13_0_44"/>
          <p:cNvPicPr preferRelativeResize="0"/>
          <p:nvPr/>
        </p:nvPicPr>
        <p:blipFill rotWithShape="1">
          <a:blip r:embed="rId2">
            <a:alphaModFix/>
          </a:blip>
          <a:srcRect b="0" l="0" r="0" t="0"/>
          <a:stretch/>
        </p:blipFill>
        <p:spPr>
          <a:xfrm>
            <a:off x="8052064" y="4271278"/>
            <a:ext cx="793551" cy="585406"/>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slide 5">
  <p:cSld name="TITLE_AND_TWO_COLUMNS_6">
    <p:spTree>
      <p:nvGrpSpPr>
        <p:cNvPr id="51" name="Shape 51"/>
        <p:cNvGrpSpPr/>
        <p:nvPr/>
      </p:nvGrpSpPr>
      <p:grpSpPr>
        <a:xfrm>
          <a:off x="0" y="0"/>
          <a:ext cx="0" cy="0"/>
          <a:chOff x="0" y="0"/>
          <a:chExt cx="0" cy="0"/>
        </a:xfrm>
      </p:grpSpPr>
      <p:sp>
        <p:nvSpPr>
          <p:cNvPr id="52" name="Google Shape;52;g2fe2cae5b13_0_46"/>
          <p:cNvSpPr/>
          <p:nvPr/>
        </p:nvSpPr>
        <p:spPr>
          <a:xfrm>
            <a:off x="0" y="0"/>
            <a:ext cx="9144000" cy="10155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53" name="Google Shape;53;g2fe2cae5b13_0_46"/>
          <p:cNvPicPr preferRelativeResize="0"/>
          <p:nvPr/>
        </p:nvPicPr>
        <p:blipFill rotWithShape="1">
          <a:blip r:embed="rId2">
            <a:alphaModFix/>
          </a:blip>
          <a:srcRect b="0" l="0" r="0" t="0"/>
          <a:stretch/>
        </p:blipFill>
        <p:spPr>
          <a:xfrm>
            <a:off x="8050064" y="4271275"/>
            <a:ext cx="792833" cy="58540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slide 1">
  <p:cSld name="TITLE_AND_TWO_COLUMNS_1">
    <p:spTree>
      <p:nvGrpSpPr>
        <p:cNvPr id="11" name="Shape 11"/>
        <p:cNvGrpSpPr/>
        <p:nvPr/>
      </p:nvGrpSpPr>
      <p:grpSpPr>
        <a:xfrm>
          <a:off x="0" y="0"/>
          <a:ext cx="0" cy="0"/>
          <a:chOff x="0" y="0"/>
          <a:chExt cx="0" cy="0"/>
        </a:xfrm>
      </p:grpSpPr>
      <p:sp>
        <p:nvSpPr>
          <p:cNvPr id="12" name="Google Shape;12;g2fe2cae5b13_0_6"/>
          <p:cNvSpPr/>
          <p:nvPr/>
        </p:nvSpPr>
        <p:spPr>
          <a:xfrm>
            <a:off x="0" y="0"/>
            <a:ext cx="9144000" cy="10155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3" name="Google Shape;13;g2fe2cae5b13_0_6"/>
          <p:cNvPicPr preferRelativeResize="0"/>
          <p:nvPr/>
        </p:nvPicPr>
        <p:blipFill rotWithShape="1">
          <a:blip r:embed="rId2">
            <a:alphaModFix/>
          </a:blip>
          <a:srcRect b="-9683" l="-7535" r="-5779" t="-8128"/>
          <a:stretch/>
        </p:blipFill>
        <p:spPr>
          <a:xfrm>
            <a:off x="8055750" y="4325600"/>
            <a:ext cx="835000" cy="643375"/>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pullout 1 1">
  <p:cSld name="TITLE_ONLY_1_1">
    <p:bg>
      <p:bgPr>
        <a:solidFill>
          <a:srgbClr val="0543B3"/>
        </a:solidFill>
      </p:bgPr>
    </p:bg>
    <p:spTree>
      <p:nvGrpSpPr>
        <p:cNvPr id="14" name="Shape 14"/>
        <p:cNvGrpSpPr/>
        <p:nvPr/>
      </p:nvGrpSpPr>
      <p:grpSpPr>
        <a:xfrm>
          <a:off x="0" y="0"/>
          <a:ext cx="0" cy="0"/>
          <a:chOff x="0" y="0"/>
          <a:chExt cx="0" cy="0"/>
        </a:xfrm>
      </p:grpSpPr>
      <p:pic>
        <p:nvPicPr>
          <p:cNvPr id="15" name="Google Shape;15;g2fe2cae5b13_0_9"/>
          <p:cNvPicPr preferRelativeResize="0"/>
          <p:nvPr/>
        </p:nvPicPr>
        <p:blipFill rotWithShape="1">
          <a:blip r:embed="rId2">
            <a:alphaModFix/>
          </a:blip>
          <a:srcRect b="-8417" l="-5677" r="-7637" t="-10644"/>
          <a:stretch/>
        </p:blipFill>
        <p:spPr>
          <a:xfrm>
            <a:off x="8069450" y="4311925"/>
            <a:ext cx="835000" cy="65020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pullout" type="titleOnly">
  <p:cSld name="TITLE_ONLY">
    <p:bg>
      <p:bgPr>
        <a:solidFill>
          <a:srgbClr val="262A33"/>
        </a:solidFill>
      </p:bgPr>
    </p:bg>
    <p:spTree>
      <p:nvGrpSpPr>
        <p:cNvPr id="16" name="Shape 16"/>
        <p:cNvGrpSpPr/>
        <p:nvPr/>
      </p:nvGrpSpPr>
      <p:grpSpPr>
        <a:xfrm>
          <a:off x="0" y="0"/>
          <a:ext cx="0" cy="0"/>
          <a:chOff x="0" y="0"/>
          <a:chExt cx="0" cy="0"/>
        </a:xfrm>
      </p:grpSpPr>
      <p:pic>
        <p:nvPicPr>
          <p:cNvPr id="17" name="Google Shape;17;g2fe2cae5b13_0_11"/>
          <p:cNvPicPr preferRelativeResize="0"/>
          <p:nvPr/>
        </p:nvPicPr>
        <p:blipFill rotWithShape="1">
          <a:blip r:embed="rId2">
            <a:alphaModFix/>
          </a:blip>
          <a:srcRect b="-8415" l="-5675" r="-7635" t="-10644"/>
          <a:stretch/>
        </p:blipFill>
        <p:spPr>
          <a:xfrm>
            <a:off x="8069450" y="4311925"/>
            <a:ext cx="835000" cy="65020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type="tx">
  <p:cSld name="TITLE_AND_BODY">
    <p:bg>
      <p:bgPr>
        <a:solidFill>
          <a:srgbClr val="262A33"/>
        </a:solidFill>
      </p:bgPr>
    </p:bg>
    <p:spTree>
      <p:nvGrpSpPr>
        <p:cNvPr id="18" name="Shape 18"/>
        <p:cNvGrpSpPr/>
        <p:nvPr/>
      </p:nvGrpSpPr>
      <p:grpSpPr>
        <a:xfrm>
          <a:off x="0" y="0"/>
          <a:ext cx="0" cy="0"/>
          <a:chOff x="0" y="0"/>
          <a:chExt cx="0" cy="0"/>
        </a:xfrm>
      </p:grpSpPr>
      <p:pic>
        <p:nvPicPr>
          <p:cNvPr id="19" name="Google Shape;19;g2fe2cae5b13_0_13"/>
          <p:cNvPicPr preferRelativeResize="0"/>
          <p:nvPr/>
        </p:nvPicPr>
        <p:blipFill rotWithShape="1">
          <a:blip r:embed="rId2">
            <a:alphaModFix/>
          </a:blip>
          <a:srcRect b="-8415" l="-5675" r="-7635" t="-10644"/>
          <a:stretch/>
        </p:blipFill>
        <p:spPr>
          <a:xfrm>
            <a:off x="8069450" y="4311925"/>
            <a:ext cx="835000" cy="65020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2">
  <p:cSld name="TITLE_AND_BODY_1">
    <p:bg>
      <p:bgPr>
        <a:solidFill>
          <a:srgbClr val="0543B3"/>
        </a:solidFill>
      </p:bgPr>
    </p:bg>
    <p:spTree>
      <p:nvGrpSpPr>
        <p:cNvPr id="20" name="Shape 20"/>
        <p:cNvGrpSpPr/>
        <p:nvPr/>
      </p:nvGrpSpPr>
      <p:grpSpPr>
        <a:xfrm>
          <a:off x="0" y="0"/>
          <a:ext cx="0" cy="0"/>
          <a:chOff x="0" y="0"/>
          <a:chExt cx="0" cy="0"/>
        </a:xfrm>
      </p:grpSpPr>
      <p:pic>
        <p:nvPicPr>
          <p:cNvPr id="21" name="Google Shape;21;g2fe2cae5b13_0_15"/>
          <p:cNvPicPr preferRelativeResize="0"/>
          <p:nvPr/>
        </p:nvPicPr>
        <p:blipFill rotWithShape="1">
          <a:blip r:embed="rId2">
            <a:alphaModFix/>
          </a:blip>
          <a:srcRect b="-8415" l="-5675" r="-7635" t="-10644"/>
          <a:stretch/>
        </p:blipFill>
        <p:spPr>
          <a:xfrm>
            <a:off x="8069450" y="4311925"/>
            <a:ext cx="835000" cy="65020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s" type="secHead">
  <p:cSld name="SECTION_HEADER">
    <p:bg>
      <p:bgPr>
        <a:solidFill>
          <a:srgbClr val="262A33"/>
        </a:solidFill>
      </p:bgPr>
    </p:bg>
    <p:spTree>
      <p:nvGrpSpPr>
        <p:cNvPr id="22" name="Shape 22"/>
        <p:cNvGrpSpPr/>
        <p:nvPr/>
      </p:nvGrpSpPr>
      <p:grpSpPr>
        <a:xfrm>
          <a:off x="0" y="0"/>
          <a:ext cx="0" cy="0"/>
          <a:chOff x="0" y="0"/>
          <a:chExt cx="0" cy="0"/>
        </a:xfrm>
      </p:grpSpPr>
      <p:sp>
        <p:nvSpPr>
          <p:cNvPr id="23" name="Google Shape;23;g2fe2cae5b13_0_17"/>
          <p:cNvSpPr txBox="1"/>
          <p:nvPr/>
        </p:nvSpPr>
        <p:spPr>
          <a:xfrm>
            <a:off x="388800" y="298800"/>
            <a:ext cx="6785400" cy="7815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2400"/>
              <a:buFont typeface="Arial"/>
              <a:buNone/>
            </a:pPr>
            <a:r>
              <a:rPr b="1" i="0" lang="en-GB" sz="2400" u="none" cap="none" strike="noStrike">
                <a:solidFill>
                  <a:srgbClr val="FF8022"/>
                </a:solidFill>
                <a:latin typeface="Lato"/>
                <a:ea typeface="Lato"/>
                <a:cs typeface="Lato"/>
                <a:sym typeface="Lato"/>
              </a:rPr>
              <a:t>Contents</a:t>
            </a:r>
            <a:endParaRPr b="1" i="0" sz="2400" u="none" cap="none" strike="noStrike">
              <a:solidFill>
                <a:srgbClr val="FF8022"/>
              </a:solidFill>
              <a:latin typeface="Lato"/>
              <a:ea typeface="Lato"/>
              <a:cs typeface="Lato"/>
              <a:sym typeface="Lato"/>
            </a:endParaRPr>
          </a:p>
        </p:txBody>
      </p:sp>
      <p:pic>
        <p:nvPicPr>
          <p:cNvPr id="24" name="Google Shape;24;g2fe2cae5b13_0_17"/>
          <p:cNvPicPr preferRelativeResize="0"/>
          <p:nvPr/>
        </p:nvPicPr>
        <p:blipFill rotWithShape="1">
          <a:blip r:embed="rId2">
            <a:alphaModFix/>
          </a:blip>
          <a:srcRect b="-8415" l="-5675" r="-7635" t="-10644"/>
          <a:stretch/>
        </p:blipFill>
        <p:spPr>
          <a:xfrm>
            <a:off x="8069450" y="4311925"/>
            <a:ext cx="835000" cy="650200"/>
          </a:xfrm>
          <a:prstGeom prst="rect">
            <a:avLst/>
          </a:prstGeom>
          <a:noFill/>
          <a:ln>
            <a:noFill/>
          </a:ln>
        </p:spPr>
      </p:pic>
      <p:sp>
        <p:nvSpPr>
          <p:cNvPr id="25" name="Google Shape;25;g2fe2cae5b13_0_17"/>
          <p:cNvSpPr txBox="1"/>
          <p:nvPr>
            <p:ph idx="12" type="sldNum"/>
          </p:nvPr>
        </p:nvSpPr>
        <p:spPr>
          <a:xfrm>
            <a:off x="8556784" y="4749851"/>
            <a:ext cx="548700" cy="393600"/>
          </a:xfrm>
          <a:prstGeom prst="rect">
            <a:avLst/>
          </a:prstGeom>
          <a:noFill/>
          <a:ln>
            <a:noFill/>
          </a:ln>
        </p:spPr>
        <p:txBody>
          <a:bodyPr anchorCtr="0" anchor="t"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3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pullout 1">
  <p:cSld name="TITLE_ONLY_1">
    <p:bg>
      <p:bgPr>
        <a:solidFill>
          <a:srgbClr val="0543B3"/>
        </a:solidFill>
      </p:bgPr>
    </p:bg>
    <p:spTree>
      <p:nvGrpSpPr>
        <p:cNvPr id="26" name="Shape 26"/>
        <p:cNvGrpSpPr/>
        <p:nvPr/>
      </p:nvGrpSpPr>
      <p:grpSpPr>
        <a:xfrm>
          <a:off x="0" y="0"/>
          <a:ext cx="0" cy="0"/>
          <a:chOff x="0" y="0"/>
          <a:chExt cx="0" cy="0"/>
        </a:xfrm>
      </p:grpSpPr>
      <p:pic>
        <p:nvPicPr>
          <p:cNvPr id="27" name="Google Shape;27;g2fe2cae5b13_0_21"/>
          <p:cNvPicPr preferRelativeResize="0"/>
          <p:nvPr/>
        </p:nvPicPr>
        <p:blipFill rotWithShape="1">
          <a:blip r:embed="rId2">
            <a:alphaModFix/>
          </a:blip>
          <a:srcRect b="-8415" l="-5675" r="-7635" t="-10644"/>
          <a:stretch/>
        </p:blipFill>
        <p:spPr>
          <a:xfrm>
            <a:off x="8069450" y="4311925"/>
            <a:ext cx="835000" cy="650200"/>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slide" type="twoColTx">
  <p:cSld name="TITLE_AND_TWO_COLUMNS">
    <p:spTree>
      <p:nvGrpSpPr>
        <p:cNvPr id="28" name="Shape 28"/>
        <p:cNvGrpSpPr/>
        <p:nvPr/>
      </p:nvGrpSpPr>
      <p:grpSpPr>
        <a:xfrm>
          <a:off x="0" y="0"/>
          <a:ext cx="0" cy="0"/>
          <a:chOff x="0" y="0"/>
          <a:chExt cx="0" cy="0"/>
        </a:xfrm>
      </p:grpSpPr>
      <p:sp>
        <p:nvSpPr>
          <p:cNvPr id="29" name="Google Shape;29;g2fe2cae5b13_0_23"/>
          <p:cNvSpPr/>
          <p:nvPr/>
        </p:nvSpPr>
        <p:spPr>
          <a:xfrm>
            <a:off x="0" y="0"/>
            <a:ext cx="9144000" cy="1015500"/>
          </a:xfrm>
          <a:prstGeom prst="rect">
            <a:avLst/>
          </a:prstGeom>
          <a:solidFill>
            <a:srgbClr val="262A3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30" name="Google Shape;30;g2fe2cae5b13_0_23"/>
          <p:cNvPicPr preferRelativeResize="0"/>
          <p:nvPr/>
        </p:nvPicPr>
        <p:blipFill rotWithShape="1">
          <a:blip r:embed="rId2">
            <a:alphaModFix/>
          </a:blip>
          <a:srcRect b="-9683" l="-7535" r="-5779" t="-8128"/>
          <a:stretch/>
        </p:blipFill>
        <p:spPr>
          <a:xfrm>
            <a:off x="8055750" y="4325600"/>
            <a:ext cx="835000" cy="643375"/>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theme" Target="../theme/theme2.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g2fe2cae5b13_0_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1.xml"/><Relationship Id="rId3" Type="http://schemas.openxmlformats.org/officeDocument/2006/relationships/hyperlink" Target="https://natwest.mymoneysense.com/teachers/resources-8-12s/topic-8-what-affects-my-choices-about-money/" TargetMode="External"/><Relationship Id="rId4" Type="http://schemas.openxmlformats.org/officeDocument/2006/relationships/hyperlink" Target="https://natwest.mymoneysense.com/challenge/to-buy-or-not-to-buy/" TargetMode="External"/><Relationship Id="rId5" Type="http://schemas.openxmlformats.org/officeDocument/2006/relationships/image" Target="../media/image2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 Id="rId3" Type="http://schemas.openxmlformats.org/officeDocument/2006/relationships/hyperlink" Target="http://www.youtube.com/watch?v=uFPEedHvHqs" TargetMode="External"/><Relationship Id="rId4" Type="http://schemas.openxmlformats.org/officeDocument/2006/relationships/image" Target="../media/image34.png"/><Relationship Id="rId5" Type="http://schemas.openxmlformats.org/officeDocument/2006/relationships/hyperlink" Target="http://www.youtube.com/watch?v=uFPEedHvHqs" TargetMode="External"/><Relationship Id="rId6" Type="http://schemas.openxmlformats.org/officeDocument/2006/relationships/image" Target="../media/image26.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0.png"/><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44.png"/><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3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4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35.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4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5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4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7.xml"/><Relationship Id="rId3" Type="http://schemas.openxmlformats.org/officeDocument/2006/relationships/hyperlink" Target="https://youtu.be/VBi7xpMzbJQ" TargetMode="External"/><Relationship Id="rId4" Type="http://schemas.openxmlformats.org/officeDocument/2006/relationships/hyperlink" Target="http://www.youtube.com/watch?v=VBi7xpMzbJQ" TargetMode="External"/><Relationship Id="rId5" Type="http://schemas.openxmlformats.org/officeDocument/2006/relationships/image" Target="../media/image28.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3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9.xml"/><Relationship Id="rId3" Type="http://schemas.openxmlformats.org/officeDocument/2006/relationships/image" Target="../media/image39.png"/><Relationship Id="rId4" Type="http://schemas.openxmlformats.org/officeDocument/2006/relationships/image" Target="../media/image32.jpg"/><Relationship Id="rId5" Type="http://schemas.openxmlformats.org/officeDocument/2006/relationships/image" Target="../media/image38.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53.png"/><Relationship Id="rId4" Type="http://schemas.openxmlformats.org/officeDocument/2006/relationships/image" Target="../media/image5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1.xml"/><Relationship Id="rId3" Type="http://schemas.openxmlformats.org/officeDocument/2006/relationships/hyperlink" Target="https://www.tiktok.com/@pokubanks/video/7138842359168503046?is_from_webapp=v1&amp;item_id=7138842359168503046" TargetMode="External"/><Relationship Id="rId4" Type="http://schemas.openxmlformats.org/officeDocument/2006/relationships/hyperlink" Target="https://www.tiktok.com/@pokubanks/video/7138842359168503046?is_from_webapp=v1&amp;item_id=7138842359168503046" TargetMode="External"/><Relationship Id="rId5" Type="http://schemas.openxmlformats.org/officeDocument/2006/relationships/image" Target="../media/image3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4.xml"/><Relationship Id="rId3" Type="http://schemas.openxmlformats.org/officeDocument/2006/relationships/hyperlink" Target="https://www.citizensadvice.org.uk/debt-and-money/" TargetMode="External"/><Relationship Id="rId4" Type="http://schemas.openxmlformats.org/officeDocument/2006/relationships/image" Target="../media/image49.png"/><Relationship Id="rId5" Type="http://schemas.openxmlformats.org/officeDocument/2006/relationships/image" Target="../media/image52.png"/><Relationship Id="rId6" Type="http://schemas.openxmlformats.org/officeDocument/2006/relationships/hyperlink" Target="https://www.nationaldebtline.org/" TargetMode="External"/><Relationship Id="rId7" Type="http://schemas.openxmlformats.org/officeDocument/2006/relationships/hyperlink" Target="http://www.moneyadvicetrust.org/Pages/default.aspx" TargetMode="External"/><Relationship Id="rId8" Type="http://schemas.openxmlformats.org/officeDocument/2006/relationships/image" Target="../media/image4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5.xml"/><Relationship Id="rId3" Type="http://schemas.openxmlformats.org/officeDocument/2006/relationships/hyperlink" Target="https://resources.ftflic.com/" TargetMode="External"/><Relationship Id="rId4" Type="http://schemas.openxmlformats.org/officeDocument/2006/relationships/hyperlink" Target="https://www.bbc.com/worklife/article/20210329-do-maximisers-or-satisficers-make-better-decisions" TargetMode="External"/><Relationship Id="rId5" Type="http://schemas.openxmlformats.org/officeDocument/2006/relationships/hyperlink" Target="https://www.investopedia.com/financial-edge/1111/8-of-the-most-successful-ad-campaigns-of-all-time.aspx" TargetMode="External"/><Relationship Id="rId6" Type="http://schemas.openxmlformats.org/officeDocument/2006/relationships/hyperlink" Target="https://www.forbes.com/sites/forbesagencycouncil/2022/04/28/how-social-media-impacts-consumer-buying/" TargetMode="External"/><Relationship Id="rId7" Type="http://schemas.openxmlformats.org/officeDocument/2006/relationships/hyperlink" Target="https://www.citizensadvice.org.uk/Global/CitizensAdvice/Consumer%20publications/OCA%20report%20-%20version%202%20(5).pdf"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7.xml"/><Relationship Id="rId3" Type="http://schemas.openxmlformats.org/officeDocument/2006/relationships/image" Target="../media/image54.png"/><Relationship Id="rId4" Type="http://schemas.openxmlformats.org/officeDocument/2006/relationships/image" Target="../media/image4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8.xml"/><Relationship Id="rId3" Type="http://schemas.openxmlformats.org/officeDocument/2006/relationships/image" Target="../media/image54.png"/><Relationship Id="rId4" Type="http://schemas.openxmlformats.org/officeDocument/2006/relationships/image" Target="../media/image46.png"/><Relationship Id="rId5" Type="http://schemas.openxmlformats.org/officeDocument/2006/relationships/image" Target="../media/image4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17.png"/><Relationship Id="rId4" Type="http://schemas.openxmlformats.org/officeDocument/2006/relationships/image" Target="../media/image24.jpg"/><Relationship Id="rId5" Type="http://schemas.openxmlformats.org/officeDocument/2006/relationships/image" Target="../media/image56.png"/><Relationship Id="rId6" Type="http://schemas.openxmlformats.org/officeDocument/2006/relationships/image" Target="../media/image33.png"/><Relationship Id="rId7" Type="http://schemas.openxmlformats.org/officeDocument/2006/relationships/image" Target="../media/image2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17.png"/><Relationship Id="rId4" Type="http://schemas.openxmlformats.org/officeDocument/2006/relationships/image" Target="../media/image24.jpg"/><Relationship Id="rId5" Type="http://schemas.openxmlformats.org/officeDocument/2006/relationships/image" Target="../media/image56.png"/><Relationship Id="rId6" Type="http://schemas.openxmlformats.org/officeDocument/2006/relationships/image" Target="../media/image33.png"/><Relationship Id="rId7"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262A33"/>
        </a:solidFill>
      </p:bgPr>
    </p:bg>
    <p:spTree>
      <p:nvGrpSpPr>
        <p:cNvPr id="57" name="Shape 57"/>
        <p:cNvGrpSpPr/>
        <p:nvPr/>
      </p:nvGrpSpPr>
      <p:grpSpPr>
        <a:xfrm>
          <a:off x="0" y="0"/>
          <a:ext cx="0" cy="0"/>
          <a:chOff x="0" y="0"/>
          <a:chExt cx="0" cy="0"/>
        </a:xfrm>
      </p:grpSpPr>
      <p:sp>
        <p:nvSpPr>
          <p:cNvPr id="58" name="Google Shape;58;p1"/>
          <p:cNvSpPr txBox="1"/>
          <p:nvPr>
            <p:ph type="ctrTitle"/>
          </p:nvPr>
        </p:nvSpPr>
        <p:spPr>
          <a:xfrm>
            <a:off x="360375" y="1253100"/>
            <a:ext cx="5870700" cy="18843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3600"/>
              <a:buFont typeface="Arial"/>
              <a:buNone/>
            </a:pPr>
            <a:r>
              <a:t/>
            </a:r>
            <a:endParaRPr b="1" i="0" sz="4800" u="none" cap="none" strike="noStrike">
              <a:solidFill>
                <a:schemeClr val="lt1"/>
              </a:solidFill>
              <a:latin typeface="Lato Black"/>
              <a:ea typeface="Lato Black"/>
              <a:cs typeface="Lato Black"/>
              <a:sym typeface="Lato Black"/>
            </a:endParaRPr>
          </a:p>
          <a:p>
            <a:pPr indent="0" lvl="0" marL="0" marR="0" rtl="0" algn="l">
              <a:lnSpc>
                <a:spcPct val="100000"/>
              </a:lnSpc>
              <a:spcBef>
                <a:spcPts val="0"/>
              </a:spcBef>
              <a:spcAft>
                <a:spcPts val="0"/>
              </a:spcAft>
              <a:buClr>
                <a:srgbClr val="000000"/>
              </a:buClr>
              <a:buSzPts val="3600"/>
              <a:buFont typeface="Arial"/>
              <a:buNone/>
            </a:pPr>
            <a:r>
              <a:rPr b="1" i="0" lang="en-GB" sz="4800" u="none" cap="none" strike="noStrike">
                <a:solidFill>
                  <a:schemeClr val="lt1"/>
                </a:solidFill>
                <a:latin typeface="Lato Black"/>
                <a:ea typeface="Lato Black"/>
                <a:cs typeface="Lato Black"/>
                <a:sym typeface="Lato Black"/>
              </a:rPr>
              <a:t>How to take care of monthly money</a:t>
            </a:r>
            <a:endParaRPr b="1" i="0" sz="4800" u="none" cap="none" strike="noStrike">
              <a:solidFill>
                <a:schemeClr val="lt1"/>
              </a:solidFill>
              <a:latin typeface="Lato Black"/>
              <a:ea typeface="Lato Black"/>
              <a:cs typeface="Lato Black"/>
              <a:sym typeface="Lato Black"/>
            </a:endParaRPr>
          </a:p>
          <a:p>
            <a:pPr indent="0" lvl="0" marL="0" marR="0" rtl="0" algn="l">
              <a:lnSpc>
                <a:spcPct val="100000"/>
              </a:lnSpc>
              <a:spcBef>
                <a:spcPts val="0"/>
              </a:spcBef>
              <a:spcAft>
                <a:spcPts val="0"/>
              </a:spcAft>
              <a:buClr>
                <a:srgbClr val="000000"/>
              </a:buClr>
              <a:buSzPts val="3600"/>
              <a:buFont typeface="Arial"/>
              <a:buNone/>
            </a:pPr>
            <a:r>
              <a:t/>
            </a:r>
            <a:endParaRPr b="1" i="0" sz="4800" u="none" cap="none" strike="noStrike">
              <a:solidFill>
                <a:schemeClr val="lt1"/>
              </a:solidFill>
              <a:latin typeface="Lato Black"/>
              <a:ea typeface="Lato Black"/>
              <a:cs typeface="Lato Black"/>
              <a:sym typeface="Lato Black"/>
            </a:endParaRPr>
          </a:p>
        </p:txBody>
      </p:sp>
      <p:pic>
        <p:nvPicPr>
          <p:cNvPr id="59" name="Google Shape;59;p1"/>
          <p:cNvPicPr preferRelativeResize="0"/>
          <p:nvPr/>
        </p:nvPicPr>
        <p:blipFill rotWithShape="1">
          <a:blip r:embed="rId3">
            <a:alphaModFix/>
          </a:blip>
          <a:srcRect b="0" l="0" r="0" t="0"/>
          <a:stretch/>
        </p:blipFill>
        <p:spPr>
          <a:xfrm>
            <a:off x="434324" y="3306997"/>
            <a:ext cx="789898" cy="789898"/>
          </a:xfrm>
          <a:prstGeom prst="rect">
            <a:avLst/>
          </a:prstGeom>
          <a:noFill/>
          <a:ln>
            <a:noFill/>
          </a:ln>
        </p:spPr>
      </p:pic>
      <p:sp>
        <p:nvSpPr>
          <p:cNvPr id="60" name="Google Shape;60;p1"/>
          <p:cNvSpPr txBox="1"/>
          <p:nvPr/>
        </p:nvSpPr>
        <p:spPr>
          <a:xfrm>
            <a:off x="360375" y="4529800"/>
            <a:ext cx="66813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1" i="0" lang="en-GB" sz="1000" u="none" cap="none" strike="noStrike">
                <a:solidFill>
                  <a:schemeClr val="accent2"/>
                </a:solidFill>
                <a:latin typeface="Arial"/>
                <a:ea typeface="Arial"/>
                <a:cs typeface="Arial"/>
                <a:sym typeface="Arial"/>
              </a:rPr>
              <a:t>This session is aimed at Key Stage Three (recommended for Year 7)</a:t>
            </a:r>
            <a:endParaRPr b="1" i="0" sz="1000" u="none" cap="none" strike="noStrike">
              <a:solidFill>
                <a:schemeClr val="accent2"/>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g2f1038d9e8d_0_166"/>
          <p:cNvSpPr txBox="1"/>
          <p:nvPr/>
        </p:nvSpPr>
        <p:spPr>
          <a:xfrm>
            <a:off x="360375" y="2060700"/>
            <a:ext cx="7984500" cy="10221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600"/>
              <a:buFont typeface="Arial"/>
              <a:buNone/>
            </a:pPr>
            <a:r>
              <a:rPr b="1" i="0" lang="en-GB" sz="2900" u="none" cap="none" strike="noStrike">
                <a:solidFill>
                  <a:schemeClr val="accent2"/>
                </a:solidFill>
                <a:latin typeface="Lato"/>
                <a:ea typeface="Lato"/>
                <a:cs typeface="Lato"/>
                <a:sym typeface="Lato"/>
              </a:rPr>
              <a:t>Let’s explore how a young person could be influenced to spend their money</a:t>
            </a:r>
            <a:endParaRPr b="1" i="0" sz="2900" u="none" cap="none" strike="noStrike">
              <a:solidFill>
                <a:schemeClr val="lt1"/>
              </a:solidFill>
              <a:latin typeface="Lato"/>
              <a:ea typeface="Lato"/>
              <a:cs typeface="Lato"/>
              <a:sym typeface="Lato"/>
            </a:endParaRPr>
          </a:p>
          <a:p>
            <a:pPr indent="0" lvl="0" marL="0" marR="0" rtl="0" algn="l">
              <a:lnSpc>
                <a:spcPct val="100000"/>
              </a:lnSpc>
              <a:spcBef>
                <a:spcPts val="0"/>
              </a:spcBef>
              <a:spcAft>
                <a:spcPts val="0"/>
              </a:spcAft>
              <a:buClr>
                <a:srgbClr val="000000"/>
              </a:buClr>
              <a:buSzPts val="2600"/>
              <a:buFont typeface="Arial"/>
              <a:buNone/>
            </a:pPr>
            <a:r>
              <a:t/>
            </a:r>
            <a:endParaRPr b="1" i="0" sz="2900" u="none" cap="none" strike="noStrike">
              <a:solidFill>
                <a:schemeClr val="lt1"/>
              </a:solidFill>
              <a:latin typeface="Lato"/>
              <a:ea typeface="Lato"/>
              <a:cs typeface="Lato"/>
              <a:sym typeface="Lato"/>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g2f1038d9e8d_0_255"/>
          <p:cNvSpPr/>
          <p:nvPr/>
        </p:nvSpPr>
        <p:spPr>
          <a:xfrm>
            <a:off x="61400" y="1849925"/>
            <a:ext cx="1709700" cy="2838900"/>
          </a:xfrm>
          <a:prstGeom prst="rect">
            <a:avLst/>
          </a:prstGeom>
          <a:solidFill>
            <a:srgbClr val="FCE5CD"/>
          </a:solidFill>
          <a:ln cap="flat" cmpd="sng" w="3810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1" i="0" lang="en-GB" sz="1600" u="none" cap="none" strike="noStrike">
                <a:solidFill>
                  <a:srgbClr val="000000"/>
                </a:solidFill>
                <a:latin typeface="Lato"/>
                <a:ea typeface="Lato"/>
                <a:cs typeface="Lato"/>
                <a:sym typeface="Lato"/>
              </a:rPr>
              <a:t>Shivaughn - The customer</a:t>
            </a:r>
            <a:endParaRPr b="1" i="0" sz="16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200"/>
              <a:buFont typeface="Arial"/>
              <a:buNone/>
            </a:pPr>
            <a:r>
              <a:t/>
            </a:r>
            <a:endParaRPr b="1" i="0" sz="16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200"/>
              <a:buFont typeface="Arial"/>
              <a:buNone/>
            </a:pPr>
            <a:r>
              <a:rPr b="0" i="0" lang="en-GB" sz="1600" u="none" cap="none" strike="noStrike">
                <a:solidFill>
                  <a:srgbClr val="000000"/>
                </a:solidFill>
                <a:latin typeface="Lato"/>
                <a:ea typeface="Lato"/>
                <a:cs typeface="Lato"/>
                <a:sym typeface="Lato"/>
              </a:rPr>
              <a:t>You have saved up £15 from helping your sister out at her shop and you are working out what to do with the money.  </a:t>
            </a:r>
            <a:endParaRPr b="0" i="0" sz="1600" u="none" cap="none" strike="noStrike">
              <a:solidFill>
                <a:srgbClr val="000000"/>
              </a:solidFill>
              <a:latin typeface="Lato"/>
              <a:ea typeface="Lato"/>
              <a:cs typeface="Lato"/>
              <a:sym typeface="Lato"/>
            </a:endParaRPr>
          </a:p>
        </p:txBody>
      </p:sp>
      <p:sp>
        <p:nvSpPr>
          <p:cNvPr id="146" name="Google Shape;146;g2f1038d9e8d_0_255"/>
          <p:cNvSpPr/>
          <p:nvPr/>
        </p:nvSpPr>
        <p:spPr>
          <a:xfrm>
            <a:off x="1890200" y="1849925"/>
            <a:ext cx="1709700" cy="1845300"/>
          </a:xfrm>
          <a:prstGeom prst="rect">
            <a:avLst/>
          </a:prstGeom>
          <a:solidFill>
            <a:srgbClr val="D9EAD3"/>
          </a:solidFill>
          <a:ln cap="flat" cmpd="sng" w="38100">
            <a:solidFill>
              <a:srgbClr val="38761D"/>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1" i="0" lang="en-GB" sz="1200" u="none" cap="none" strike="noStrike">
                <a:solidFill>
                  <a:srgbClr val="000000"/>
                </a:solidFill>
                <a:latin typeface="Lato"/>
                <a:ea typeface="Lato"/>
                <a:cs typeface="Lato"/>
                <a:sym typeface="Lato"/>
              </a:rPr>
              <a:t>The customer’s aunt</a:t>
            </a:r>
            <a:endParaRPr b="1" i="0" sz="12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rgbClr val="000000"/>
                </a:solidFill>
                <a:latin typeface="Lato"/>
                <a:ea typeface="Lato"/>
                <a:cs typeface="Lato"/>
                <a:sym typeface="Lato"/>
              </a:rPr>
              <a:t>You want to encourage the customer to save the money for the future.</a:t>
            </a:r>
            <a:endParaRPr b="0" i="0" sz="12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100"/>
              <a:buFont typeface="Arial"/>
              <a:buNone/>
            </a:pPr>
            <a:r>
              <a:t/>
            </a:r>
            <a:endParaRPr b="0" i="1" sz="1100" u="none" cap="none" strike="noStrike">
              <a:solidFill>
                <a:schemeClr val="accent1"/>
              </a:solidFill>
              <a:latin typeface="Lato"/>
              <a:ea typeface="Lato"/>
              <a:cs typeface="Lato"/>
              <a:sym typeface="Lato"/>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Lato"/>
              <a:ea typeface="Lato"/>
              <a:cs typeface="Lato"/>
              <a:sym typeface="Lato"/>
            </a:endParaRPr>
          </a:p>
        </p:txBody>
      </p:sp>
      <p:sp>
        <p:nvSpPr>
          <p:cNvPr id="147" name="Google Shape;147;g2f1038d9e8d_0_255"/>
          <p:cNvSpPr/>
          <p:nvPr/>
        </p:nvSpPr>
        <p:spPr>
          <a:xfrm>
            <a:off x="3719000" y="1849925"/>
            <a:ext cx="1709700" cy="1845300"/>
          </a:xfrm>
          <a:prstGeom prst="rect">
            <a:avLst/>
          </a:prstGeom>
          <a:solidFill>
            <a:srgbClr val="EAD1DC"/>
          </a:solidFill>
          <a:ln cap="flat" cmpd="sng" w="38100">
            <a:solidFill>
              <a:srgbClr val="FF00FF"/>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1" i="0" lang="en-GB" sz="1200" u="none" cap="none" strike="noStrike">
                <a:solidFill>
                  <a:srgbClr val="000000"/>
                </a:solidFill>
                <a:latin typeface="Lato"/>
                <a:ea typeface="Lato"/>
                <a:cs typeface="Lato"/>
                <a:sym typeface="Lato"/>
              </a:rPr>
              <a:t>The customer’s best friend</a:t>
            </a:r>
            <a:endParaRPr b="1" i="0" sz="12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rgbClr val="000000"/>
                </a:solidFill>
                <a:latin typeface="Lato"/>
                <a:ea typeface="Lato"/>
                <a:cs typeface="Lato"/>
                <a:sym typeface="Lato"/>
              </a:rPr>
              <a:t>You want the customer to use it at a new Korean restaurant you have both wanted to check out together.</a:t>
            </a:r>
            <a:endParaRPr b="0" i="0" sz="12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Lato"/>
              <a:ea typeface="Lato"/>
              <a:cs typeface="Lato"/>
              <a:sym typeface="Lato"/>
            </a:endParaRPr>
          </a:p>
        </p:txBody>
      </p:sp>
      <p:sp>
        <p:nvSpPr>
          <p:cNvPr id="148" name="Google Shape;148;g2f1038d9e8d_0_255"/>
          <p:cNvSpPr/>
          <p:nvPr/>
        </p:nvSpPr>
        <p:spPr>
          <a:xfrm>
            <a:off x="7376600" y="1849925"/>
            <a:ext cx="1709700" cy="1845300"/>
          </a:xfrm>
          <a:prstGeom prst="rect">
            <a:avLst/>
          </a:prstGeom>
          <a:solidFill>
            <a:srgbClr val="D9D2E9"/>
          </a:solidFill>
          <a:ln cap="flat" cmpd="sng" w="38100">
            <a:solidFill>
              <a:srgbClr val="9900FF"/>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1" i="0" lang="en-GB" sz="1200" u="none" cap="none" strike="noStrike">
                <a:solidFill>
                  <a:srgbClr val="000000"/>
                </a:solidFill>
                <a:latin typeface="Lato"/>
                <a:ea typeface="Lato"/>
                <a:cs typeface="Lato"/>
                <a:sym typeface="Lato"/>
              </a:rPr>
              <a:t>New clothes shop </a:t>
            </a:r>
            <a:endParaRPr b="1" i="0" sz="12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200"/>
              <a:buFont typeface="Arial"/>
              <a:buNone/>
            </a:pPr>
            <a:r>
              <a:t/>
            </a:r>
            <a:endParaRPr b="1" i="0" sz="7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200"/>
              <a:buFont typeface="Arial"/>
              <a:buNone/>
            </a:pPr>
            <a:r>
              <a:rPr b="0" i="0" lang="en-GB" sz="1050" u="none" cap="none" strike="noStrike">
                <a:solidFill>
                  <a:srgbClr val="000000"/>
                </a:solidFill>
                <a:latin typeface="Lato"/>
                <a:ea typeface="Lato"/>
                <a:cs typeface="Lato"/>
                <a:sym typeface="Lato"/>
              </a:rPr>
              <a:t>You recently came up with a new animal and environmentally friendly clothes company and would like to sell more t-shirts. You offer a 3 for 2 deal where each t-shirt costs £7.50.</a:t>
            </a:r>
            <a:endParaRPr b="0" i="0" sz="1050" u="none" cap="none" strike="noStrike">
              <a:solidFill>
                <a:srgbClr val="000000"/>
              </a:solidFill>
              <a:latin typeface="Lato"/>
              <a:ea typeface="Lato"/>
              <a:cs typeface="Lato"/>
              <a:sym typeface="Lato"/>
            </a:endParaRPr>
          </a:p>
        </p:txBody>
      </p:sp>
      <p:sp>
        <p:nvSpPr>
          <p:cNvPr id="149" name="Google Shape;149;g2f1038d9e8d_0_255"/>
          <p:cNvSpPr/>
          <p:nvPr/>
        </p:nvSpPr>
        <p:spPr>
          <a:xfrm>
            <a:off x="5547800" y="1849925"/>
            <a:ext cx="1709700" cy="1845300"/>
          </a:xfrm>
          <a:prstGeom prst="rect">
            <a:avLst/>
          </a:prstGeom>
          <a:solidFill>
            <a:schemeClr val="accent6"/>
          </a:solidFill>
          <a:ln cap="flat" cmpd="sng" w="38100">
            <a:solidFill>
              <a:srgbClr val="FFD966"/>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1" i="0" lang="en-GB" sz="1200" u="none" cap="none" strike="noStrike">
                <a:solidFill>
                  <a:srgbClr val="000000"/>
                </a:solidFill>
                <a:latin typeface="Lato"/>
                <a:ea typeface="Lato"/>
                <a:cs typeface="Lato"/>
                <a:sym typeface="Lato"/>
              </a:rPr>
              <a:t>Local charity </a:t>
            </a:r>
            <a:endParaRPr b="1" i="0" sz="12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rgbClr val="000000"/>
                </a:solidFill>
                <a:latin typeface="Lato"/>
                <a:ea typeface="Lato"/>
                <a:cs typeface="Lato"/>
                <a:sym typeface="Lato"/>
              </a:rPr>
              <a:t>You are raising awareness and money for a local charity which is helping elderly people in the community. </a:t>
            </a:r>
            <a:endParaRPr b="0" i="0" sz="1200" u="none" cap="none" strike="noStrike">
              <a:solidFill>
                <a:srgbClr val="000000"/>
              </a:solidFill>
              <a:latin typeface="Lato"/>
              <a:ea typeface="Lato"/>
              <a:cs typeface="Lato"/>
              <a:sym typeface="Lato"/>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Lato"/>
              <a:ea typeface="Lato"/>
              <a:cs typeface="Lato"/>
              <a:sym typeface="Lato"/>
            </a:endParaRPr>
          </a:p>
        </p:txBody>
      </p:sp>
      <p:sp>
        <p:nvSpPr>
          <p:cNvPr id="150" name="Google Shape;150;g2f1038d9e8d_0_255"/>
          <p:cNvSpPr txBox="1"/>
          <p:nvPr/>
        </p:nvSpPr>
        <p:spPr>
          <a:xfrm>
            <a:off x="447325" y="218350"/>
            <a:ext cx="8090100" cy="14352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600"/>
              <a:buFont typeface="Arial"/>
              <a:buNone/>
            </a:pPr>
            <a:r>
              <a:rPr b="1" i="0" lang="en-GB" sz="2900" u="none" cap="none" strike="noStrike">
                <a:solidFill>
                  <a:schemeClr val="accent2"/>
                </a:solidFill>
                <a:latin typeface="Lato"/>
                <a:ea typeface="Lato"/>
                <a:cs typeface="Lato"/>
                <a:sym typeface="Lato"/>
                <a:extLst>
                  <a:ext uri="http://customooxmlschemas.google.com/">
                    <go:slidesCustomData xmlns:go="http://customooxmlschemas.google.com/" textRoundtripDataId="1"/>
                  </a:ext>
                </a:extLst>
              </a:rPr>
              <a:t>Activity </a:t>
            </a:r>
            <a:r>
              <a:rPr b="1" i="0" lang="en-GB" sz="2900" u="none" cap="none" strike="noStrike">
                <a:solidFill>
                  <a:schemeClr val="accent2"/>
                </a:solidFill>
                <a:latin typeface="Lato"/>
                <a:ea typeface="Lato"/>
                <a:cs typeface="Lato"/>
                <a:sym typeface="Lato"/>
              </a:rPr>
              <a:t>| How will Shivaughn spend the money?</a:t>
            </a:r>
            <a:endParaRPr b="1" i="0" sz="2900" u="none" cap="none" strike="noStrike">
              <a:solidFill>
                <a:schemeClr val="lt1"/>
              </a:solidFill>
              <a:latin typeface="Lato"/>
              <a:ea typeface="Lato"/>
              <a:cs typeface="Lato"/>
              <a:sym typeface="Lato"/>
            </a:endParaRPr>
          </a:p>
          <a:p>
            <a:pPr indent="0" lvl="0" marL="457200" marR="0" rtl="0" algn="l">
              <a:lnSpc>
                <a:spcPct val="100000"/>
              </a:lnSpc>
              <a:spcBef>
                <a:spcPts val="0"/>
              </a:spcBef>
              <a:spcAft>
                <a:spcPts val="0"/>
              </a:spcAft>
              <a:buClr>
                <a:srgbClr val="000000"/>
              </a:buClr>
              <a:buSzPts val="1600"/>
              <a:buFont typeface="Arial"/>
              <a:buNone/>
            </a:pPr>
            <a:r>
              <a:t/>
            </a:r>
            <a:endParaRPr b="1" i="0" sz="1600" u="none" cap="none" strike="noStrike">
              <a:solidFill>
                <a:schemeClr val="lt1"/>
              </a:solidFill>
              <a:latin typeface="Lato"/>
              <a:ea typeface="Lato"/>
              <a:cs typeface="Lato"/>
              <a:sym typeface="Lato"/>
            </a:endParaRPr>
          </a:p>
          <a:p>
            <a:pPr indent="0" lvl="0" marL="0" marR="0" rtl="0" algn="l">
              <a:lnSpc>
                <a:spcPct val="100000"/>
              </a:lnSpc>
              <a:spcBef>
                <a:spcPts val="0"/>
              </a:spcBef>
              <a:spcAft>
                <a:spcPts val="0"/>
              </a:spcAft>
              <a:buClr>
                <a:srgbClr val="000000"/>
              </a:buClr>
              <a:buSzPts val="2600"/>
              <a:buFont typeface="Arial"/>
              <a:buNone/>
            </a:pPr>
            <a:r>
              <a:t/>
            </a:r>
            <a:endParaRPr b="1" i="0" sz="1800" u="none" cap="none" strike="noStrike">
              <a:solidFill>
                <a:schemeClr val="lt1"/>
              </a:solidFill>
              <a:latin typeface="Lato"/>
              <a:ea typeface="Lato"/>
              <a:cs typeface="Lato"/>
              <a:sym typeface="Lato"/>
            </a:endParaRPr>
          </a:p>
        </p:txBody>
      </p:sp>
      <p:sp>
        <p:nvSpPr>
          <p:cNvPr id="151" name="Google Shape;151;g2f1038d9e8d_0_255"/>
          <p:cNvSpPr txBox="1"/>
          <p:nvPr/>
        </p:nvSpPr>
        <p:spPr>
          <a:xfrm>
            <a:off x="61400" y="4685575"/>
            <a:ext cx="6963000" cy="492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GB" sz="1000" u="none" cap="none" strike="noStrike">
                <a:solidFill>
                  <a:schemeClr val="lt1"/>
                </a:solidFill>
                <a:latin typeface="Lato"/>
                <a:ea typeface="Lato"/>
                <a:cs typeface="Lato"/>
                <a:sym typeface="Lato"/>
              </a:rPr>
              <a:t>Adapted from</a:t>
            </a:r>
            <a:r>
              <a:rPr b="0" i="0" lang="en-GB" sz="1000" u="sng" cap="none" strike="noStrike">
                <a:solidFill>
                  <a:schemeClr val="lt1"/>
                </a:solidFill>
                <a:latin typeface="Lato"/>
                <a:ea typeface="Lato"/>
                <a:cs typeface="Lato"/>
                <a:sym typeface="Lato"/>
                <a:hlinkClick r:id="rId3">
                  <a:extLst>
                    <a:ext uri="{A12FA001-AC4F-418D-AE19-62706E023703}">
                      <ahyp:hlinkClr val="tx"/>
                    </a:ext>
                  </a:extLst>
                </a:hlinkClick>
              </a:rPr>
              <a:t> NatWest Moneysense resources </a:t>
            </a:r>
            <a:endParaRPr b="0" i="0" sz="1000" u="none" cap="none" strike="noStrike">
              <a:solidFill>
                <a:schemeClr val="lt1"/>
              </a:solidFill>
              <a:latin typeface="Lato"/>
              <a:ea typeface="Lato"/>
              <a:cs typeface="Lato"/>
              <a:sym typeface="Lato"/>
            </a:endParaRPr>
          </a:p>
          <a:p>
            <a:pPr indent="0" lvl="0" marL="0" marR="0" rtl="0" algn="l">
              <a:lnSpc>
                <a:spcPct val="100000"/>
              </a:lnSpc>
              <a:spcBef>
                <a:spcPts val="0"/>
              </a:spcBef>
              <a:spcAft>
                <a:spcPts val="0"/>
              </a:spcAft>
              <a:buClr>
                <a:srgbClr val="000000"/>
              </a:buClr>
              <a:buSzPts val="1200"/>
              <a:buFont typeface="Arial"/>
              <a:buNone/>
            </a:pPr>
            <a:r>
              <a:rPr b="0" i="0" lang="en-GB" sz="1000" u="none" cap="none" strike="noStrike">
                <a:solidFill>
                  <a:schemeClr val="lt1"/>
                </a:solidFill>
                <a:latin typeface="Lato"/>
                <a:ea typeface="Lato"/>
                <a:cs typeface="Lato"/>
                <a:sym typeface="Lato"/>
              </a:rPr>
              <a:t>Additional activity: </a:t>
            </a:r>
            <a:r>
              <a:rPr b="0" i="0" lang="en-GB" sz="1000" u="sng" cap="none" strike="noStrike">
                <a:solidFill>
                  <a:schemeClr val="lt1"/>
                </a:solidFill>
                <a:latin typeface="Lato"/>
                <a:ea typeface="Lato"/>
                <a:cs typeface="Lato"/>
                <a:sym typeface="Lato"/>
                <a:hlinkClick r:id="rId4">
                  <a:extLst>
                    <a:ext uri="{A12FA001-AC4F-418D-AE19-62706E023703}">
                      <ahyp:hlinkClr val="tx"/>
                    </a:ext>
                  </a:extLst>
                </a:hlinkClick>
              </a:rPr>
              <a:t>To buy or not to buy </a:t>
            </a:r>
            <a:endParaRPr b="0" i="0" sz="1000" u="none" cap="none" strike="noStrike">
              <a:solidFill>
                <a:schemeClr val="lt1"/>
              </a:solidFill>
              <a:latin typeface="Lato"/>
              <a:ea typeface="Lato"/>
              <a:cs typeface="Lato"/>
              <a:sym typeface="Lato"/>
            </a:endParaRPr>
          </a:p>
        </p:txBody>
      </p:sp>
      <p:sp>
        <p:nvSpPr>
          <p:cNvPr id="152" name="Google Shape;152;g2f1038d9e8d_0_255"/>
          <p:cNvSpPr txBox="1"/>
          <p:nvPr/>
        </p:nvSpPr>
        <p:spPr>
          <a:xfrm>
            <a:off x="1890200" y="3765450"/>
            <a:ext cx="1709700" cy="923400"/>
          </a:xfrm>
          <a:prstGeom prst="rect">
            <a:avLst/>
          </a:prstGeom>
          <a:solidFill>
            <a:srgbClr val="6AA84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1" lang="en-GB" sz="1200" u="none" cap="none" strike="noStrike">
                <a:solidFill>
                  <a:schemeClr val="lt1"/>
                </a:solidFill>
                <a:latin typeface="Lato"/>
                <a:ea typeface="Lato"/>
                <a:cs typeface="Lato"/>
                <a:sym typeface="Lato"/>
              </a:rPr>
              <a:t>Why would Shivaughn's aunt say it is important to save?</a:t>
            </a:r>
            <a:endParaRPr b="1" i="0" sz="1200" u="none" cap="none" strike="noStrike">
              <a:solidFill>
                <a:schemeClr val="lt1"/>
              </a:solidFill>
              <a:latin typeface="Lato"/>
              <a:ea typeface="Lato"/>
              <a:cs typeface="Lato"/>
              <a:sym typeface="Lato"/>
            </a:endParaRPr>
          </a:p>
        </p:txBody>
      </p:sp>
      <p:sp>
        <p:nvSpPr>
          <p:cNvPr id="153" name="Google Shape;153;g2f1038d9e8d_0_255"/>
          <p:cNvSpPr txBox="1"/>
          <p:nvPr/>
        </p:nvSpPr>
        <p:spPr>
          <a:xfrm>
            <a:off x="3719000" y="3765450"/>
            <a:ext cx="1709700" cy="923400"/>
          </a:xfrm>
          <a:prstGeom prst="rect">
            <a:avLst/>
          </a:prstGeom>
          <a:solidFill>
            <a:srgbClr val="FF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1" lang="en-GB" sz="1200" u="none" cap="none" strike="noStrike">
                <a:solidFill>
                  <a:schemeClr val="lt1"/>
                </a:solidFill>
                <a:latin typeface="Lato"/>
                <a:ea typeface="Lato"/>
                <a:cs typeface="Lato"/>
                <a:sym typeface="Lato"/>
              </a:rPr>
              <a:t>What is the benefit of spending money at restaurants? </a:t>
            </a:r>
            <a:endParaRPr b="1" i="0" sz="1300" u="none" cap="none" strike="noStrike">
              <a:solidFill>
                <a:schemeClr val="lt1"/>
              </a:solidFill>
              <a:latin typeface="Lato"/>
              <a:ea typeface="Lato"/>
              <a:cs typeface="Lato"/>
              <a:sym typeface="Lato"/>
            </a:endParaRPr>
          </a:p>
        </p:txBody>
      </p:sp>
      <p:sp>
        <p:nvSpPr>
          <p:cNvPr id="154" name="Google Shape;154;g2f1038d9e8d_0_255"/>
          <p:cNvSpPr txBox="1"/>
          <p:nvPr/>
        </p:nvSpPr>
        <p:spPr>
          <a:xfrm>
            <a:off x="7376600" y="3765450"/>
            <a:ext cx="1709700" cy="923400"/>
          </a:xfrm>
          <a:prstGeom prst="rect">
            <a:avLst/>
          </a:prstGeom>
          <a:solidFill>
            <a:srgbClr val="9900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1" i="1" lang="en-GB" sz="1200" u="none" cap="none" strike="noStrike">
                <a:solidFill>
                  <a:schemeClr val="lt1"/>
                </a:solidFill>
                <a:latin typeface="Lato"/>
                <a:ea typeface="Lato"/>
                <a:cs typeface="Lato"/>
                <a:sym typeface="Lato"/>
              </a:rPr>
              <a:t>Why should Shivaughn be concerned about the environment or animal welfare?</a:t>
            </a:r>
            <a:endParaRPr b="1" i="0" sz="1200" u="none" cap="none" strike="noStrike">
              <a:solidFill>
                <a:schemeClr val="lt1"/>
              </a:solidFill>
              <a:latin typeface="Lato"/>
              <a:ea typeface="Lato"/>
              <a:cs typeface="Lato"/>
              <a:sym typeface="Lato"/>
            </a:endParaRPr>
          </a:p>
        </p:txBody>
      </p:sp>
      <p:sp>
        <p:nvSpPr>
          <p:cNvPr id="155" name="Google Shape;155;g2f1038d9e8d_0_255"/>
          <p:cNvSpPr txBox="1"/>
          <p:nvPr/>
        </p:nvSpPr>
        <p:spPr>
          <a:xfrm>
            <a:off x="5547800" y="3765450"/>
            <a:ext cx="1709700" cy="923400"/>
          </a:xfrm>
          <a:prstGeom prst="rect">
            <a:avLst/>
          </a:prstGeom>
          <a:solidFill>
            <a:srgbClr val="FFD96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1" lang="en-GB" sz="1200" u="none" cap="none" strike="noStrike">
                <a:solidFill>
                  <a:schemeClr val="accent1"/>
                </a:solidFill>
                <a:latin typeface="Lato"/>
                <a:ea typeface="Lato"/>
                <a:cs typeface="Lato"/>
                <a:sym typeface="Lato"/>
              </a:rPr>
              <a:t>What is the benefit of supporting a local charity?</a:t>
            </a:r>
            <a:endParaRPr b="1" i="0" sz="1200" u="none" cap="none" strike="noStrike">
              <a:solidFill>
                <a:srgbClr val="000000"/>
              </a:solidFill>
              <a:latin typeface="Arial"/>
              <a:ea typeface="Arial"/>
              <a:cs typeface="Arial"/>
              <a:sym typeface="Arial"/>
            </a:endParaRPr>
          </a:p>
        </p:txBody>
      </p:sp>
      <p:sp>
        <p:nvSpPr>
          <p:cNvPr id="156" name="Google Shape;156;g2f1038d9e8d_0_255"/>
          <p:cNvSpPr txBox="1"/>
          <p:nvPr/>
        </p:nvSpPr>
        <p:spPr>
          <a:xfrm>
            <a:off x="2016900" y="785700"/>
            <a:ext cx="70695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7" name="Google Shape;157;g2f1038d9e8d_0_255"/>
          <p:cNvSpPr txBox="1"/>
          <p:nvPr/>
        </p:nvSpPr>
        <p:spPr>
          <a:xfrm>
            <a:off x="933775" y="864713"/>
            <a:ext cx="8090100" cy="985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300"/>
              <a:buFont typeface="Arial"/>
              <a:buNone/>
            </a:pPr>
            <a:r>
              <a:rPr b="1" i="0" lang="en-GB" sz="1300" u="none" cap="none" strike="noStrike">
                <a:solidFill>
                  <a:schemeClr val="lt1"/>
                </a:solidFill>
                <a:latin typeface="Lato"/>
                <a:ea typeface="Lato"/>
                <a:cs typeface="Lato"/>
                <a:sym typeface="Lato"/>
              </a:rPr>
              <a:t>You have 5 minutes to </a:t>
            </a:r>
            <a:r>
              <a:rPr b="1" i="0" lang="en-GB" sz="1300" u="none" cap="none" strike="noStrike">
                <a:solidFill>
                  <a:schemeClr val="lt1"/>
                </a:solidFill>
                <a:latin typeface="Lato"/>
                <a:ea typeface="Lato"/>
                <a:cs typeface="Lato"/>
                <a:sym typeface="Lato"/>
                <a:extLst>
                  <a:ext uri="http://customooxmlschemas.google.com/">
                    <go:slidesCustomData xmlns:go="http://customooxmlschemas.google.com/" textRoundtripDataId="2"/>
                  </a:ext>
                </a:extLst>
              </a:rPr>
              <a:t>plan</a:t>
            </a:r>
            <a:r>
              <a:rPr b="1" i="0" lang="en-GB" sz="1300" u="none" cap="none" strike="noStrike">
                <a:solidFill>
                  <a:schemeClr val="lt1"/>
                </a:solidFill>
                <a:latin typeface="Lato"/>
                <a:ea typeface="Lato"/>
                <a:cs typeface="Lato"/>
                <a:sym typeface="Lato"/>
              </a:rPr>
              <a:t> your arguments to persuade Shivaughn, the customer, to spend </a:t>
            </a:r>
            <a:r>
              <a:rPr b="1" i="0" lang="en-GB" sz="1300" u="none" cap="none" strike="noStrike">
                <a:solidFill>
                  <a:schemeClr val="lt1"/>
                </a:solidFill>
                <a:latin typeface="Lato"/>
                <a:ea typeface="Lato"/>
                <a:cs typeface="Lato"/>
                <a:sym typeface="Lato"/>
                <a:extLst>
                  <a:ext uri="http://customooxmlschemas.google.com/">
                    <go:slidesCustomData xmlns:go="http://customooxmlschemas.google.com/" textRoundtripDataId="3"/>
                  </a:ext>
                </a:extLst>
              </a:rPr>
              <a:t>the</a:t>
            </a:r>
            <a:r>
              <a:rPr b="1" i="0" lang="en-GB" sz="1300" u="none" cap="none" strike="noStrike">
                <a:solidFill>
                  <a:schemeClr val="lt1"/>
                </a:solidFill>
                <a:latin typeface="Lato"/>
                <a:ea typeface="Lato"/>
                <a:cs typeface="Lato"/>
                <a:sym typeface="Lato"/>
              </a:rPr>
              <a:t> money in the way in which your character thinks is best. </a:t>
            </a:r>
            <a:endParaRPr b="1" i="0" sz="1300" u="none" cap="none" strike="noStrike">
              <a:solidFill>
                <a:schemeClr val="lt1"/>
              </a:solidFill>
              <a:latin typeface="Lato"/>
              <a:ea typeface="Lato"/>
              <a:cs typeface="Lato"/>
              <a:sym typeface="Lato"/>
            </a:endParaRPr>
          </a:p>
          <a:p>
            <a:pPr indent="0" lvl="0" marL="0" marR="0" rtl="0" algn="l">
              <a:lnSpc>
                <a:spcPct val="100000"/>
              </a:lnSpc>
              <a:spcBef>
                <a:spcPts val="0"/>
              </a:spcBef>
              <a:spcAft>
                <a:spcPts val="0"/>
              </a:spcAft>
              <a:buClr>
                <a:srgbClr val="000000"/>
              </a:buClr>
              <a:buSzPts val="1300"/>
              <a:buFont typeface="Arial"/>
              <a:buNone/>
            </a:pPr>
            <a:r>
              <a:rPr b="1" i="0" lang="en-GB" sz="1300" u="none" cap="none" strike="noStrike">
                <a:solidFill>
                  <a:schemeClr val="lt1"/>
                </a:solidFill>
                <a:latin typeface="Lato"/>
                <a:ea typeface="Lato"/>
                <a:cs typeface="Lato"/>
                <a:sym typeface="Lato"/>
              </a:rPr>
              <a:t>Shivaughn will then decide how to spend their money and explain her choice.</a:t>
            </a:r>
            <a:endParaRPr b="1" i="0" sz="1500" u="none" cap="none" strike="noStrike">
              <a:solidFill>
                <a:schemeClr val="lt1"/>
              </a:solidFill>
              <a:latin typeface="Lato"/>
              <a:ea typeface="Lato"/>
              <a:cs typeface="Lato"/>
              <a:sym typeface="Lato"/>
            </a:endParaRPr>
          </a:p>
          <a:p>
            <a:pPr indent="0" lvl="0" marL="0" marR="0" rtl="0" algn="l">
              <a:lnSpc>
                <a:spcPct val="100000"/>
              </a:lnSpc>
              <a:spcBef>
                <a:spcPts val="0"/>
              </a:spcBef>
              <a:spcAft>
                <a:spcPts val="0"/>
              </a:spcAft>
              <a:buClr>
                <a:srgbClr val="000000"/>
              </a:buClr>
              <a:buSzPts val="1300"/>
              <a:buFont typeface="Arial"/>
              <a:buNone/>
            </a:pPr>
            <a:r>
              <a:t/>
            </a:r>
            <a:endParaRPr b="1" i="0" sz="1300" u="none" cap="none" strike="noStrike">
              <a:solidFill>
                <a:schemeClr val="lt1"/>
              </a:solidFill>
              <a:latin typeface="Lato"/>
              <a:ea typeface="Lato"/>
              <a:cs typeface="Lato"/>
              <a:sym typeface="Lato"/>
            </a:endParaRPr>
          </a:p>
        </p:txBody>
      </p:sp>
      <p:pic>
        <p:nvPicPr>
          <p:cNvPr id="158" name="Google Shape;158;g2f1038d9e8d_0_255"/>
          <p:cNvPicPr preferRelativeResize="0"/>
          <p:nvPr/>
        </p:nvPicPr>
        <p:blipFill rotWithShape="1">
          <a:blip r:embed="rId5">
            <a:alphaModFix/>
          </a:blip>
          <a:srcRect b="0" l="0" r="0" t="0"/>
          <a:stretch/>
        </p:blipFill>
        <p:spPr>
          <a:xfrm>
            <a:off x="225325" y="941875"/>
            <a:ext cx="650004" cy="6500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5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4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4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4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4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g2d0779947c6_1_0"/>
          <p:cNvSpPr txBox="1"/>
          <p:nvPr>
            <p:ph type="ctrTitle"/>
          </p:nvPr>
        </p:nvSpPr>
        <p:spPr>
          <a:xfrm>
            <a:off x="379375" y="253750"/>
            <a:ext cx="7731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i="0" lang="en-GB" sz="2900" u="none" cap="none" strike="noStrike">
                <a:solidFill>
                  <a:schemeClr val="accent2"/>
                </a:solidFill>
                <a:latin typeface="Lato"/>
                <a:ea typeface="Lato"/>
                <a:cs typeface="Lato"/>
                <a:sym typeface="Lato"/>
              </a:rPr>
              <a:t>Discussion</a:t>
            </a:r>
            <a:endParaRPr b="1" i="0" sz="2900" u="none" cap="none" strike="noStrike">
              <a:solidFill>
                <a:schemeClr val="accent2"/>
              </a:solidFill>
              <a:latin typeface="Lato"/>
              <a:ea typeface="Lato"/>
              <a:cs typeface="Lato"/>
              <a:sym typeface="Lato"/>
            </a:endParaRPr>
          </a:p>
        </p:txBody>
      </p:sp>
      <p:sp>
        <p:nvSpPr>
          <p:cNvPr id="164" name="Google Shape;164;g2d0779947c6_1_0"/>
          <p:cNvSpPr txBox="1"/>
          <p:nvPr/>
        </p:nvSpPr>
        <p:spPr>
          <a:xfrm>
            <a:off x="418623" y="1128025"/>
            <a:ext cx="6281700" cy="431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chemeClr val="accent1"/>
              </a:solidFill>
              <a:latin typeface="Lato"/>
              <a:ea typeface="Lato"/>
              <a:cs typeface="Lato"/>
              <a:sym typeface="Lato"/>
            </a:endParaRPr>
          </a:p>
        </p:txBody>
      </p:sp>
      <p:sp>
        <p:nvSpPr>
          <p:cNvPr id="165" name="Google Shape;165;g2d0779947c6_1_0"/>
          <p:cNvSpPr txBox="1"/>
          <p:nvPr/>
        </p:nvSpPr>
        <p:spPr>
          <a:xfrm>
            <a:off x="1133850" y="1699525"/>
            <a:ext cx="2959800" cy="2566800"/>
          </a:xfrm>
          <a:prstGeom prst="rect">
            <a:avLst/>
          </a:prstGeom>
          <a:solidFill>
            <a:schemeClr val="accen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t/>
            </a:r>
            <a:endParaRPr b="1" i="0" sz="2400" u="none" cap="none" strike="noStrike">
              <a:solidFill>
                <a:schemeClr val="lt1"/>
              </a:solidFill>
              <a:latin typeface="Lato"/>
              <a:ea typeface="Lato"/>
              <a:cs typeface="Lato"/>
              <a:sym typeface="Lato"/>
            </a:endParaRPr>
          </a:p>
          <a:p>
            <a:pPr indent="0" lvl="0" marL="0" marR="0" rtl="0" algn="ctr">
              <a:lnSpc>
                <a:spcPct val="100000"/>
              </a:lnSpc>
              <a:spcBef>
                <a:spcPts val="0"/>
              </a:spcBef>
              <a:spcAft>
                <a:spcPts val="0"/>
              </a:spcAft>
              <a:buClr>
                <a:srgbClr val="000000"/>
              </a:buClr>
              <a:buSzPts val="2400"/>
              <a:buFont typeface="Arial"/>
              <a:buNone/>
            </a:pPr>
            <a:r>
              <a:rPr b="1" i="0" lang="en-GB" sz="2400" u="none" cap="none" strike="noStrike">
                <a:solidFill>
                  <a:schemeClr val="lt1"/>
                </a:solidFill>
                <a:latin typeface="Lato"/>
                <a:ea typeface="Lato"/>
                <a:cs typeface="Lato"/>
                <a:sym typeface="Lato"/>
              </a:rPr>
              <a:t>Where will Shivaughn decide to shop and why?</a:t>
            </a:r>
            <a:endParaRPr b="1" i="0" sz="2400" u="none" cap="none" strike="noStrike">
              <a:solidFill>
                <a:schemeClr val="lt1"/>
              </a:solidFill>
              <a:latin typeface="Lato"/>
              <a:ea typeface="Lato"/>
              <a:cs typeface="Lato"/>
              <a:sym typeface="Lato"/>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Lato"/>
              <a:ea typeface="Lato"/>
              <a:cs typeface="Lato"/>
              <a:sym typeface="Lato"/>
            </a:endParaRPr>
          </a:p>
        </p:txBody>
      </p:sp>
      <p:sp>
        <p:nvSpPr>
          <p:cNvPr id="166" name="Google Shape;166;g2d0779947c6_1_0"/>
          <p:cNvSpPr txBox="1"/>
          <p:nvPr/>
        </p:nvSpPr>
        <p:spPr>
          <a:xfrm>
            <a:off x="4586145" y="1699522"/>
            <a:ext cx="2959800" cy="2566800"/>
          </a:xfrm>
          <a:prstGeom prst="rect">
            <a:avLst/>
          </a:prstGeom>
          <a:solidFill>
            <a:schemeClr val="accen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en-GB" sz="2400" u="none" cap="none" strike="noStrike">
                <a:solidFill>
                  <a:schemeClr val="lt1"/>
                </a:solidFill>
                <a:latin typeface="Lato"/>
                <a:ea typeface="Lato"/>
                <a:cs typeface="Lato"/>
                <a:sym typeface="Lato"/>
                <a:extLst>
                  <a:ext uri="http://customooxmlschemas.google.com/">
                    <go:slidesCustomData xmlns:go="http://customooxmlschemas.google.com/" textRoundtripDataId="4"/>
                  </a:ext>
                </a:extLst>
              </a:rPr>
              <a:t>What other factors could make the customer spend their money in a different way?</a:t>
            </a:r>
            <a:endParaRPr b="1" i="0" sz="2400" u="none" cap="none" strike="noStrike">
              <a:solidFill>
                <a:schemeClr val="lt1"/>
              </a:solidFill>
              <a:latin typeface="Lato"/>
              <a:ea typeface="Lato"/>
              <a:cs typeface="Lato"/>
              <a:sym typeface="Lato"/>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g2f1038d9e8d_0_306"/>
          <p:cNvSpPr txBox="1"/>
          <p:nvPr/>
        </p:nvSpPr>
        <p:spPr>
          <a:xfrm>
            <a:off x="2355425" y="1289950"/>
            <a:ext cx="6539700" cy="3016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rPr lang="en-GB" sz="2300">
                <a:latin typeface="Lato"/>
                <a:ea typeface="Lato"/>
                <a:cs typeface="Lato"/>
                <a:sym typeface="Lato"/>
              </a:rPr>
              <a:t>You could begin your sentences with:</a:t>
            </a:r>
            <a:endParaRPr sz="2300">
              <a:latin typeface="Lato"/>
              <a:ea typeface="Lato"/>
              <a:cs typeface="Lato"/>
              <a:sym typeface="Lato"/>
            </a:endParaRPr>
          </a:p>
          <a:p>
            <a:pPr indent="0" lvl="0" marL="0" marR="0" rtl="0" algn="l">
              <a:lnSpc>
                <a:spcPct val="100000"/>
              </a:lnSpc>
              <a:spcBef>
                <a:spcPts val="0"/>
              </a:spcBef>
              <a:spcAft>
                <a:spcPts val="0"/>
              </a:spcAft>
              <a:buNone/>
            </a:pPr>
            <a:r>
              <a:t/>
            </a:r>
            <a:endParaRPr sz="2300">
              <a:latin typeface="Lato"/>
              <a:ea typeface="Lato"/>
              <a:cs typeface="Lato"/>
              <a:sym typeface="Lato"/>
            </a:endParaRPr>
          </a:p>
          <a:p>
            <a:pPr indent="-374650" lvl="0" marL="914400" marR="0" rtl="0" algn="l">
              <a:lnSpc>
                <a:spcPct val="100000"/>
              </a:lnSpc>
              <a:spcBef>
                <a:spcPts val="0"/>
              </a:spcBef>
              <a:spcAft>
                <a:spcPts val="0"/>
              </a:spcAft>
              <a:buClr>
                <a:srgbClr val="000000"/>
              </a:buClr>
              <a:buSzPts val="2300"/>
              <a:buFont typeface="Lato"/>
              <a:buAutoNum type="arabicPeriod"/>
            </a:pPr>
            <a:r>
              <a:rPr b="0" i="1" lang="en-GB" sz="2300" u="none" cap="none" strike="noStrike">
                <a:solidFill>
                  <a:srgbClr val="000000"/>
                </a:solidFill>
                <a:latin typeface="Lato"/>
                <a:ea typeface="Lato"/>
                <a:cs typeface="Lato"/>
                <a:sym typeface="Lato"/>
              </a:rPr>
              <a:t>We think Shivaughn should …</a:t>
            </a:r>
            <a:endParaRPr b="0" i="1" sz="2300" u="none" cap="none" strike="noStrike">
              <a:solidFill>
                <a:srgbClr val="000000"/>
              </a:solidFill>
              <a:latin typeface="Lato"/>
              <a:ea typeface="Lato"/>
              <a:cs typeface="Lato"/>
              <a:sym typeface="Lato"/>
            </a:endParaRPr>
          </a:p>
          <a:p>
            <a:pPr indent="0" lvl="0" marL="914400" marR="0" rtl="0" algn="l">
              <a:lnSpc>
                <a:spcPct val="100000"/>
              </a:lnSpc>
              <a:spcBef>
                <a:spcPts val="0"/>
              </a:spcBef>
              <a:spcAft>
                <a:spcPts val="0"/>
              </a:spcAft>
              <a:buNone/>
            </a:pPr>
            <a:r>
              <a:t/>
            </a:r>
            <a:endParaRPr b="0" i="1" sz="2300" u="none" cap="none" strike="noStrike">
              <a:solidFill>
                <a:srgbClr val="000000"/>
              </a:solidFill>
              <a:latin typeface="Lato"/>
              <a:ea typeface="Lato"/>
              <a:cs typeface="Lato"/>
              <a:sym typeface="Lato"/>
            </a:endParaRPr>
          </a:p>
          <a:p>
            <a:pPr indent="-374650" lvl="0" marL="914400" marR="0" rtl="0" algn="l">
              <a:lnSpc>
                <a:spcPct val="100000"/>
              </a:lnSpc>
              <a:spcBef>
                <a:spcPts val="0"/>
              </a:spcBef>
              <a:spcAft>
                <a:spcPts val="0"/>
              </a:spcAft>
              <a:buClr>
                <a:srgbClr val="000000"/>
              </a:buClr>
              <a:buSzPts val="2300"/>
              <a:buFont typeface="Lato"/>
              <a:buAutoNum type="arabicPeriod"/>
            </a:pPr>
            <a:r>
              <a:rPr b="0" i="1" lang="en-GB" sz="2300" u="none" cap="none" strike="noStrike">
                <a:solidFill>
                  <a:srgbClr val="000000"/>
                </a:solidFill>
                <a:latin typeface="Lato"/>
                <a:ea typeface="Lato"/>
                <a:cs typeface="Lato"/>
                <a:sym typeface="Lato"/>
              </a:rPr>
              <a:t>This would benefit her because…</a:t>
            </a:r>
            <a:endParaRPr b="0" i="1" sz="2300" u="none" cap="none" strike="noStrike">
              <a:solidFill>
                <a:srgbClr val="000000"/>
              </a:solidFill>
              <a:latin typeface="Lato"/>
              <a:ea typeface="Lato"/>
              <a:cs typeface="Lato"/>
              <a:sym typeface="Lato"/>
            </a:endParaRPr>
          </a:p>
          <a:p>
            <a:pPr indent="0" lvl="0" marL="914400" marR="0" rtl="0" algn="l">
              <a:lnSpc>
                <a:spcPct val="100000"/>
              </a:lnSpc>
              <a:spcBef>
                <a:spcPts val="0"/>
              </a:spcBef>
              <a:spcAft>
                <a:spcPts val="0"/>
              </a:spcAft>
              <a:buNone/>
            </a:pPr>
            <a:r>
              <a:t/>
            </a:r>
            <a:endParaRPr b="0" i="1" sz="2300" u="none" cap="none" strike="noStrike">
              <a:solidFill>
                <a:srgbClr val="000000"/>
              </a:solidFill>
              <a:latin typeface="Lato"/>
              <a:ea typeface="Lato"/>
              <a:cs typeface="Lato"/>
              <a:sym typeface="Lato"/>
            </a:endParaRPr>
          </a:p>
          <a:p>
            <a:pPr indent="-374650" lvl="0" marL="914400" marR="0" rtl="0" algn="l">
              <a:lnSpc>
                <a:spcPct val="100000"/>
              </a:lnSpc>
              <a:spcBef>
                <a:spcPts val="0"/>
              </a:spcBef>
              <a:spcAft>
                <a:spcPts val="0"/>
              </a:spcAft>
              <a:buClr>
                <a:srgbClr val="000000"/>
              </a:buClr>
              <a:buSzPts val="2300"/>
              <a:buFont typeface="Lato"/>
              <a:buAutoNum type="arabicPeriod"/>
            </a:pPr>
            <a:r>
              <a:rPr b="0" i="1" lang="en-GB" sz="2300" u="none" cap="none" strike="noStrike">
                <a:solidFill>
                  <a:srgbClr val="000000"/>
                </a:solidFill>
                <a:latin typeface="Lato"/>
                <a:ea typeface="Lato"/>
                <a:cs typeface="Lato"/>
                <a:sym typeface="Lato"/>
              </a:rPr>
              <a:t>Another reason why she should spend her money here is…</a:t>
            </a:r>
            <a:endParaRPr b="0" i="1" sz="2300" u="none" cap="none" strike="noStrike">
              <a:solidFill>
                <a:srgbClr val="000000"/>
              </a:solidFill>
              <a:latin typeface="Lato"/>
              <a:ea typeface="Lato"/>
              <a:cs typeface="Lato"/>
              <a:sym typeface="Lato"/>
            </a:endParaRPr>
          </a:p>
        </p:txBody>
      </p:sp>
      <p:sp>
        <p:nvSpPr>
          <p:cNvPr id="172" name="Google Shape;172;g2f1038d9e8d_0_306"/>
          <p:cNvSpPr txBox="1"/>
          <p:nvPr>
            <p:ph type="ctrTitle"/>
          </p:nvPr>
        </p:nvSpPr>
        <p:spPr>
          <a:xfrm>
            <a:off x="87313" y="242750"/>
            <a:ext cx="84927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i="0" lang="en-GB" sz="2900" u="none" cap="none" strike="noStrike">
                <a:solidFill>
                  <a:schemeClr val="accent2"/>
                </a:solidFill>
                <a:latin typeface="Lato"/>
                <a:ea typeface="Lato"/>
                <a:cs typeface="Lato"/>
                <a:sym typeface="Lato"/>
              </a:rPr>
              <a:t>Persuade | How will Shivaughn spend the money?</a:t>
            </a:r>
            <a:endParaRPr b="1" i="0" sz="2900" u="none" cap="none" strike="noStrike">
              <a:solidFill>
                <a:schemeClr val="accent2"/>
              </a:solidFill>
              <a:latin typeface="Lato"/>
              <a:ea typeface="Lato"/>
              <a:cs typeface="Lato"/>
              <a:sym typeface="Lato"/>
            </a:endParaRPr>
          </a:p>
        </p:txBody>
      </p:sp>
      <p:sp>
        <p:nvSpPr>
          <p:cNvPr id="173" name="Google Shape;173;g2f1038d9e8d_0_306"/>
          <p:cNvSpPr txBox="1"/>
          <p:nvPr/>
        </p:nvSpPr>
        <p:spPr>
          <a:xfrm>
            <a:off x="203250" y="1289950"/>
            <a:ext cx="1709700" cy="850800"/>
          </a:xfrm>
          <a:prstGeom prst="rect">
            <a:avLst/>
          </a:prstGeom>
          <a:solidFill>
            <a:srgbClr val="6AA84F"/>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GB" sz="2400" u="none" cap="none" strike="noStrike">
                <a:solidFill>
                  <a:schemeClr val="lt1"/>
                </a:solidFill>
                <a:latin typeface="Lato Black"/>
                <a:ea typeface="Lato Black"/>
                <a:cs typeface="Lato Black"/>
                <a:sym typeface="Lato Black"/>
              </a:rPr>
              <a:t>AUNT</a:t>
            </a:r>
            <a:endParaRPr b="0" i="0" sz="2400" u="none" cap="none" strike="noStrike">
              <a:solidFill>
                <a:schemeClr val="lt1"/>
              </a:solidFill>
              <a:latin typeface="Lato Black"/>
              <a:ea typeface="Lato Black"/>
              <a:cs typeface="Lato Black"/>
              <a:sym typeface="Lato Black"/>
            </a:endParaRPr>
          </a:p>
        </p:txBody>
      </p:sp>
      <p:sp>
        <p:nvSpPr>
          <p:cNvPr id="174" name="Google Shape;174;g2f1038d9e8d_0_306"/>
          <p:cNvSpPr txBox="1"/>
          <p:nvPr/>
        </p:nvSpPr>
        <p:spPr>
          <a:xfrm>
            <a:off x="203250" y="2223009"/>
            <a:ext cx="1709700" cy="850800"/>
          </a:xfrm>
          <a:prstGeom prst="rect">
            <a:avLst/>
          </a:prstGeom>
          <a:solidFill>
            <a:srgbClr val="FF00FF"/>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GB" sz="2400" u="none" cap="none" strike="noStrike">
                <a:solidFill>
                  <a:schemeClr val="lt1"/>
                </a:solidFill>
                <a:latin typeface="Lato Black"/>
                <a:ea typeface="Lato Black"/>
                <a:cs typeface="Lato Black"/>
                <a:sym typeface="Lato Black"/>
              </a:rPr>
              <a:t>FRIEND</a:t>
            </a:r>
            <a:endParaRPr b="1" i="0" sz="1300" u="none" cap="none" strike="noStrike">
              <a:solidFill>
                <a:schemeClr val="lt1"/>
              </a:solidFill>
              <a:latin typeface="Lato"/>
              <a:ea typeface="Lato"/>
              <a:cs typeface="Lato"/>
              <a:sym typeface="Lato"/>
            </a:endParaRPr>
          </a:p>
        </p:txBody>
      </p:sp>
      <p:sp>
        <p:nvSpPr>
          <p:cNvPr id="175" name="Google Shape;175;g2f1038d9e8d_0_306"/>
          <p:cNvSpPr txBox="1"/>
          <p:nvPr/>
        </p:nvSpPr>
        <p:spPr>
          <a:xfrm>
            <a:off x="203250" y="4089126"/>
            <a:ext cx="1709700" cy="850800"/>
          </a:xfrm>
          <a:prstGeom prst="rect">
            <a:avLst/>
          </a:prstGeom>
          <a:solidFill>
            <a:srgbClr val="9900FF"/>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GB" sz="2400" u="none" cap="none" strike="noStrike">
                <a:solidFill>
                  <a:schemeClr val="lt1"/>
                </a:solidFill>
                <a:latin typeface="Lato Black"/>
                <a:ea typeface="Lato Black"/>
                <a:cs typeface="Lato Black"/>
                <a:sym typeface="Lato Black"/>
              </a:rPr>
              <a:t>CLOTHES </a:t>
            </a:r>
            <a:endParaRPr b="0" i="0" sz="2400" u="none" cap="none" strike="noStrike">
              <a:solidFill>
                <a:schemeClr val="lt1"/>
              </a:solidFill>
              <a:latin typeface="Lato Black"/>
              <a:ea typeface="Lato Black"/>
              <a:cs typeface="Lato Black"/>
              <a:sym typeface="Lato Black"/>
            </a:endParaRPr>
          </a:p>
          <a:p>
            <a:pPr indent="0" lvl="0" marL="0" marR="0" rtl="0" algn="ctr">
              <a:lnSpc>
                <a:spcPct val="100000"/>
              </a:lnSpc>
              <a:spcBef>
                <a:spcPts val="0"/>
              </a:spcBef>
              <a:spcAft>
                <a:spcPts val="0"/>
              </a:spcAft>
              <a:buClr>
                <a:srgbClr val="000000"/>
              </a:buClr>
              <a:buSzPts val="1200"/>
              <a:buFont typeface="Arial"/>
              <a:buNone/>
            </a:pPr>
            <a:r>
              <a:rPr b="0" i="0" lang="en-GB" sz="2400" u="none" cap="none" strike="noStrike">
                <a:solidFill>
                  <a:schemeClr val="lt1"/>
                </a:solidFill>
                <a:latin typeface="Lato Black"/>
                <a:ea typeface="Lato Black"/>
                <a:cs typeface="Lato Black"/>
                <a:sym typeface="Lato Black"/>
              </a:rPr>
              <a:t>SHOP</a:t>
            </a:r>
            <a:endParaRPr b="0" i="0" sz="2400" u="none" cap="none" strike="noStrike">
              <a:solidFill>
                <a:schemeClr val="lt1"/>
              </a:solidFill>
              <a:latin typeface="Lato Black"/>
              <a:ea typeface="Lato Black"/>
              <a:cs typeface="Lato Black"/>
              <a:sym typeface="Lato Black"/>
            </a:endParaRPr>
          </a:p>
        </p:txBody>
      </p:sp>
      <p:sp>
        <p:nvSpPr>
          <p:cNvPr id="176" name="Google Shape;176;g2f1038d9e8d_0_306"/>
          <p:cNvSpPr txBox="1"/>
          <p:nvPr/>
        </p:nvSpPr>
        <p:spPr>
          <a:xfrm>
            <a:off x="203250" y="3156067"/>
            <a:ext cx="1709700" cy="850800"/>
          </a:xfrm>
          <a:prstGeom prst="rect">
            <a:avLst/>
          </a:prstGeom>
          <a:solidFill>
            <a:srgbClr val="FFD966"/>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GB" sz="2400" u="none" cap="none" strike="noStrike">
                <a:solidFill>
                  <a:schemeClr val="lt1"/>
                </a:solidFill>
                <a:latin typeface="Lato Black"/>
                <a:ea typeface="Lato Black"/>
                <a:cs typeface="Lato Black"/>
                <a:sym typeface="Lato Black"/>
              </a:rPr>
              <a:t>CHARITY</a:t>
            </a:r>
            <a:endParaRPr b="0" i="0" sz="2400" u="none" cap="none" strike="noStrike">
              <a:solidFill>
                <a:schemeClr val="lt1"/>
              </a:solidFill>
              <a:latin typeface="Lato Black"/>
              <a:ea typeface="Lato Black"/>
              <a:cs typeface="Lato Black"/>
              <a:sym typeface="Lato Black"/>
            </a:endParaRPr>
          </a:p>
          <a:p>
            <a:pPr indent="0" lvl="0" marL="0" marR="0" rtl="0" algn="ctr">
              <a:lnSpc>
                <a:spcPct val="100000"/>
              </a:lnSpc>
              <a:spcBef>
                <a:spcPts val="0"/>
              </a:spcBef>
              <a:spcAft>
                <a:spcPts val="0"/>
              </a:spcAft>
              <a:buClr>
                <a:srgbClr val="000000"/>
              </a:buClr>
              <a:buSzPts val="1200"/>
              <a:buFont typeface="Arial"/>
              <a:buNone/>
            </a:pPr>
            <a:r>
              <a:rPr b="0" i="0" lang="en-GB" sz="2400" u="none" cap="none" strike="noStrike">
                <a:solidFill>
                  <a:schemeClr val="lt1"/>
                </a:solidFill>
                <a:latin typeface="Lato Black"/>
                <a:ea typeface="Lato Black"/>
                <a:cs typeface="Lato Black"/>
                <a:sym typeface="Lato Black"/>
              </a:rPr>
              <a:t>SHOP</a:t>
            </a:r>
            <a:endParaRPr b="0" i="0" sz="2400" u="none" cap="none" strike="noStrike">
              <a:solidFill>
                <a:schemeClr val="lt1"/>
              </a:solidFill>
              <a:latin typeface="Lato Black"/>
              <a:ea typeface="Lato Black"/>
              <a:cs typeface="Lato Black"/>
              <a:sym typeface="Lato Black"/>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g2f1038d9e8d_0_316"/>
          <p:cNvSpPr txBox="1"/>
          <p:nvPr>
            <p:ph type="ctrTitle"/>
          </p:nvPr>
        </p:nvSpPr>
        <p:spPr>
          <a:xfrm>
            <a:off x="217375" y="242750"/>
            <a:ext cx="84927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1" i="0" lang="en-GB" sz="2900" u="none" cap="none" strike="noStrike">
                <a:solidFill>
                  <a:schemeClr val="accent2"/>
                </a:solidFill>
                <a:latin typeface="Lato"/>
                <a:ea typeface="Lato"/>
                <a:cs typeface="Lato"/>
                <a:sym typeface="Lato"/>
              </a:rPr>
              <a:t>Vote | How will Shivaughn spend the money?</a:t>
            </a:r>
            <a:endParaRPr b="1" i="0" sz="2900" u="none" cap="none" strike="noStrike">
              <a:solidFill>
                <a:schemeClr val="accent2"/>
              </a:solidFill>
              <a:latin typeface="Lato"/>
              <a:ea typeface="Lato"/>
              <a:cs typeface="Lato"/>
              <a:sym typeface="Lato"/>
            </a:endParaRPr>
          </a:p>
        </p:txBody>
      </p:sp>
      <p:pic>
        <p:nvPicPr>
          <p:cNvPr id="182" name="Google Shape;182;g2f1038d9e8d_0_316"/>
          <p:cNvPicPr preferRelativeResize="0"/>
          <p:nvPr/>
        </p:nvPicPr>
        <p:blipFill rotWithShape="1">
          <a:blip r:embed="rId3">
            <a:alphaModFix/>
          </a:blip>
          <a:srcRect b="0" l="0" r="0" t="0"/>
          <a:stretch/>
        </p:blipFill>
        <p:spPr>
          <a:xfrm>
            <a:off x="2847963" y="1167900"/>
            <a:ext cx="3231525" cy="2153300"/>
          </a:xfrm>
          <a:prstGeom prst="rect">
            <a:avLst/>
          </a:prstGeom>
          <a:noFill/>
          <a:ln>
            <a:noFill/>
          </a:ln>
        </p:spPr>
      </p:pic>
      <p:sp>
        <p:nvSpPr>
          <p:cNvPr id="183" name="Google Shape;183;g2f1038d9e8d_0_316"/>
          <p:cNvSpPr txBox="1"/>
          <p:nvPr/>
        </p:nvSpPr>
        <p:spPr>
          <a:xfrm>
            <a:off x="1343075" y="3549424"/>
            <a:ext cx="1510500" cy="663300"/>
          </a:xfrm>
          <a:prstGeom prst="rect">
            <a:avLst/>
          </a:prstGeom>
          <a:solidFill>
            <a:srgbClr val="6AA84F"/>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GB" sz="1800" u="none" cap="none" strike="noStrike">
                <a:solidFill>
                  <a:schemeClr val="lt1"/>
                </a:solidFill>
                <a:latin typeface="Lato Black"/>
                <a:ea typeface="Lato Black"/>
                <a:cs typeface="Lato Black"/>
                <a:sym typeface="Lato Black"/>
              </a:rPr>
              <a:t>AUNT</a:t>
            </a:r>
            <a:endParaRPr b="0" i="0" sz="1800" u="none" cap="none" strike="noStrike">
              <a:solidFill>
                <a:schemeClr val="lt1"/>
              </a:solidFill>
              <a:latin typeface="Lato Black"/>
              <a:ea typeface="Lato Black"/>
              <a:cs typeface="Lato Black"/>
              <a:sym typeface="Lato Black"/>
            </a:endParaRPr>
          </a:p>
        </p:txBody>
      </p:sp>
      <p:sp>
        <p:nvSpPr>
          <p:cNvPr id="184" name="Google Shape;184;g2f1038d9e8d_0_316"/>
          <p:cNvSpPr txBox="1"/>
          <p:nvPr/>
        </p:nvSpPr>
        <p:spPr>
          <a:xfrm>
            <a:off x="2958892" y="3549424"/>
            <a:ext cx="1510500" cy="663300"/>
          </a:xfrm>
          <a:prstGeom prst="rect">
            <a:avLst/>
          </a:prstGeom>
          <a:solidFill>
            <a:srgbClr val="FF00FF"/>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GB" sz="1800" u="none" cap="none" strike="noStrike">
                <a:solidFill>
                  <a:schemeClr val="lt1"/>
                </a:solidFill>
                <a:latin typeface="Lato Black"/>
                <a:ea typeface="Lato Black"/>
                <a:cs typeface="Lato Black"/>
                <a:sym typeface="Lato Black"/>
              </a:rPr>
              <a:t>FRIEND</a:t>
            </a:r>
            <a:endParaRPr b="1" i="0" sz="1800" u="none" cap="none" strike="noStrike">
              <a:solidFill>
                <a:schemeClr val="lt1"/>
              </a:solidFill>
              <a:latin typeface="Lato"/>
              <a:ea typeface="Lato"/>
              <a:cs typeface="Lato"/>
              <a:sym typeface="Lato"/>
            </a:endParaRPr>
          </a:p>
        </p:txBody>
      </p:sp>
      <p:sp>
        <p:nvSpPr>
          <p:cNvPr id="185" name="Google Shape;185;g2f1038d9e8d_0_316"/>
          <p:cNvSpPr txBox="1"/>
          <p:nvPr/>
        </p:nvSpPr>
        <p:spPr>
          <a:xfrm>
            <a:off x="6190526" y="3549424"/>
            <a:ext cx="1510500" cy="663300"/>
          </a:xfrm>
          <a:prstGeom prst="rect">
            <a:avLst/>
          </a:prstGeom>
          <a:solidFill>
            <a:srgbClr val="9900FF"/>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GB" sz="1800" u="none" cap="none" strike="noStrike">
                <a:solidFill>
                  <a:schemeClr val="lt1"/>
                </a:solidFill>
                <a:latin typeface="Lato Black"/>
                <a:ea typeface="Lato Black"/>
                <a:cs typeface="Lato Black"/>
                <a:sym typeface="Lato Black"/>
              </a:rPr>
              <a:t>CLOTHES </a:t>
            </a:r>
            <a:endParaRPr b="0" i="0" sz="1800" u="none" cap="none" strike="noStrike">
              <a:solidFill>
                <a:schemeClr val="lt1"/>
              </a:solidFill>
              <a:latin typeface="Lato Black"/>
              <a:ea typeface="Lato Black"/>
              <a:cs typeface="Lato Black"/>
              <a:sym typeface="Lato Black"/>
            </a:endParaRPr>
          </a:p>
          <a:p>
            <a:pPr indent="0" lvl="0" marL="0" marR="0" rtl="0" algn="ctr">
              <a:lnSpc>
                <a:spcPct val="100000"/>
              </a:lnSpc>
              <a:spcBef>
                <a:spcPts val="0"/>
              </a:spcBef>
              <a:spcAft>
                <a:spcPts val="0"/>
              </a:spcAft>
              <a:buClr>
                <a:srgbClr val="000000"/>
              </a:buClr>
              <a:buSzPts val="1200"/>
              <a:buFont typeface="Arial"/>
              <a:buNone/>
            </a:pPr>
            <a:r>
              <a:rPr b="0" i="0" lang="en-GB" sz="1800" u="none" cap="none" strike="noStrike">
                <a:solidFill>
                  <a:schemeClr val="lt1"/>
                </a:solidFill>
                <a:latin typeface="Lato Black"/>
                <a:ea typeface="Lato Black"/>
                <a:cs typeface="Lato Black"/>
                <a:sym typeface="Lato Black"/>
              </a:rPr>
              <a:t>SHOP</a:t>
            </a:r>
            <a:endParaRPr b="0" i="0" sz="1800" u="none" cap="none" strike="noStrike">
              <a:solidFill>
                <a:schemeClr val="lt1"/>
              </a:solidFill>
              <a:latin typeface="Lato Black"/>
              <a:ea typeface="Lato Black"/>
              <a:cs typeface="Lato Black"/>
              <a:sym typeface="Lato Black"/>
            </a:endParaRPr>
          </a:p>
        </p:txBody>
      </p:sp>
      <p:sp>
        <p:nvSpPr>
          <p:cNvPr id="186" name="Google Shape;186;g2f1038d9e8d_0_316"/>
          <p:cNvSpPr txBox="1"/>
          <p:nvPr/>
        </p:nvSpPr>
        <p:spPr>
          <a:xfrm>
            <a:off x="4574709" y="3549424"/>
            <a:ext cx="1510500" cy="663300"/>
          </a:xfrm>
          <a:prstGeom prst="rect">
            <a:avLst/>
          </a:prstGeom>
          <a:solidFill>
            <a:srgbClr val="FFD966"/>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GB" sz="1800" u="none" cap="none" strike="noStrike">
                <a:solidFill>
                  <a:schemeClr val="lt1"/>
                </a:solidFill>
                <a:latin typeface="Lato Black"/>
                <a:ea typeface="Lato Black"/>
                <a:cs typeface="Lato Black"/>
                <a:sym typeface="Lato Black"/>
              </a:rPr>
              <a:t>CHARITY</a:t>
            </a:r>
            <a:endParaRPr b="0" i="0" sz="1800" u="none" cap="none" strike="noStrike">
              <a:solidFill>
                <a:schemeClr val="lt1"/>
              </a:solidFill>
              <a:latin typeface="Lato Black"/>
              <a:ea typeface="Lato Black"/>
              <a:cs typeface="Lato Black"/>
              <a:sym typeface="Lato Black"/>
            </a:endParaRPr>
          </a:p>
          <a:p>
            <a:pPr indent="0" lvl="0" marL="0" marR="0" rtl="0" algn="ctr">
              <a:lnSpc>
                <a:spcPct val="100000"/>
              </a:lnSpc>
              <a:spcBef>
                <a:spcPts val="0"/>
              </a:spcBef>
              <a:spcAft>
                <a:spcPts val="0"/>
              </a:spcAft>
              <a:buClr>
                <a:srgbClr val="000000"/>
              </a:buClr>
              <a:buSzPts val="1200"/>
              <a:buFont typeface="Arial"/>
              <a:buNone/>
            </a:pPr>
            <a:r>
              <a:rPr b="0" i="0" lang="en-GB" sz="1800" u="none" cap="none" strike="noStrike">
                <a:solidFill>
                  <a:schemeClr val="lt1"/>
                </a:solidFill>
                <a:latin typeface="Lato Black"/>
                <a:ea typeface="Lato Black"/>
                <a:cs typeface="Lato Black"/>
                <a:sym typeface="Lato Black"/>
              </a:rPr>
              <a:t>SHOP</a:t>
            </a:r>
            <a:endParaRPr b="0" i="0" sz="1800" u="none" cap="none" strike="noStrike">
              <a:solidFill>
                <a:schemeClr val="lt1"/>
              </a:solidFill>
              <a:latin typeface="Lato Black"/>
              <a:ea typeface="Lato Black"/>
              <a:cs typeface="Lato Black"/>
              <a:sym typeface="Lato Black"/>
            </a:endParaRPr>
          </a:p>
        </p:txBody>
      </p:sp>
      <p:sp>
        <p:nvSpPr>
          <p:cNvPr id="187" name="Google Shape;187;g2f1038d9e8d_0_316"/>
          <p:cNvSpPr txBox="1"/>
          <p:nvPr/>
        </p:nvSpPr>
        <p:spPr>
          <a:xfrm>
            <a:off x="1343075" y="4301050"/>
            <a:ext cx="6357900" cy="7491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GB" sz="1800" u="none" cap="none" strike="noStrike">
                <a:solidFill>
                  <a:schemeClr val="lt1"/>
                </a:solidFill>
                <a:latin typeface="Lato"/>
                <a:ea typeface="Lato"/>
                <a:cs typeface="Lato"/>
                <a:sym typeface="Lato"/>
                <a:extLst>
                  <a:ext uri="http://customooxmlschemas.google.com/">
                    <go:slidesCustomData xmlns:go="http://customooxmlschemas.google.com/" textRoundtripDataId="5"/>
                  </a:ext>
                </a:extLst>
              </a:rPr>
              <a:t>What other factors could make the customer spend their money in a different way?</a:t>
            </a:r>
            <a:endParaRPr b="1" i="0" sz="1800" u="none" cap="none" strike="noStrike">
              <a:solidFill>
                <a:schemeClr val="lt1"/>
              </a:solidFill>
              <a:latin typeface="Lato"/>
              <a:ea typeface="Lato"/>
              <a:cs typeface="Lato"/>
              <a:sym typeface="Lato"/>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g14caaae82f0_0_241"/>
          <p:cNvSpPr txBox="1"/>
          <p:nvPr/>
        </p:nvSpPr>
        <p:spPr>
          <a:xfrm>
            <a:off x="439450" y="978750"/>
            <a:ext cx="6212100" cy="400200"/>
          </a:xfrm>
          <a:prstGeom prst="rect">
            <a:avLst/>
          </a:prstGeom>
          <a:noFill/>
          <a:ln>
            <a:noFill/>
          </a:ln>
        </p:spPr>
        <p:txBody>
          <a:bodyPr anchorCtr="0" anchor="b"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3" name="Google Shape;193;g14caaae82f0_0_241"/>
          <p:cNvSpPr txBox="1"/>
          <p:nvPr/>
        </p:nvSpPr>
        <p:spPr>
          <a:xfrm>
            <a:off x="360374" y="629069"/>
            <a:ext cx="6625500" cy="4926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600"/>
              <a:buFont typeface="Arial"/>
              <a:buNone/>
            </a:pPr>
            <a:r>
              <a:rPr b="1" i="0" lang="en-GB" sz="2000" u="none" cap="none" strike="noStrike">
                <a:solidFill>
                  <a:schemeClr val="accent2"/>
                </a:solidFill>
                <a:latin typeface="Lato"/>
                <a:ea typeface="Lato"/>
                <a:cs typeface="Lato"/>
                <a:sym typeface="Lato"/>
              </a:rPr>
              <a:t>By the end of the session, I will be able to:</a:t>
            </a:r>
            <a:endParaRPr b="1" i="0" sz="2000" u="none" cap="none" strike="noStrike">
              <a:solidFill>
                <a:schemeClr val="accent2"/>
              </a:solidFill>
              <a:latin typeface="Lato"/>
              <a:ea typeface="Lato"/>
              <a:cs typeface="Lato"/>
              <a:sym typeface="Lato"/>
            </a:endParaRPr>
          </a:p>
        </p:txBody>
      </p:sp>
      <p:sp>
        <p:nvSpPr>
          <p:cNvPr id="194" name="Google Shape;194;g14caaae82f0_0_241"/>
          <p:cNvSpPr txBox="1"/>
          <p:nvPr/>
        </p:nvSpPr>
        <p:spPr>
          <a:xfrm>
            <a:off x="366576" y="1467100"/>
            <a:ext cx="7343400" cy="2334900"/>
          </a:xfrm>
          <a:prstGeom prst="rect">
            <a:avLst/>
          </a:prstGeom>
          <a:noFill/>
          <a:ln>
            <a:noFill/>
          </a:ln>
        </p:spPr>
        <p:txBody>
          <a:bodyPr anchorCtr="0" anchor="t" bIns="91425" lIns="91425" spcFirstLastPara="1" rIns="91425" wrap="square" tIns="91425">
            <a:spAutoFit/>
          </a:bodyPr>
          <a:lstStyle/>
          <a:p>
            <a:pPr indent="-368300" lvl="0" marL="457200" marR="0" rtl="0" algn="l">
              <a:lnSpc>
                <a:spcPct val="107000"/>
              </a:lnSpc>
              <a:spcBef>
                <a:spcPts val="0"/>
              </a:spcBef>
              <a:spcAft>
                <a:spcPts val="0"/>
              </a:spcAft>
              <a:buClr>
                <a:srgbClr val="00FF00"/>
              </a:buClr>
              <a:buSzPts val="2200"/>
              <a:buFont typeface="Lato"/>
              <a:buChar char="●"/>
            </a:pPr>
            <a:r>
              <a:rPr b="1" i="0" lang="en-GB" sz="2200" u="none" cap="none" strike="noStrike">
                <a:solidFill>
                  <a:srgbClr val="00FF00"/>
                </a:solidFill>
                <a:latin typeface="Lato"/>
                <a:ea typeface="Lato"/>
                <a:cs typeface="Lato"/>
                <a:sym typeface="Lato"/>
              </a:rPr>
              <a:t>Describe pressures that influence spending choices</a:t>
            </a:r>
            <a:endParaRPr b="1" i="0" sz="2200" u="none" cap="none" strike="noStrike">
              <a:solidFill>
                <a:srgbClr val="00FF00"/>
              </a:solidFill>
              <a:latin typeface="Lato"/>
              <a:ea typeface="Lato"/>
              <a:cs typeface="Lato"/>
              <a:sym typeface="Lato"/>
            </a:endParaRPr>
          </a:p>
          <a:p>
            <a:pPr indent="0" lvl="0" marL="914400" marR="0" rtl="0" algn="l">
              <a:lnSpc>
                <a:spcPct val="107000"/>
              </a:lnSpc>
              <a:spcBef>
                <a:spcPts val="0"/>
              </a:spcBef>
              <a:spcAft>
                <a:spcPts val="0"/>
              </a:spcAft>
              <a:buClr>
                <a:srgbClr val="000000"/>
              </a:buClr>
              <a:buSzPts val="2200"/>
              <a:buFont typeface="Arial"/>
              <a:buNone/>
            </a:pPr>
            <a:r>
              <a:t/>
            </a:r>
            <a:endParaRPr b="1" i="0" sz="2200" u="none" cap="none" strike="noStrike">
              <a:solidFill>
                <a:srgbClr val="00FF00"/>
              </a:solidFill>
              <a:latin typeface="Lato"/>
              <a:ea typeface="Lato"/>
              <a:cs typeface="Lato"/>
              <a:sym typeface="Lato"/>
            </a:endParaRPr>
          </a:p>
          <a:p>
            <a:pPr indent="-368300" lvl="0" marL="457200" marR="0" rtl="0" algn="l">
              <a:lnSpc>
                <a:spcPct val="107000"/>
              </a:lnSpc>
              <a:spcBef>
                <a:spcPts val="0"/>
              </a:spcBef>
              <a:spcAft>
                <a:spcPts val="0"/>
              </a:spcAft>
              <a:buClr>
                <a:schemeClr val="lt1"/>
              </a:buClr>
              <a:buSzPts val="2200"/>
              <a:buFont typeface="Lato"/>
              <a:buChar char="●"/>
            </a:pPr>
            <a:r>
              <a:rPr b="0" i="0" lang="en-GB" sz="2200" u="none" cap="none" strike="noStrike">
                <a:solidFill>
                  <a:schemeClr val="lt1"/>
                </a:solidFill>
                <a:latin typeface="Lato"/>
                <a:ea typeface="Lato"/>
                <a:cs typeface="Lato"/>
                <a:sym typeface="Lato"/>
              </a:rPr>
              <a:t>Analyse what makes a persuasive advertisement</a:t>
            </a:r>
            <a:endParaRPr b="0" i="0" sz="2200" u="none" cap="none" strike="noStrike">
              <a:solidFill>
                <a:schemeClr val="lt1"/>
              </a:solidFill>
              <a:latin typeface="Lato"/>
              <a:ea typeface="Lato"/>
              <a:cs typeface="Lato"/>
              <a:sym typeface="Lato"/>
            </a:endParaRPr>
          </a:p>
          <a:p>
            <a:pPr indent="0" lvl="0" marL="914400" marR="0" rtl="0" algn="l">
              <a:lnSpc>
                <a:spcPct val="107000"/>
              </a:lnSpc>
              <a:spcBef>
                <a:spcPts val="0"/>
              </a:spcBef>
              <a:spcAft>
                <a:spcPts val="0"/>
              </a:spcAft>
              <a:buClr>
                <a:srgbClr val="000000"/>
              </a:buClr>
              <a:buSzPts val="2200"/>
              <a:buFont typeface="Arial"/>
              <a:buNone/>
            </a:pPr>
            <a:r>
              <a:t/>
            </a:r>
            <a:endParaRPr b="0" i="0" sz="2200" u="none" cap="none" strike="noStrike">
              <a:solidFill>
                <a:schemeClr val="lt1"/>
              </a:solidFill>
              <a:latin typeface="Lato"/>
              <a:ea typeface="Lato"/>
              <a:cs typeface="Lato"/>
              <a:sym typeface="Lato"/>
            </a:endParaRPr>
          </a:p>
          <a:p>
            <a:pPr indent="0" lvl="0" marL="914400" marR="0" rtl="0" algn="l">
              <a:lnSpc>
                <a:spcPct val="107000"/>
              </a:lnSpc>
              <a:spcBef>
                <a:spcPts val="0"/>
              </a:spcBef>
              <a:spcAft>
                <a:spcPts val="0"/>
              </a:spcAft>
              <a:buClr>
                <a:srgbClr val="000000"/>
              </a:buClr>
              <a:buSzPts val="2200"/>
              <a:buFont typeface="Arial"/>
              <a:buNone/>
            </a:pPr>
            <a:r>
              <a:t/>
            </a:r>
            <a:endParaRPr b="0" i="0" sz="2200" u="none" cap="none" strike="noStrike">
              <a:solidFill>
                <a:schemeClr val="lt1"/>
              </a:solidFill>
              <a:latin typeface="Lato"/>
              <a:ea typeface="Lato"/>
              <a:cs typeface="Lato"/>
              <a:sym typeface="Lato"/>
            </a:endParaRPr>
          </a:p>
          <a:p>
            <a:pPr indent="0" lvl="0" marL="914400" marR="0" rtl="0" algn="l">
              <a:lnSpc>
                <a:spcPct val="100000"/>
              </a:lnSpc>
              <a:spcBef>
                <a:spcPts val="0"/>
              </a:spcBef>
              <a:spcAft>
                <a:spcPts val="0"/>
              </a:spcAft>
              <a:buClr>
                <a:srgbClr val="000000"/>
              </a:buClr>
              <a:buSzPts val="2200"/>
              <a:buFont typeface="Arial"/>
              <a:buNone/>
            </a:pPr>
            <a:r>
              <a:t/>
            </a:r>
            <a:endParaRPr b="1" i="0" sz="2200" u="none" cap="none" strike="noStrike">
              <a:solidFill>
                <a:schemeClr val="lt1"/>
              </a:solidFill>
              <a:latin typeface="Lato"/>
              <a:ea typeface="Lato"/>
              <a:cs typeface="Lato"/>
              <a:sym typeface="Lato"/>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g135a92d921c_0_0"/>
          <p:cNvSpPr txBox="1"/>
          <p:nvPr/>
        </p:nvSpPr>
        <p:spPr>
          <a:xfrm>
            <a:off x="442300" y="4173525"/>
            <a:ext cx="4045800" cy="338700"/>
          </a:xfrm>
          <a:prstGeom prst="rect">
            <a:avLst/>
          </a:prstGeom>
          <a:noFill/>
          <a:ln cap="flat" cmpd="sng" w="38100">
            <a:solidFill>
              <a:schemeClr val="accent2"/>
            </a:solidFill>
            <a:prstDash val="solid"/>
            <a:round/>
            <a:headEnd len="sm" w="sm" type="none"/>
            <a:tailEnd len="sm" w="sm" type="none"/>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GB" sz="1000">
                <a:solidFill>
                  <a:schemeClr val="lt1"/>
                </a:solidFill>
                <a:latin typeface="Lato"/>
                <a:ea typeface="Lato"/>
                <a:cs typeface="Lato"/>
                <a:sym typeface="Lato"/>
              </a:rPr>
              <a:t>Video | </a:t>
            </a:r>
            <a:r>
              <a:rPr b="1" lang="en-GB" sz="1000" u="sng">
                <a:solidFill>
                  <a:schemeClr val="lt1"/>
                </a:solidFill>
                <a:latin typeface="Lato"/>
                <a:ea typeface="Lato"/>
                <a:cs typeface="Lato"/>
                <a:sym typeface="Lato"/>
                <a:hlinkClick r:id="rId3">
                  <a:extLst>
                    <a:ext uri="{A12FA001-AC4F-418D-AE19-62706E023703}">
                      <ahyp:hlinkClr val="tx"/>
                    </a:ext>
                  </a:extLst>
                </a:hlinkClick>
              </a:rPr>
              <a:t>Did Somebody Say - Just Eat ft. Snoop Dogg (Official Video)</a:t>
            </a:r>
            <a:endParaRPr b="1">
              <a:solidFill>
                <a:schemeClr val="lt1"/>
              </a:solidFill>
            </a:endParaRPr>
          </a:p>
        </p:txBody>
      </p:sp>
      <p:sp>
        <p:nvSpPr>
          <p:cNvPr id="200" name="Google Shape;200;g135a92d921c_0_0"/>
          <p:cNvSpPr txBox="1"/>
          <p:nvPr/>
        </p:nvSpPr>
        <p:spPr>
          <a:xfrm>
            <a:off x="442300" y="1437550"/>
            <a:ext cx="4634100" cy="22773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0"/>
              </a:spcAft>
              <a:buClr>
                <a:srgbClr val="000000"/>
              </a:buClr>
              <a:buSzPts val="1600"/>
              <a:buFont typeface="Arial"/>
              <a:buNone/>
            </a:pPr>
            <a:r>
              <a:rPr b="1" i="0" lang="en-GB" sz="1800" u="none" cap="none" strike="noStrike">
                <a:solidFill>
                  <a:schemeClr val="lt1"/>
                </a:solidFill>
                <a:highlight>
                  <a:schemeClr val="accent1"/>
                </a:highlight>
                <a:latin typeface="Lato"/>
                <a:ea typeface="Lato"/>
                <a:cs typeface="Lato"/>
                <a:sym typeface="Lato"/>
              </a:rPr>
              <a:t>Partner work</a:t>
            </a:r>
            <a:endParaRPr b="0" i="0" sz="1800" u="none" cap="none" strike="noStrike">
              <a:solidFill>
                <a:schemeClr val="lt1"/>
              </a:solidFill>
              <a:highlight>
                <a:schemeClr val="accent1"/>
              </a:highlight>
              <a:latin typeface="Lato"/>
              <a:ea typeface="Lato"/>
              <a:cs typeface="Lato"/>
              <a:sym typeface="Lato"/>
            </a:endParaRPr>
          </a:p>
          <a:p>
            <a:pPr indent="0" lvl="0" marL="0" marR="0" rtl="0" algn="l">
              <a:lnSpc>
                <a:spcPct val="115000"/>
              </a:lnSpc>
              <a:spcBef>
                <a:spcPts val="0"/>
              </a:spcBef>
              <a:spcAft>
                <a:spcPts val="0"/>
              </a:spcAft>
              <a:buClr>
                <a:srgbClr val="000000"/>
              </a:buClr>
              <a:buSzPts val="1600"/>
              <a:buFont typeface="Arial"/>
              <a:buNone/>
            </a:pPr>
            <a:r>
              <a:rPr b="0" i="0" lang="en-GB" sz="1600" u="none" cap="none" strike="noStrike">
                <a:solidFill>
                  <a:schemeClr val="lt1"/>
                </a:solidFill>
                <a:highlight>
                  <a:schemeClr val="accent1"/>
                </a:highlight>
                <a:latin typeface="Lato"/>
                <a:ea typeface="Lato"/>
                <a:cs typeface="Lato"/>
                <a:sym typeface="Lato"/>
              </a:rPr>
              <a:t>Watch the Just Eat advert. Then answer the following questions in pairs.</a:t>
            </a:r>
            <a:endParaRPr b="0" i="0" sz="1600" u="none" cap="none" strike="noStrike">
              <a:solidFill>
                <a:schemeClr val="lt1"/>
              </a:solidFill>
              <a:highlight>
                <a:schemeClr val="accent1"/>
              </a:highlight>
              <a:latin typeface="Lato"/>
              <a:ea typeface="Lato"/>
              <a:cs typeface="Lato"/>
              <a:sym typeface="Lato"/>
            </a:endParaRPr>
          </a:p>
          <a:p>
            <a:pPr indent="0" lvl="0" marL="0" marR="0" rtl="0" algn="l">
              <a:lnSpc>
                <a:spcPct val="115000"/>
              </a:lnSpc>
              <a:spcBef>
                <a:spcPts val="0"/>
              </a:spcBef>
              <a:spcAft>
                <a:spcPts val="0"/>
              </a:spcAft>
              <a:buClr>
                <a:srgbClr val="000000"/>
              </a:buClr>
              <a:buSzPts val="1600"/>
              <a:buFont typeface="Arial"/>
              <a:buNone/>
            </a:pPr>
            <a:r>
              <a:t/>
            </a:r>
            <a:endParaRPr b="0" i="0" sz="1600" u="none" cap="none" strike="noStrike">
              <a:solidFill>
                <a:schemeClr val="lt1"/>
              </a:solidFill>
              <a:highlight>
                <a:schemeClr val="accent1"/>
              </a:highlight>
              <a:latin typeface="Lato"/>
              <a:ea typeface="Lato"/>
              <a:cs typeface="Lato"/>
              <a:sym typeface="Lato"/>
            </a:endParaRPr>
          </a:p>
          <a:p>
            <a:pPr indent="0" lvl="0" marL="0" marR="0" rtl="0" algn="l">
              <a:lnSpc>
                <a:spcPct val="115000"/>
              </a:lnSpc>
              <a:spcBef>
                <a:spcPts val="0"/>
              </a:spcBef>
              <a:spcAft>
                <a:spcPts val="0"/>
              </a:spcAft>
              <a:buClr>
                <a:srgbClr val="000000"/>
              </a:buClr>
              <a:buSzPts val="1100"/>
              <a:buFont typeface="Arial"/>
              <a:buNone/>
            </a:pPr>
            <a:r>
              <a:rPr b="0" i="0" lang="en-GB" sz="1100" u="none" cap="none" strike="noStrike">
                <a:solidFill>
                  <a:srgbClr val="000000"/>
                </a:solidFill>
                <a:latin typeface="Arial"/>
                <a:ea typeface="Arial"/>
                <a:cs typeface="Arial"/>
                <a:sym typeface="Arial"/>
              </a:rPr>
              <a:t>	</a:t>
            </a:r>
            <a:endParaRPr b="0" i="0" sz="1100" u="none" cap="none" strike="noStrike">
              <a:solidFill>
                <a:srgbClr val="000000"/>
              </a:solidFill>
              <a:latin typeface="Arial"/>
              <a:ea typeface="Arial"/>
              <a:cs typeface="Arial"/>
              <a:sym typeface="Arial"/>
            </a:endParaRPr>
          </a:p>
          <a:p>
            <a:pPr indent="-342900" lvl="0" marL="457200" marR="0" rtl="0" algn="l">
              <a:lnSpc>
                <a:spcPct val="115000"/>
              </a:lnSpc>
              <a:spcBef>
                <a:spcPts val="0"/>
              </a:spcBef>
              <a:spcAft>
                <a:spcPts val="0"/>
              </a:spcAft>
              <a:buClr>
                <a:schemeClr val="lt1"/>
              </a:buClr>
              <a:buSzPts val="1800"/>
              <a:buFont typeface="Lato"/>
              <a:buAutoNum type="arabicPeriod"/>
            </a:pPr>
            <a:r>
              <a:rPr b="0" i="0" lang="en-GB" sz="1800" u="none" cap="none" strike="noStrike">
                <a:solidFill>
                  <a:schemeClr val="lt1"/>
                </a:solidFill>
                <a:latin typeface="Lato"/>
                <a:ea typeface="Lato"/>
                <a:cs typeface="Lato"/>
                <a:sym typeface="Lato"/>
              </a:rPr>
              <a:t>What is this advert trying to do? </a:t>
            </a:r>
            <a:endParaRPr b="0" i="0" sz="1800" u="none" cap="none" strike="noStrike">
              <a:solidFill>
                <a:schemeClr val="lt1"/>
              </a:solidFill>
              <a:latin typeface="Lato"/>
              <a:ea typeface="Lato"/>
              <a:cs typeface="Lato"/>
              <a:sym typeface="Lato"/>
            </a:endParaRPr>
          </a:p>
          <a:p>
            <a:pPr indent="-342900" lvl="0" marL="457200" marR="0" rtl="0" algn="l">
              <a:lnSpc>
                <a:spcPct val="115000"/>
              </a:lnSpc>
              <a:spcBef>
                <a:spcPts val="0"/>
              </a:spcBef>
              <a:spcAft>
                <a:spcPts val="0"/>
              </a:spcAft>
              <a:buClr>
                <a:schemeClr val="lt1"/>
              </a:buClr>
              <a:buSzPts val="1800"/>
              <a:buFont typeface="Lato"/>
              <a:buAutoNum type="arabicPeriod"/>
            </a:pPr>
            <a:r>
              <a:rPr b="0" i="0" lang="en-GB" sz="1800" u="none" cap="none" strike="noStrike">
                <a:solidFill>
                  <a:schemeClr val="lt1"/>
                </a:solidFill>
                <a:latin typeface="Lato"/>
                <a:ea typeface="Lato"/>
                <a:cs typeface="Lato"/>
                <a:sym typeface="Lato"/>
              </a:rPr>
              <a:t>How does it try to influence viewers?</a:t>
            </a:r>
            <a:endParaRPr b="0" i="0" sz="1800" u="none" cap="none" strike="noStrike">
              <a:solidFill>
                <a:schemeClr val="lt1"/>
              </a:solidFill>
              <a:latin typeface="Lato"/>
              <a:ea typeface="Lato"/>
              <a:cs typeface="Lato"/>
              <a:sym typeface="Lato"/>
            </a:endParaRPr>
          </a:p>
          <a:p>
            <a:pPr indent="-342900" lvl="0" marL="457200" marR="0" rtl="0" algn="l">
              <a:lnSpc>
                <a:spcPct val="115000"/>
              </a:lnSpc>
              <a:spcBef>
                <a:spcPts val="0"/>
              </a:spcBef>
              <a:spcAft>
                <a:spcPts val="0"/>
              </a:spcAft>
              <a:buClr>
                <a:schemeClr val="lt1"/>
              </a:buClr>
              <a:buSzPts val="1800"/>
              <a:buFont typeface="Lato"/>
              <a:buAutoNum type="arabicPeriod"/>
            </a:pPr>
            <a:r>
              <a:rPr b="0" i="0" lang="en-GB" sz="1800" u="none" cap="none" strike="noStrike">
                <a:solidFill>
                  <a:schemeClr val="lt1"/>
                </a:solidFill>
                <a:latin typeface="Lato"/>
                <a:ea typeface="Lato"/>
                <a:cs typeface="Lato"/>
                <a:sym typeface="Lato"/>
              </a:rPr>
              <a:t>How is this advert effective?</a:t>
            </a:r>
            <a:endParaRPr b="0" i="0" sz="1600" u="none" cap="none" strike="noStrike">
              <a:solidFill>
                <a:schemeClr val="lt1"/>
              </a:solidFill>
              <a:highlight>
                <a:schemeClr val="accent1"/>
              </a:highlight>
              <a:latin typeface="Lato"/>
              <a:ea typeface="Lato"/>
              <a:cs typeface="Lato"/>
              <a:sym typeface="Lato"/>
            </a:endParaRPr>
          </a:p>
        </p:txBody>
      </p:sp>
      <p:sp>
        <p:nvSpPr>
          <p:cNvPr id="201" name="Google Shape;201;g135a92d921c_0_0"/>
          <p:cNvSpPr txBox="1"/>
          <p:nvPr/>
        </p:nvSpPr>
        <p:spPr>
          <a:xfrm>
            <a:off x="442300" y="429273"/>
            <a:ext cx="6465900" cy="5496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3600"/>
              <a:buFont typeface="Arial"/>
              <a:buNone/>
            </a:pPr>
            <a:r>
              <a:rPr b="1" i="0" lang="en-GB" sz="2900" u="none" cap="none" strike="noStrike">
                <a:solidFill>
                  <a:schemeClr val="accent2"/>
                </a:solidFill>
                <a:latin typeface="Lato"/>
                <a:ea typeface="Lato"/>
                <a:cs typeface="Lato"/>
                <a:sym typeface="Lato"/>
              </a:rPr>
              <a:t>Why do companies advertise?</a:t>
            </a:r>
            <a:endParaRPr b="1" i="0" sz="2900" u="none" cap="none" strike="noStrike">
              <a:solidFill>
                <a:srgbClr val="000000"/>
              </a:solidFill>
              <a:latin typeface="Lato"/>
              <a:ea typeface="Lato"/>
              <a:cs typeface="Lato"/>
              <a:sym typeface="Lato"/>
            </a:endParaRPr>
          </a:p>
          <a:p>
            <a:pPr indent="0" lvl="0" marL="0" marR="0" rtl="0" algn="l">
              <a:lnSpc>
                <a:spcPct val="115000"/>
              </a:lnSpc>
              <a:spcBef>
                <a:spcPts val="0"/>
              </a:spcBef>
              <a:spcAft>
                <a:spcPts val="0"/>
              </a:spcAft>
              <a:buClr>
                <a:srgbClr val="000000"/>
              </a:buClr>
              <a:buSzPts val="3600"/>
              <a:buFont typeface="Arial"/>
              <a:buNone/>
            </a:pPr>
            <a:r>
              <a:t/>
            </a:r>
            <a:endParaRPr b="1" i="0" sz="2900" u="none" cap="none" strike="noStrike">
              <a:solidFill>
                <a:srgbClr val="000000"/>
              </a:solidFill>
              <a:latin typeface="Lato"/>
              <a:ea typeface="Lato"/>
              <a:cs typeface="Lato"/>
              <a:sym typeface="Lato"/>
            </a:endParaRPr>
          </a:p>
        </p:txBody>
      </p:sp>
      <p:pic>
        <p:nvPicPr>
          <p:cNvPr id="202" name="Google Shape;202;g135a92d921c_0_0"/>
          <p:cNvPicPr preferRelativeResize="0"/>
          <p:nvPr/>
        </p:nvPicPr>
        <p:blipFill rotWithShape="1">
          <a:blip r:embed="rId4">
            <a:alphaModFix/>
          </a:blip>
          <a:srcRect b="0" l="0" r="0" t="0"/>
          <a:stretch/>
        </p:blipFill>
        <p:spPr>
          <a:xfrm>
            <a:off x="5155925" y="1436075"/>
            <a:ext cx="2991059" cy="1994849"/>
          </a:xfrm>
          <a:prstGeom prst="rect">
            <a:avLst/>
          </a:prstGeom>
          <a:noFill/>
          <a:ln>
            <a:noFill/>
          </a:ln>
          <a:effectLst>
            <a:outerShdw blurRad="57150" rotWithShape="0" algn="bl" dir="5400000" dist="19050">
              <a:srgbClr val="000000">
                <a:alpha val="49019"/>
              </a:srgbClr>
            </a:outerShdw>
          </a:effectLst>
        </p:spPr>
      </p:pic>
      <p:pic>
        <p:nvPicPr>
          <p:cNvPr descr="Just Eat’s new ad is here, courtesy of Snoop Dogg.&#10;&#10;🎵 Lyrics 🎵&#10;&#10;Did Somebody Say Just Eat, &#10;Me, Get delivery like a G&#10;See hungry Dogg’s gotta eat&#10;I get mine every day, every week&#10;Chicken wings to the crib I’m sitting in&#10;&#10;Burger in the low low&#10;Hope they kept the pickle in&#10;Wonton on a catamaran&#10;Oodles of noodles, thank you my man&#10;&#10;Tacos to the chateau, please&#10;Did Somebody Say&#10;Just Eat&#10;Private jet in the night sky&#10;My man hand glide by with my fried rice, riiight&#10;&#10;What could you not love ‘bout a slice on the side of the hot tub?&#10;What you gonna do boo&#10;Chocolate fondue right on cue&#10;Even dipping in the sea&#10;I see food, seafood sees me&#10;&#10;J-U-S-T  E-A-T&#10;Did Somebody Say Just Eat&#10;&#10;#DidSomebodySay&#10;&#10;___________________________&#10;&#10;Have a look at our other videos: http://www.youtube.com/user/TVjusteat&#10;&#10;Order takeaway: http://www.JUST-EAT.co.uk&#10;Like us on Facebook: http://www.facebook.com/justeat&#10;Follow us on Twitter: http://www.twitter.com/justeatuk&#10;Check us out on Instagram: http://www.instagram.com/justeatuk" id="203" name="Google Shape;203;g135a92d921c_0_0" title="Did Somebody Say - Just Eat ft. Snoop Dogg (Official Video w/ subtitles)">
            <a:hlinkClick r:id="rId5"/>
          </p:cNvPr>
          <p:cNvPicPr preferRelativeResize="0"/>
          <p:nvPr/>
        </p:nvPicPr>
        <p:blipFill rotWithShape="1">
          <a:blip r:embed="rId6">
            <a:alphaModFix/>
          </a:blip>
          <a:srcRect b="0" l="0" r="0" t="0"/>
          <a:stretch/>
        </p:blipFill>
        <p:spPr>
          <a:xfrm>
            <a:off x="5155925" y="1285150"/>
            <a:ext cx="3988075" cy="28149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3"/>
                                        </p:tgtEl>
                                        <p:attrNameLst>
                                          <p:attrName>style.visibility</p:attrName>
                                        </p:attrNameLst>
                                      </p:cBhvr>
                                      <p:to>
                                        <p:strVal val="visible"/>
                                      </p:to>
                                    </p:set>
                                    <p:animEffect filter="fade" transition="in">
                                      <p:cBhvr>
                                        <p:cTn dur="1000"/>
                                        <p:tgtEl>
                                          <p:spTgt spid="20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g14caaae82f0_0_136"/>
          <p:cNvSpPr txBox="1"/>
          <p:nvPr/>
        </p:nvSpPr>
        <p:spPr>
          <a:xfrm>
            <a:off x="304175" y="1492825"/>
            <a:ext cx="4742400" cy="2893800"/>
          </a:xfrm>
          <a:prstGeom prst="rect">
            <a:avLst/>
          </a:prstGeom>
          <a:noFill/>
          <a:ln>
            <a:noFill/>
          </a:ln>
        </p:spPr>
        <p:txBody>
          <a:bodyPr anchorCtr="0" anchor="t" bIns="91425" lIns="91425" spcFirstLastPara="1" rIns="91425" wrap="square" tIns="91425">
            <a:spAutoFit/>
          </a:bodyPr>
          <a:lstStyle/>
          <a:p>
            <a:pPr indent="-368300" lvl="0" marL="457200" rtl="0" algn="l">
              <a:spcBef>
                <a:spcPts val="0"/>
              </a:spcBef>
              <a:spcAft>
                <a:spcPts val="0"/>
              </a:spcAft>
              <a:buClr>
                <a:schemeClr val="accent2"/>
              </a:buClr>
              <a:buSzPts val="2200"/>
              <a:buFont typeface="Lato"/>
              <a:buChar char="●"/>
            </a:pPr>
            <a:r>
              <a:rPr lang="en-GB" sz="2200">
                <a:latin typeface="Lato"/>
                <a:ea typeface="Lato"/>
                <a:cs typeface="Lato"/>
                <a:sym typeface="Lato"/>
              </a:rPr>
              <a:t>Companies will use lots of advertising techniques to encourage people to buy their products. </a:t>
            </a:r>
            <a:endParaRPr/>
          </a:p>
          <a:p>
            <a:pPr indent="0" lvl="0" marL="88900" rtl="0" algn="l">
              <a:spcBef>
                <a:spcPts val="0"/>
              </a:spcBef>
              <a:spcAft>
                <a:spcPts val="0"/>
              </a:spcAft>
              <a:buNone/>
            </a:pPr>
            <a:r>
              <a:t/>
            </a:r>
            <a:endParaRPr sz="2200">
              <a:latin typeface="Lato"/>
              <a:ea typeface="Lato"/>
              <a:cs typeface="Lato"/>
              <a:sym typeface="Lato"/>
            </a:endParaRPr>
          </a:p>
          <a:p>
            <a:pPr indent="-368300" lvl="0" marL="457200" rtl="0" algn="l">
              <a:spcBef>
                <a:spcPts val="0"/>
              </a:spcBef>
              <a:spcAft>
                <a:spcPts val="0"/>
              </a:spcAft>
              <a:buClr>
                <a:schemeClr val="accent2"/>
              </a:buClr>
              <a:buSzPts val="2200"/>
              <a:buFont typeface="Lato"/>
              <a:buChar char="●"/>
            </a:pPr>
            <a:r>
              <a:rPr lang="en-GB" sz="2200">
                <a:latin typeface="Lato"/>
                <a:ea typeface="Lato"/>
                <a:cs typeface="Lato"/>
                <a:sym typeface="Lato"/>
              </a:rPr>
              <a:t>Advertising techniques are ways to convince or influence people to buy a product or service.</a:t>
            </a:r>
            <a:endParaRPr sz="2200">
              <a:latin typeface="Lato"/>
              <a:ea typeface="Lato"/>
              <a:cs typeface="Lato"/>
              <a:sym typeface="Lato"/>
            </a:endParaRPr>
          </a:p>
        </p:txBody>
      </p:sp>
      <p:sp>
        <p:nvSpPr>
          <p:cNvPr id="209" name="Google Shape;209;g14caaae82f0_0_136"/>
          <p:cNvSpPr txBox="1"/>
          <p:nvPr>
            <p:ph type="ctrTitle"/>
          </p:nvPr>
        </p:nvSpPr>
        <p:spPr>
          <a:xfrm>
            <a:off x="379375" y="253750"/>
            <a:ext cx="7731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90"/>
              <a:buFont typeface="Arial"/>
              <a:buNone/>
            </a:pPr>
            <a:r>
              <a:rPr b="1" i="0" lang="en-GB" sz="2900" u="none" cap="none" strike="noStrike">
                <a:solidFill>
                  <a:schemeClr val="accent2"/>
                </a:solidFill>
                <a:latin typeface="Lato"/>
                <a:ea typeface="Lato"/>
                <a:cs typeface="Lato"/>
                <a:sym typeface="Lato"/>
              </a:rPr>
              <a:t>Advertising techniques</a:t>
            </a:r>
            <a:endParaRPr b="1" i="0" sz="2900" u="none" cap="none" strike="noStrike">
              <a:solidFill>
                <a:schemeClr val="accent2"/>
              </a:solidFill>
              <a:latin typeface="Lato"/>
              <a:ea typeface="Lato"/>
              <a:cs typeface="Lato"/>
              <a:sym typeface="Lato"/>
            </a:endParaRPr>
          </a:p>
        </p:txBody>
      </p:sp>
      <p:pic>
        <p:nvPicPr>
          <p:cNvPr id="210" name="Google Shape;210;g14caaae82f0_0_136"/>
          <p:cNvPicPr preferRelativeResize="0"/>
          <p:nvPr/>
        </p:nvPicPr>
        <p:blipFill rotWithShape="1">
          <a:blip r:embed="rId3">
            <a:alphaModFix/>
          </a:blip>
          <a:srcRect b="0" l="0" r="0" t="0"/>
          <a:stretch/>
        </p:blipFill>
        <p:spPr>
          <a:xfrm>
            <a:off x="6172850" y="1235788"/>
            <a:ext cx="2232543" cy="2232543"/>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g2573171dd2f_0_0"/>
          <p:cNvSpPr txBox="1"/>
          <p:nvPr>
            <p:ph type="ctrTitle"/>
          </p:nvPr>
        </p:nvSpPr>
        <p:spPr>
          <a:xfrm>
            <a:off x="379375" y="253750"/>
            <a:ext cx="7731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90"/>
              <a:buFont typeface="Arial"/>
              <a:buNone/>
            </a:pPr>
            <a:r>
              <a:rPr b="1" i="0" lang="en-GB" sz="2900" u="none" cap="none" strike="noStrike">
                <a:solidFill>
                  <a:schemeClr val="accent2"/>
                </a:solidFill>
                <a:latin typeface="Lato"/>
                <a:ea typeface="Lato"/>
                <a:cs typeface="Lato"/>
                <a:sym typeface="Lato"/>
              </a:rPr>
              <a:t>Activity </a:t>
            </a:r>
            <a:endParaRPr b="1" i="0" sz="2900" u="none" cap="none" strike="noStrike">
              <a:solidFill>
                <a:schemeClr val="accent2"/>
              </a:solidFill>
              <a:latin typeface="Lato"/>
              <a:ea typeface="Lato"/>
              <a:cs typeface="Lato"/>
              <a:sym typeface="Lato"/>
            </a:endParaRPr>
          </a:p>
        </p:txBody>
      </p:sp>
      <p:sp>
        <p:nvSpPr>
          <p:cNvPr id="216" name="Google Shape;216;g2573171dd2f_0_0"/>
          <p:cNvSpPr txBox="1"/>
          <p:nvPr/>
        </p:nvSpPr>
        <p:spPr>
          <a:xfrm>
            <a:off x="304175" y="1492825"/>
            <a:ext cx="4742400" cy="2893800"/>
          </a:xfrm>
          <a:prstGeom prst="rect">
            <a:avLst/>
          </a:prstGeom>
          <a:noFill/>
          <a:ln>
            <a:noFill/>
          </a:ln>
        </p:spPr>
        <p:txBody>
          <a:bodyPr anchorCtr="0" anchor="t" bIns="91425" lIns="91425" spcFirstLastPara="1" rIns="91425" wrap="square" tIns="91425">
            <a:spAutoFit/>
          </a:bodyPr>
          <a:lstStyle/>
          <a:p>
            <a:pPr indent="-368300" lvl="0" marL="457200" marR="0" rtl="0" algn="l">
              <a:lnSpc>
                <a:spcPct val="100000"/>
              </a:lnSpc>
              <a:spcBef>
                <a:spcPts val="0"/>
              </a:spcBef>
              <a:spcAft>
                <a:spcPts val="0"/>
              </a:spcAft>
              <a:buClr>
                <a:schemeClr val="accent2"/>
              </a:buClr>
              <a:buSzPts val="2200"/>
              <a:buFont typeface="Lato"/>
              <a:buChar char="●"/>
            </a:pPr>
            <a:r>
              <a:rPr b="0" i="0" lang="en-GB" sz="2200" u="none" cap="none" strike="noStrike">
                <a:solidFill>
                  <a:srgbClr val="000000"/>
                </a:solidFill>
                <a:latin typeface="Lato"/>
                <a:ea typeface="Lato"/>
                <a:cs typeface="Lato"/>
                <a:sym typeface="Lato"/>
              </a:rPr>
              <a:t>Read through the advertising techniques listed one by one. Give examples of brands that you’ve seen use these techniques.</a:t>
            </a:r>
            <a:endParaRPr b="0" i="0" sz="2200" u="none" cap="none" strike="noStrike">
              <a:solidFill>
                <a:srgbClr val="000000"/>
              </a:solidFill>
              <a:latin typeface="Lato"/>
              <a:ea typeface="Lato"/>
              <a:cs typeface="Lato"/>
              <a:sym typeface="Lato"/>
            </a:endParaRPr>
          </a:p>
          <a:p>
            <a:pPr indent="0" lvl="0" marL="457200" rtl="0" algn="l">
              <a:spcBef>
                <a:spcPts val="0"/>
              </a:spcBef>
              <a:spcAft>
                <a:spcPts val="0"/>
              </a:spcAft>
              <a:buNone/>
            </a:pPr>
            <a:r>
              <a:t/>
            </a:r>
            <a:endParaRPr sz="2200">
              <a:latin typeface="Lato"/>
              <a:ea typeface="Lato"/>
              <a:cs typeface="Lato"/>
              <a:sym typeface="Lato"/>
            </a:endParaRPr>
          </a:p>
          <a:p>
            <a:pPr indent="-368300" lvl="0" marL="457200" rtl="0" algn="l">
              <a:spcBef>
                <a:spcPts val="0"/>
              </a:spcBef>
              <a:spcAft>
                <a:spcPts val="0"/>
              </a:spcAft>
              <a:buClr>
                <a:schemeClr val="accent2"/>
              </a:buClr>
              <a:buSzPts val="2200"/>
              <a:buFont typeface="Lato"/>
              <a:buChar char="●"/>
            </a:pPr>
            <a:r>
              <a:rPr lang="en-GB" sz="2200">
                <a:latin typeface="Lato"/>
                <a:ea typeface="Lato"/>
                <a:cs typeface="Lato"/>
                <a:sym typeface="Lato"/>
              </a:rPr>
              <a:t>Stretch - can you think of any other advertising techniques not mentioned?</a:t>
            </a:r>
            <a:endParaRPr sz="2200">
              <a:latin typeface="Lato"/>
              <a:ea typeface="Lato"/>
              <a:cs typeface="Lato"/>
              <a:sym typeface="Lato"/>
            </a:endParaRPr>
          </a:p>
        </p:txBody>
      </p:sp>
      <p:sp>
        <p:nvSpPr>
          <p:cNvPr id="217" name="Google Shape;217;g2573171dd2f_0_0"/>
          <p:cNvSpPr txBox="1"/>
          <p:nvPr/>
        </p:nvSpPr>
        <p:spPr>
          <a:xfrm>
            <a:off x="61400" y="4685575"/>
            <a:ext cx="69630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1" i="0" lang="en-GB" sz="1000" u="none" cap="none" strike="noStrike">
                <a:solidFill>
                  <a:schemeClr val="accent2"/>
                </a:solidFill>
                <a:latin typeface="Lato"/>
                <a:ea typeface="Lato"/>
                <a:cs typeface="Lato"/>
                <a:sym typeface="Lato"/>
              </a:rPr>
              <a:t>Resource 1- Advertising techniques </a:t>
            </a:r>
            <a:endParaRPr b="1" i="0" sz="1000" u="none" cap="none" strike="noStrike">
              <a:solidFill>
                <a:schemeClr val="accent2"/>
              </a:solidFill>
              <a:latin typeface="Lato"/>
              <a:ea typeface="Lato"/>
              <a:cs typeface="Lato"/>
              <a:sym typeface="Lato"/>
            </a:endParaRPr>
          </a:p>
        </p:txBody>
      </p:sp>
      <p:pic>
        <p:nvPicPr>
          <p:cNvPr id="218" name="Google Shape;218;g2573171dd2f_0_0"/>
          <p:cNvPicPr preferRelativeResize="0"/>
          <p:nvPr/>
        </p:nvPicPr>
        <p:blipFill rotWithShape="1">
          <a:blip r:embed="rId3">
            <a:alphaModFix/>
          </a:blip>
          <a:srcRect b="0" l="0" r="0" t="0"/>
          <a:stretch/>
        </p:blipFill>
        <p:spPr>
          <a:xfrm rot="435158">
            <a:off x="5977195" y="1455460"/>
            <a:ext cx="1970377" cy="1103856"/>
          </a:xfrm>
          <a:prstGeom prst="rect">
            <a:avLst/>
          </a:prstGeom>
          <a:noFill/>
          <a:ln cap="flat" cmpd="sng" w="28575">
            <a:solidFill>
              <a:schemeClr val="accent2"/>
            </a:solidFill>
            <a:prstDash val="solid"/>
            <a:round/>
            <a:headEnd len="sm" w="sm" type="none"/>
            <a:tailEnd len="sm" w="sm" type="none"/>
          </a:ln>
        </p:spPr>
      </p:pic>
      <p:pic>
        <p:nvPicPr>
          <p:cNvPr id="219" name="Google Shape;219;g2573171dd2f_0_0"/>
          <p:cNvPicPr preferRelativeResize="0"/>
          <p:nvPr/>
        </p:nvPicPr>
        <p:blipFill rotWithShape="1">
          <a:blip r:embed="rId4">
            <a:alphaModFix/>
          </a:blip>
          <a:srcRect b="0" l="0" r="0" t="0"/>
          <a:stretch/>
        </p:blipFill>
        <p:spPr>
          <a:xfrm rot="-429741">
            <a:off x="5928743" y="2920722"/>
            <a:ext cx="1918555" cy="1079192"/>
          </a:xfrm>
          <a:prstGeom prst="rect">
            <a:avLst/>
          </a:prstGeom>
          <a:noFill/>
          <a:ln cap="flat" cmpd="sng" w="28575">
            <a:solidFill>
              <a:schemeClr val="accent2"/>
            </a:solidFill>
            <a:prstDash val="solid"/>
            <a:round/>
            <a:headEnd len="sm" w="sm" type="none"/>
            <a:tailEnd len="sm" w="sm" type="none"/>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g14caaae82f0_0_148"/>
          <p:cNvSpPr txBox="1"/>
          <p:nvPr>
            <p:ph type="ctrTitle"/>
          </p:nvPr>
        </p:nvSpPr>
        <p:spPr>
          <a:xfrm>
            <a:off x="379375" y="253750"/>
            <a:ext cx="7731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90"/>
              <a:buFont typeface="Arial"/>
              <a:buNone/>
            </a:pPr>
            <a:r>
              <a:rPr b="1" i="0" lang="en-GB" sz="2900" u="none" cap="none" strike="noStrike">
                <a:solidFill>
                  <a:schemeClr val="accent2"/>
                </a:solidFill>
                <a:latin typeface="Lato"/>
                <a:ea typeface="Lato"/>
                <a:cs typeface="Lato"/>
                <a:sym typeface="Lato"/>
              </a:rPr>
              <a:t>1. Imagery </a:t>
            </a:r>
            <a:endParaRPr b="1" i="0" sz="2900" u="none" cap="none" strike="noStrike">
              <a:solidFill>
                <a:schemeClr val="accent2"/>
              </a:solidFill>
              <a:latin typeface="Lato"/>
              <a:ea typeface="Lato"/>
              <a:cs typeface="Lato"/>
              <a:sym typeface="Lato"/>
            </a:endParaRPr>
          </a:p>
        </p:txBody>
      </p:sp>
      <p:pic>
        <p:nvPicPr>
          <p:cNvPr id="225" name="Google Shape;225;g14caaae82f0_0_148"/>
          <p:cNvPicPr preferRelativeResize="0"/>
          <p:nvPr/>
        </p:nvPicPr>
        <p:blipFill rotWithShape="1">
          <a:blip r:embed="rId3">
            <a:alphaModFix/>
          </a:blip>
          <a:srcRect b="0" l="0" r="0" t="0"/>
          <a:stretch/>
        </p:blipFill>
        <p:spPr>
          <a:xfrm>
            <a:off x="5964025" y="2793600"/>
            <a:ext cx="1911900" cy="1996125"/>
          </a:xfrm>
          <a:prstGeom prst="rect">
            <a:avLst/>
          </a:prstGeom>
          <a:noFill/>
          <a:ln>
            <a:noFill/>
          </a:ln>
        </p:spPr>
      </p:pic>
      <p:sp>
        <p:nvSpPr>
          <p:cNvPr id="226" name="Google Shape;226;g14caaae82f0_0_148"/>
          <p:cNvSpPr txBox="1"/>
          <p:nvPr/>
        </p:nvSpPr>
        <p:spPr>
          <a:xfrm>
            <a:off x="332305" y="1311350"/>
            <a:ext cx="4134900" cy="2185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600"/>
              <a:buFont typeface="Arial"/>
              <a:buNone/>
            </a:pPr>
            <a:r>
              <a:rPr b="1" i="0" lang="en-GB" sz="2600" u="none" cap="none" strike="noStrike">
                <a:solidFill>
                  <a:srgbClr val="000000"/>
                </a:solidFill>
                <a:latin typeface="Lato"/>
                <a:ea typeface="Lato"/>
                <a:cs typeface="Lato"/>
                <a:sym typeface="Lato"/>
              </a:rPr>
              <a:t>Beautiful imagery, whether for holidays, food or clothes can make us want to buy the product or service.</a:t>
            </a:r>
            <a:endParaRPr b="1" i="0" sz="2600" u="none" cap="none" strike="noStrike">
              <a:solidFill>
                <a:srgbClr val="000000"/>
              </a:solidFill>
              <a:latin typeface="Lato"/>
              <a:ea typeface="Lato"/>
              <a:cs typeface="Lato"/>
              <a:sym typeface="Lato"/>
            </a:endParaRPr>
          </a:p>
        </p:txBody>
      </p:sp>
      <p:pic>
        <p:nvPicPr>
          <p:cNvPr id="227" name="Google Shape;227;g14caaae82f0_0_148"/>
          <p:cNvPicPr preferRelativeResize="0"/>
          <p:nvPr/>
        </p:nvPicPr>
        <p:blipFill rotWithShape="1">
          <a:blip r:embed="rId4">
            <a:alphaModFix/>
          </a:blip>
          <a:srcRect b="0" l="0" r="0" t="0"/>
          <a:stretch/>
        </p:blipFill>
        <p:spPr>
          <a:xfrm>
            <a:off x="5746575" y="1388100"/>
            <a:ext cx="2264750" cy="1600200"/>
          </a:xfrm>
          <a:prstGeom prst="rect">
            <a:avLst/>
          </a:prstGeom>
          <a:noFill/>
          <a:ln>
            <a:noFill/>
          </a:ln>
          <a:effectLst>
            <a:outerShdw blurRad="57150" rotWithShape="0" algn="bl" dir="5400000" dist="19050">
              <a:srgbClr val="000000">
                <a:alpha val="49803"/>
              </a:srgbClr>
            </a:outerShdw>
          </a:effectLst>
        </p:spPr>
      </p:pic>
      <p:sp>
        <p:nvSpPr>
          <p:cNvPr id="228" name="Google Shape;228;g14caaae82f0_0_148"/>
          <p:cNvSpPr txBox="1"/>
          <p:nvPr/>
        </p:nvSpPr>
        <p:spPr>
          <a:xfrm>
            <a:off x="322950" y="3859375"/>
            <a:ext cx="4866300" cy="507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100"/>
              <a:buFont typeface="Arial"/>
              <a:buNone/>
            </a:pPr>
            <a:r>
              <a:rPr b="1" i="1" lang="en-GB" sz="2100" u="none" cap="none" strike="noStrike">
                <a:solidFill>
                  <a:schemeClr val="accent1"/>
                </a:solidFill>
                <a:latin typeface="Lato"/>
                <a:ea typeface="Lato"/>
                <a:cs typeface="Lato"/>
                <a:sym typeface="Lato"/>
              </a:rPr>
              <a:t>What other examples can you think of?</a:t>
            </a:r>
            <a:endParaRPr b="1" i="1" sz="2100" u="none" cap="none" strike="noStrike">
              <a:solidFill>
                <a:schemeClr val="accent1"/>
              </a:solidFill>
              <a:latin typeface="Lato"/>
              <a:ea typeface="Lato"/>
              <a:cs typeface="Lato"/>
              <a:sym typeface="Lat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 name="Shape 64"/>
        <p:cNvGrpSpPr/>
        <p:nvPr/>
      </p:nvGrpSpPr>
      <p:grpSpPr>
        <a:xfrm>
          <a:off x="0" y="0"/>
          <a:ext cx="0" cy="0"/>
          <a:chOff x="0" y="0"/>
          <a:chExt cx="0" cy="0"/>
        </a:xfrm>
      </p:grpSpPr>
      <p:sp>
        <p:nvSpPr>
          <p:cNvPr id="65" name="Google Shape;65;g1575e96a1fb_0_240"/>
          <p:cNvSpPr txBox="1"/>
          <p:nvPr>
            <p:ph type="ctrTitle"/>
          </p:nvPr>
        </p:nvSpPr>
        <p:spPr>
          <a:xfrm>
            <a:off x="379375" y="253750"/>
            <a:ext cx="7731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90"/>
              <a:buFont typeface="Arial"/>
              <a:buNone/>
            </a:pPr>
            <a:r>
              <a:t/>
            </a:r>
            <a:endParaRPr b="0" i="0" sz="2900" u="none" cap="none" strike="noStrike">
              <a:solidFill>
                <a:schemeClr val="accent2"/>
              </a:solidFill>
              <a:latin typeface="Lato Black"/>
              <a:ea typeface="Lato Black"/>
              <a:cs typeface="Lato Black"/>
              <a:sym typeface="Lato Black"/>
            </a:endParaRPr>
          </a:p>
          <a:p>
            <a:pPr indent="0" lvl="0" marL="0" marR="0" rtl="0" algn="l">
              <a:lnSpc>
                <a:spcPct val="100000"/>
              </a:lnSpc>
              <a:spcBef>
                <a:spcPts val="0"/>
              </a:spcBef>
              <a:spcAft>
                <a:spcPts val="0"/>
              </a:spcAft>
              <a:buClr>
                <a:srgbClr val="000000"/>
              </a:buClr>
              <a:buSzPts val="990"/>
              <a:buFont typeface="Arial"/>
              <a:buNone/>
            </a:pPr>
            <a:r>
              <a:rPr b="1" i="0" lang="en-GB" sz="2900" u="none" cap="none" strike="noStrike">
                <a:solidFill>
                  <a:schemeClr val="accent2"/>
                </a:solidFill>
                <a:latin typeface="Lato"/>
                <a:ea typeface="Lato"/>
                <a:cs typeface="Lato"/>
                <a:sym typeface="Lato"/>
              </a:rPr>
              <a:t>Unit outline</a:t>
            </a:r>
            <a:endParaRPr b="1" i="0" sz="2900" u="none" cap="none" strike="noStrike">
              <a:solidFill>
                <a:schemeClr val="accent2"/>
              </a:solidFill>
              <a:latin typeface="Lato"/>
              <a:ea typeface="Lato"/>
              <a:cs typeface="Lato"/>
              <a:sym typeface="Lato"/>
            </a:endParaRPr>
          </a:p>
          <a:p>
            <a:pPr indent="0" lvl="0" marL="0" marR="0" rtl="0" algn="l">
              <a:lnSpc>
                <a:spcPct val="100000"/>
              </a:lnSpc>
              <a:spcBef>
                <a:spcPts val="0"/>
              </a:spcBef>
              <a:spcAft>
                <a:spcPts val="0"/>
              </a:spcAft>
              <a:buClr>
                <a:srgbClr val="000000"/>
              </a:buClr>
              <a:buSzPts val="990"/>
              <a:buFont typeface="Arial"/>
              <a:buNone/>
            </a:pPr>
            <a:r>
              <a:t/>
            </a:r>
            <a:endParaRPr b="1" i="0" sz="2900" u="none" cap="none" strike="noStrike">
              <a:solidFill>
                <a:schemeClr val="accent2"/>
              </a:solidFill>
              <a:latin typeface="Lato"/>
              <a:ea typeface="Lato"/>
              <a:cs typeface="Lato"/>
              <a:sym typeface="Lato"/>
            </a:endParaRPr>
          </a:p>
        </p:txBody>
      </p:sp>
      <p:graphicFrame>
        <p:nvGraphicFramePr>
          <p:cNvPr id="66" name="Google Shape;66;g1575e96a1fb_0_240"/>
          <p:cNvGraphicFramePr/>
          <p:nvPr/>
        </p:nvGraphicFramePr>
        <p:xfrm>
          <a:off x="871975" y="1721850"/>
          <a:ext cx="3000000" cy="3000000"/>
        </p:xfrm>
        <a:graphic>
          <a:graphicData uri="http://schemas.openxmlformats.org/drawingml/2006/table">
            <a:tbl>
              <a:tblPr>
                <a:noFill/>
                <a:tableStyleId>{2A2CFC69-0AF9-474A-BFE4-DC7E168722DD}</a:tableStyleId>
              </a:tblPr>
              <a:tblGrid>
                <a:gridCol w="1206500"/>
                <a:gridCol w="1206500"/>
                <a:gridCol w="1206500"/>
                <a:gridCol w="1206500"/>
                <a:gridCol w="1206500"/>
                <a:gridCol w="1206500"/>
              </a:tblGrid>
              <a:tr h="381000">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solidFill>
                            <a:srgbClr val="262A33"/>
                          </a:solidFill>
                          <a:latin typeface="Lato"/>
                          <a:ea typeface="Lato"/>
                          <a:cs typeface="Lato"/>
                          <a:sym typeface="Lato"/>
                        </a:rPr>
                        <a:t>Session 1</a:t>
                      </a:r>
                      <a:endParaRPr b="1" sz="1400" u="none" cap="none" strike="noStrike">
                        <a:solidFill>
                          <a:srgbClr val="262A33"/>
                        </a:solidFill>
                        <a:latin typeface="Lato"/>
                        <a:ea typeface="Lato"/>
                        <a:cs typeface="Lato"/>
                        <a:sym typeface="Lato"/>
                      </a:endParaRPr>
                    </a:p>
                  </a:txBody>
                  <a:tcPr marT="91425" marB="91425" marR="91425" marL="91425">
                    <a:lnL cap="flat" cmpd="sng" w="28575">
                      <a:solidFill>
                        <a:srgbClr val="0543B3"/>
                      </a:solidFill>
                      <a:prstDash val="solid"/>
                      <a:round/>
                      <a:headEnd len="sm" w="sm" type="none"/>
                      <a:tailEnd len="sm" w="sm" type="none"/>
                    </a:lnL>
                    <a:lnR cap="flat" cmpd="sng" w="28575">
                      <a:solidFill>
                        <a:srgbClr val="0543B3"/>
                      </a:solidFill>
                      <a:prstDash val="solid"/>
                      <a:round/>
                      <a:headEnd len="sm" w="sm" type="none"/>
                      <a:tailEnd len="sm" w="sm" type="none"/>
                    </a:lnR>
                    <a:lnT cap="flat" cmpd="sng" w="28575">
                      <a:solidFill>
                        <a:srgbClr val="0543B3"/>
                      </a:solidFill>
                      <a:prstDash val="solid"/>
                      <a:round/>
                      <a:headEnd len="sm" w="sm" type="none"/>
                      <a:tailEnd len="sm" w="sm" type="none"/>
                    </a:lnT>
                    <a:lnB cap="flat" cmpd="sng" w="28575">
                      <a:solidFill>
                        <a:srgbClr val="0543B3"/>
                      </a:solidFill>
                      <a:prstDash val="solid"/>
                      <a:round/>
                      <a:headEnd len="sm" w="sm" type="none"/>
                      <a:tailEnd len="sm" w="sm" type="none"/>
                    </a:lnB>
                    <a:solidFill>
                      <a:srgbClr val="FCE5CD"/>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solidFill>
                            <a:srgbClr val="262A33"/>
                          </a:solidFill>
                          <a:latin typeface="Lato"/>
                          <a:ea typeface="Lato"/>
                          <a:cs typeface="Lato"/>
                          <a:sym typeface="Lato"/>
                          <a:extLst>
                            <a:ext uri="http://customooxmlschemas.google.com/">
                              <go:slidesCustomData xmlns:go="http://customooxmlschemas.google.com/" textRoundtripDataId="0"/>
                            </a:ext>
                          </a:extLst>
                        </a:rPr>
                        <a:t>Session 2</a:t>
                      </a:r>
                      <a:endParaRPr b="1" sz="1400" u="none" cap="none" strike="noStrike">
                        <a:solidFill>
                          <a:srgbClr val="262A33"/>
                        </a:solidFill>
                        <a:latin typeface="Lato"/>
                        <a:ea typeface="Lato"/>
                        <a:cs typeface="Lato"/>
                        <a:sym typeface="Lato"/>
                      </a:endParaRPr>
                    </a:p>
                  </a:txBody>
                  <a:tcPr marT="91425" marB="91425" marR="91425" marL="91425">
                    <a:lnL cap="flat" cmpd="sng" w="28575">
                      <a:solidFill>
                        <a:srgbClr val="0543B3"/>
                      </a:solidFill>
                      <a:prstDash val="solid"/>
                      <a:round/>
                      <a:headEnd len="sm" w="sm" type="none"/>
                      <a:tailEnd len="sm" w="sm" type="none"/>
                    </a:lnL>
                    <a:lnR cap="flat" cmpd="sng" w="28575">
                      <a:solidFill>
                        <a:srgbClr val="0543B3"/>
                      </a:solidFill>
                      <a:prstDash val="solid"/>
                      <a:round/>
                      <a:headEnd len="sm" w="sm" type="none"/>
                      <a:tailEnd len="sm" w="sm" type="none"/>
                    </a:lnR>
                    <a:lnT cap="flat" cmpd="sng" w="28575">
                      <a:solidFill>
                        <a:srgbClr val="0543B3"/>
                      </a:solidFill>
                      <a:prstDash val="solid"/>
                      <a:round/>
                      <a:headEnd len="sm" w="sm" type="none"/>
                      <a:tailEnd len="sm" w="sm" type="none"/>
                    </a:lnT>
                    <a:lnB cap="flat" cmpd="sng" w="28575">
                      <a:solidFill>
                        <a:srgbClr val="0543B3"/>
                      </a:solidFill>
                      <a:prstDash val="solid"/>
                      <a:round/>
                      <a:headEnd len="sm" w="sm" type="none"/>
                      <a:tailEnd len="sm" w="sm" type="none"/>
                    </a:lnB>
                    <a:solidFill>
                      <a:srgbClr val="FCE5CD"/>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solidFill>
                            <a:srgbClr val="262A33"/>
                          </a:solidFill>
                          <a:latin typeface="Lato"/>
                          <a:ea typeface="Lato"/>
                          <a:cs typeface="Lato"/>
                          <a:sym typeface="Lato"/>
                        </a:rPr>
                        <a:t>Session 3</a:t>
                      </a:r>
                      <a:endParaRPr b="1" sz="1400" u="none" cap="none" strike="noStrike">
                        <a:solidFill>
                          <a:srgbClr val="262A33"/>
                        </a:solidFill>
                        <a:latin typeface="Lato"/>
                        <a:ea typeface="Lato"/>
                        <a:cs typeface="Lato"/>
                        <a:sym typeface="Lato"/>
                      </a:endParaRPr>
                    </a:p>
                  </a:txBody>
                  <a:tcPr marT="91425" marB="91425" marR="91425" marL="91425">
                    <a:lnL cap="flat" cmpd="sng" w="28575">
                      <a:solidFill>
                        <a:srgbClr val="0543B3"/>
                      </a:solidFill>
                      <a:prstDash val="solid"/>
                      <a:round/>
                      <a:headEnd len="sm" w="sm" type="none"/>
                      <a:tailEnd len="sm" w="sm" type="none"/>
                    </a:lnL>
                    <a:lnR cap="flat" cmpd="sng" w="28575">
                      <a:solidFill>
                        <a:srgbClr val="0543B3"/>
                      </a:solidFill>
                      <a:prstDash val="solid"/>
                      <a:round/>
                      <a:headEnd len="sm" w="sm" type="none"/>
                      <a:tailEnd len="sm" w="sm" type="none"/>
                    </a:lnR>
                    <a:lnT cap="flat" cmpd="sng" w="28575">
                      <a:solidFill>
                        <a:srgbClr val="0543B3"/>
                      </a:solidFill>
                      <a:prstDash val="solid"/>
                      <a:round/>
                      <a:headEnd len="sm" w="sm" type="none"/>
                      <a:tailEnd len="sm" w="sm" type="none"/>
                    </a:lnT>
                    <a:lnB cap="flat" cmpd="sng" w="28575">
                      <a:solidFill>
                        <a:srgbClr val="0543B3"/>
                      </a:solidFill>
                      <a:prstDash val="solid"/>
                      <a:round/>
                      <a:headEnd len="sm" w="sm" type="none"/>
                      <a:tailEnd len="sm" w="sm" type="none"/>
                    </a:lnB>
                    <a:solidFill>
                      <a:srgbClr val="FCE5CD"/>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solidFill>
                            <a:srgbClr val="262A33"/>
                          </a:solidFill>
                          <a:latin typeface="Lato"/>
                          <a:ea typeface="Lato"/>
                          <a:cs typeface="Lato"/>
                          <a:sym typeface="Lato"/>
                        </a:rPr>
                        <a:t>Session 4</a:t>
                      </a:r>
                      <a:endParaRPr b="1" sz="1400" u="none" cap="none" strike="noStrike">
                        <a:solidFill>
                          <a:srgbClr val="262A33"/>
                        </a:solidFill>
                        <a:latin typeface="Lato"/>
                        <a:ea typeface="Lato"/>
                        <a:cs typeface="Lato"/>
                        <a:sym typeface="Lato"/>
                      </a:endParaRPr>
                    </a:p>
                  </a:txBody>
                  <a:tcPr marT="91425" marB="91425" marR="91425" marL="91425">
                    <a:lnL cap="flat" cmpd="sng" w="28575">
                      <a:solidFill>
                        <a:srgbClr val="0543B3"/>
                      </a:solidFill>
                      <a:prstDash val="solid"/>
                      <a:round/>
                      <a:headEnd len="sm" w="sm" type="none"/>
                      <a:tailEnd len="sm" w="sm" type="none"/>
                    </a:lnL>
                    <a:lnR cap="flat" cmpd="sng" w="28575">
                      <a:solidFill>
                        <a:srgbClr val="0543B3"/>
                      </a:solidFill>
                      <a:prstDash val="solid"/>
                      <a:round/>
                      <a:headEnd len="sm" w="sm" type="none"/>
                      <a:tailEnd len="sm" w="sm" type="none"/>
                    </a:lnR>
                    <a:lnT cap="flat" cmpd="sng" w="28575">
                      <a:solidFill>
                        <a:srgbClr val="0543B3"/>
                      </a:solidFill>
                      <a:prstDash val="solid"/>
                      <a:round/>
                      <a:headEnd len="sm" w="sm" type="none"/>
                      <a:tailEnd len="sm" w="sm" type="none"/>
                    </a:lnT>
                    <a:lnB cap="flat" cmpd="sng" w="28575">
                      <a:solidFill>
                        <a:srgbClr val="0543B3"/>
                      </a:solidFill>
                      <a:prstDash val="solid"/>
                      <a:round/>
                      <a:headEnd len="sm" w="sm" type="none"/>
                      <a:tailEnd len="sm" w="sm" type="none"/>
                    </a:lnB>
                    <a:solidFill>
                      <a:srgbClr val="FCE5CD"/>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solidFill>
                            <a:srgbClr val="262A33"/>
                          </a:solidFill>
                          <a:latin typeface="Lato"/>
                          <a:ea typeface="Lato"/>
                          <a:cs typeface="Lato"/>
                          <a:sym typeface="Lato"/>
                        </a:rPr>
                        <a:t>Session 5</a:t>
                      </a:r>
                      <a:endParaRPr b="1" sz="1400" u="none" cap="none" strike="noStrike">
                        <a:solidFill>
                          <a:srgbClr val="262A33"/>
                        </a:solidFill>
                        <a:latin typeface="Lato"/>
                        <a:ea typeface="Lato"/>
                        <a:cs typeface="Lato"/>
                        <a:sym typeface="Lato"/>
                      </a:endParaRPr>
                    </a:p>
                  </a:txBody>
                  <a:tcPr marT="91425" marB="91425" marR="91425" marL="91425">
                    <a:lnL cap="flat" cmpd="sng" w="28575">
                      <a:solidFill>
                        <a:srgbClr val="0543B3"/>
                      </a:solidFill>
                      <a:prstDash val="solid"/>
                      <a:round/>
                      <a:headEnd len="sm" w="sm" type="none"/>
                      <a:tailEnd len="sm" w="sm" type="none"/>
                    </a:lnL>
                    <a:lnR cap="flat" cmpd="sng" w="28575">
                      <a:solidFill>
                        <a:srgbClr val="0543B3"/>
                      </a:solidFill>
                      <a:prstDash val="solid"/>
                      <a:round/>
                      <a:headEnd len="sm" w="sm" type="none"/>
                      <a:tailEnd len="sm" w="sm" type="none"/>
                    </a:lnR>
                    <a:lnT cap="flat" cmpd="sng" w="28575">
                      <a:solidFill>
                        <a:srgbClr val="0543B3"/>
                      </a:solidFill>
                      <a:prstDash val="solid"/>
                      <a:round/>
                      <a:headEnd len="sm" w="sm" type="none"/>
                      <a:tailEnd len="sm" w="sm" type="none"/>
                    </a:lnT>
                    <a:lnB cap="flat" cmpd="sng" w="28575">
                      <a:solidFill>
                        <a:srgbClr val="0543B3"/>
                      </a:solidFill>
                      <a:prstDash val="solid"/>
                      <a:round/>
                      <a:headEnd len="sm" w="sm" type="none"/>
                      <a:tailEnd len="sm" w="sm" type="none"/>
                    </a:lnB>
                    <a:solidFill>
                      <a:schemeClr val="accent2"/>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solidFill>
                            <a:srgbClr val="262A33"/>
                          </a:solidFill>
                          <a:latin typeface="Lato"/>
                          <a:ea typeface="Lato"/>
                          <a:cs typeface="Lato"/>
                          <a:sym typeface="Lato"/>
                        </a:rPr>
                        <a:t>Session 6</a:t>
                      </a:r>
                      <a:endParaRPr b="1" sz="1400" u="none" cap="none" strike="noStrike">
                        <a:solidFill>
                          <a:srgbClr val="262A33"/>
                        </a:solidFill>
                        <a:latin typeface="Lato"/>
                        <a:ea typeface="Lato"/>
                        <a:cs typeface="Lato"/>
                        <a:sym typeface="Lato"/>
                      </a:endParaRPr>
                    </a:p>
                  </a:txBody>
                  <a:tcPr marT="91425" marB="91425" marR="91425" marL="91425">
                    <a:lnL cap="flat" cmpd="sng" w="28575">
                      <a:solidFill>
                        <a:srgbClr val="0543B3"/>
                      </a:solidFill>
                      <a:prstDash val="solid"/>
                      <a:round/>
                      <a:headEnd len="sm" w="sm" type="none"/>
                      <a:tailEnd len="sm" w="sm" type="none"/>
                    </a:lnL>
                    <a:lnR cap="flat" cmpd="sng" w="28575">
                      <a:solidFill>
                        <a:srgbClr val="0543B3"/>
                      </a:solidFill>
                      <a:prstDash val="solid"/>
                      <a:round/>
                      <a:headEnd len="sm" w="sm" type="none"/>
                      <a:tailEnd len="sm" w="sm" type="none"/>
                    </a:lnR>
                    <a:lnT cap="flat" cmpd="sng" w="28575">
                      <a:solidFill>
                        <a:srgbClr val="0543B3"/>
                      </a:solidFill>
                      <a:prstDash val="solid"/>
                      <a:round/>
                      <a:headEnd len="sm" w="sm" type="none"/>
                      <a:tailEnd len="sm" w="sm" type="none"/>
                    </a:lnT>
                    <a:lnB cap="flat" cmpd="sng" w="28575">
                      <a:solidFill>
                        <a:srgbClr val="0543B3"/>
                      </a:solidFill>
                      <a:prstDash val="solid"/>
                      <a:round/>
                      <a:headEnd len="sm" w="sm" type="none"/>
                      <a:tailEnd len="sm" w="sm" type="none"/>
                    </a:lnB>
                    <a:solidFill>
                      <a:srgbClr val="FCE5CD"/>
                    </a:solidFill>
                  </a:tcPr>
                </a:tc>
              </a:tr>
              <a:tr h="381000">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solidFill>
                            <a:srgbClr val="262A33"/>
                          </a:solidFill>
                          <a:latin typeface="Lato"/>
                          <a:ea typeface="Lato"/>
                          <a:cs typeface="Lato"/>
                          <a:sym typeface="Lato"/>
                        </a:rPr>
                        <a:t>Spending decisions</a:t>
                      </a:r>
                      <a:endParaRPr b="1" sz="1400" u="none" cap="none" strike="noStrike">
                        <a:solidFill>
                          <a:srgbClr val="262A33"/>
                        </a:solidFill>
                        <a:latin typeface="Lato"/>
                        <a:ea typeface="Lato"/>
                        <a:cs typeface="Lato"/>
                        <a:sym typeface="Lato"/>
                      </a:endParaRPr>
                    </a:p>
                  </a:txBody>
                  <a:tcPr marT="91425" marB="91425" marR="91425" marL="91425" anchor="ctr">
                    <a:lnL cap="flat" cmpd="sng" w="28575">
                      <a:solidFill>
                        <a:srgbClr val="0543B3"/>
                      </a:solidFill>
                      <a:prstDash val="solid"/>
                      <a:round/>
                      <a:headEnd len="sm" w="sm" type="none"/>
                      <a:tailEnd len="sm" w="sm" type="none"/>
                    </a:lnL>
                    <a:lnR cap="flat" cmpd="sng" w="28575">
                      <a:solidFill>
                        <a:srgbClr val="0543B3"/>
                      </a:solidFill>
                      <a:prstDash val="solid"/>
                      <a:round/>
                      <a:headEnd len="sm" w="sm" type="none"/>
                      <a:tailEnd len="sm" w="sm" type="none"/>
                    </a:lnR>
                    <a:lnT cap="flat" cmpd="sng" w="28575">
                      <a:solidFill>
                        <a:srgbClr val="0543B3"/>
                      </a:solidFill>
                      <a:prstDash val="solid"/>
                      <a:round/>
                      <a:headEnd len="sm" w="sm" type="none"/>
                      <a:tailEnd len="sm" w="sm" type="none"/>
                    </a:lnT>
                    <a:lnB cap="flat" cmpd="sng" w="28575">
                      <a:solidFill>
                        <a:srgbClr val="0543B3"/>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solidFill>
                            <a:schemeClr val="dk1"/>
                          </a:solidFill>
                          <a:latin typeface="Lato"/>
                          <a:ea typeface="Lato"/>
                          <a:cs typeface="Lato"/>
                          <a:sym typeface="Lato"/>
                        </a:rPr>
                        <a:t>How to budget</a:t>
                      </a:r>
                      <a:endParaRPr b="1" sz="1400" u="none" cap="none" strike="noStrike">
                        <a:solidFill>
                          <a:schemeClr val="dk1"/>
                        </a:solidFill>
                        <a:latin typeface="Lato"/>
                        <a:ea typeface="Lato"/>
                        <a:cs typeface="Lato"/>
                        <a:sym typeface="Lato"/>
                      </a:endParaRPr>
                    </a:p>
                  </a:txBody>
                  <a:tcPr marT="91425" marB="91425" marR="91425" marL="91425" anchor="ctr">
                    <a:lnL cap="flat" cmpd="sng" w="28575">
                      <a:solidFill>
                        <a:srgbClr val="0543B3"/>
                      </a:solidFill>
                      <a:prstDash val="solid"/>
                      <a:round/>
                      <a:headEnd len="sm" w="sm" type="none"/>
                      <a:tailEnd len="sm" w="sm" type="none"/>
                    </a:lnL>
                    <a:lnR cap="flat" cmpd="sng" w="28575">
                      <a:solidFill>
                        <a:srgbClr val="0543B3"/>
                      </a:solidFill>
                      <a:prstDash val="solid"/>
                      <a:round/>
                      <a:headEnd len="sm" w="sm" type="none"/>
                      <a:tailEnd len="sm" w="sm" type="none"/>
                    </a:lnR>
                    <a:lnT cap="flat" cmpd="sng" w="28575">
                      <a:solidFill>
                        <a:srgbClr val="0543B3"/>
                      </a:solidFill>
                      <a:prstDash val="solid"/>
                      <a:round/>
                      <a:headEnd len="sm" w="sm" type="none"/>
                      <a:tailEnd len="sm" w="sm" type="none"/>
                    </a:lnT>
                    <a:lnB cap="flat" cmpd="sng" w="28575">
                      <a:solidFill>
                        <a:srgbClr val="0543B3"/>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solidFill>
                            <a:srgbClr val="262A33"/>
                          </a:solidFill>
                          <a:latin typeface="Lato"/>
                          <a:ea typeface="Lato"/>
                          <a:cs typeface="Lato"/>
                          <a:sym typeface="Lato"/>
                        </a:rPr>
                        <a:t>Getting a job</a:t>
                      </a:r>
                      <a:endParaRPr b="1" sz="1400" u="none" cap="none" strike="noStrike">
                        <a:solidFill>
                          <a:srgbClr val="262A33"/>
                        </a:solidFill>
                        <a:latin typeface="Lato"/>
                        <a:ea typeface="Lato"/>
                        <a:cs typeface="Lato"/>
                        <a:sym typeface="Lato"/>
                      </a:endParaRPr>
                    </a:p>
                  </a:txBody>
                  <a:tcPr marT="91425" marB="91425" marR="91425" marL="91425" anchor="ctr">
                    <a:lnL cap="flat" cmpd="sng" w="28575">
                      <a:solidFill>
                        <a:srgbClr val="0543B3"/>
                      </a:solidFill>
                      <a:prstDash val="solid"/>
                      <a:round/>
                      <a:headEnd len="sm" w="sm" type="none"/>
                      <a:tailEnd len="sm" w="sm" type="none"/>
                    </a:lnL>
                    <a:lnR cap="flat" cmpd="sng" w="28575">
                      <a:solidFill>
                        <a:srgbClr val="0543B3"/>
                      </a:solidFill>
                      <a:prstDash val="solid"/>
                      <a:round/>
                      <a:headEnd len="sm" w="sm" type="none"/>
                      <a:tailEnd len="sm" w="sm" type="none"/>
                    </a:lnR>
                    <a:lnT cap="flat" cmpd="sng" w="28575">
                      <a:solidFill>
                        <a:srgbClr val="0543B3"/>
                      </a:solidFill>
                      <a:prstDash val="solid"/>
                      <a:round/>
                      <a:headEnd len="sm" w="sm" type="none"/>
                      <a:tailEnd len="sm" w="sm" type="none"/>
                    </a:lnT>
                    <a:lnB cap="flat" cmpd="sng" w="28575">
                      <a:solidFill>
                        <a:srgbClr val="0543B3"/>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b="1" lang="en-GB" sz="1400" u="none" cap="none" strike="noStrike">
                          <a:solidFill>
                            <a:srgbClr val="262A33"/>
                          </a:solidFill>
                          <a:latin typeface="Lato"/>
                          <a:ea typeface="Lato"/>
                          <a:cs typeface="Lato"/>
                          <a:sym typeface="Lato"/>
                        </a:rPr>
                        <a:t>The impact of inflation</a:t>
                      </a:r>
                      <a:endParaRPr b="1" sz="1400" u="none" cap="none" strike="noStrike">
                        <a:solidFill>
                          <a:srgbClr val="262A33"/>
                        </a:solidFill>
                        <a:latin typeface="Lato"/>
                        <a:ea typeface="Lato"/>
                        <a:cs typeface="Lato"/>
                        <a:sym typeface="Lato"/>
                      </a:endParaRPr>
                    </a:p>
                  </a:txBody>
                  <a:tcPr marT="91425" marB="91425" marR="91425" marL="91425" anchor="ctr">
                    <a:lnL cap="flat" cmpd="sng" w="28575">
                      <a:solidFill>
                        <a:srgbClr val="0543B3"/>
                      </a:solidFill>
                      <a:prstDash val="solid"/>
                      <a:round/>
                      <a:headEnd len="sm" w="sm" type="none"/>
                      <a:tailEnd len="sm" w="sm" type="none"/>
                    </a:lnL>
                    <a:lnR cap="flat" cmpd="sng" w="28575">
                      <a:solidFill>
                        <a:srgbClr val="0543B3"/>
                      </a:solidFill>
                      <a:prstDash val="solid"/>
                      <a:round/>
                      <a:headEnd len="sm" w="sm" type="none"/>
                      <a:tailEnd len="sm" w="sm" type="none"/>
                    </a:lnR>
                    <a:lnT cap="flat" cmpd="sng" w="28575">
                      <a:solidFill>
                        <a:srgbClr val="0543B3"/>
                      </a:solidFill>
                      <a:prstDash val="solid"/>
                      <a:round/>
                      <a:headEnd len="sm" w="sm" type="none"/>
                      <a:tailEnd len="sm" w="sm" type="none"/>
                    </a:lnT>
                    <a:lnB cap="flat" cmpd="sng" w="28575">
                      <a:solidFill>
                        <a:srgbClr val="0543B3"/>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Arial"/>
                        <a:buNone/>
                      </a:pPr>
                      <a:r>
                        <a:rPr b="1" lang="en-GB" sz="1400" u="none" cap="none" strike="noStrike">
                          <a:solidFill>
                            <a:schemeClr val="accent2"/>
                          </a:solidFill>
                          <a:latin typeface="Lato"/>
                          <a:ea typeface="Lato"/>
                          <a:cs typeface="Lato"/>
                          <a:sym typeface="Lato"/>
                        </a:rPr>
                        <a:t>The critical consumer</a:t>
                      </a:r>
                      <a:endParaRPr b="1" sz="1400" u="none" cap="none" strike="noStrike">
                        <a:solidFill>
                          <a:schemeClr val="accent2"/>
                        </a:solidFill>
                        <a:latin typeface="Lato"/>
                        <a:ea typeface="Lato"/>
                        <a:cs typeface="Lato"/>
                        <a:sym typeface="Lato"/>
                      </a:endParaRPr>
                    </a:p>
                  </a:txBody>
                  <a:tcPr marT="91425" marB="91425" marR="91425" marL="91425" anchor="ctr">
                    <a:lnL cap="flat" cmpd="sng" w="28575">
                      <a:solidFill>
                        <a:srgbClr val="0543B3"/>
                      </a:solidFill>
                      <a:prstDash val="solid"/>
                      <a:round/>
                      <a:headEnd len="sm" w="sm" type="none"/>
                      <a:tailEnd len="sm" w="sm" type="none"/>
                    </a:lnL>
                    <a:lnR cap="flat" cmpd="sng" w="28575">
                      <a:solidFill>
                        <a:srgbClr val="0543B3"/>
                      </a:solidFill>
                      <a:prstDash val="solid"/>
                      <a:round/>
                      <a:headEnd len="sm" w="sm" type="none"/>
                      <a:tailEnd len="sm" w="sm" type="none"/>
                    </a:lnR>
                    <a:lnT cap="flat" cmpd="sng" w="28575">
                      <a:solidFill>
                        <a:srgbClr val="0543B3"/>
                      </a:solidFill>
                      <a:prstDash val="solid"/>
                      <a:round/>
                      <a:headEnd len="sm" w="sm" type="none"/>
                      <a:tailEnd len="sm" w="sm" type="none"/>
                    </a:lnT>
                    <a:lnB cap="flat" cmpd="sng" w="28575">
                      <a:solidFill>
                        <a:srgbClr val="0543B3"/>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Arial"/>
                        <a:buNone/>
                      </a:pPr>
                      <a:r>
                        <a:rPr b="1" lang="en-GB" sz="1400" u="none" cap="none" strike="noStrike">
                          <a:solidFill>
                            <a:srgbClr val="262A33"/>
                          </a:solidFill>
                          <a:latin typeface="Lato"/>
                          <a:ea typeface="Lato"/>
                          <a:cs typeface="Lato"/>
                          <a:sym typeface="Lato"/>
                        </a:rPr>
                        <a:t>Budgeting for a holiday</a:t>
                      </a:r>
                      <a:endParaRPr b="1" sz="1400" u="none" cap="none" strike="noStrike">
                        <a:solidFill>
                          <a:srgbClr val="262A33"/>
                        </a:solidFill>
                        <a:latin typeface="Lato"/>
                        <a:ea typeface="Lato"/>
                        <a:cs typeface="Lato"/>
                        <a:sym typeface="Lato"/>
                      </a:endParaRPr>
                    </a:p>
                  </a:txBody>
                  <a:tcPr marT="91425" marB="91425" marR="91425" marL="91425" anchor="ctr">
                    <a:lnL cap="flat" cmpd="sng" w="28575">
                      <a:solidFill>
                        <a:srgbClr val="0543B3"/>
                      </a:solidFill>
                      <a:prstDash val="solid"/>
                      <a:round/>
                      <a:headEnd len="sm" w="sm" type="none"/>
                      <a:tailEnd len="sm" w="sm" type="none"/>
                    </a:lnL>
                    <a:lnR cap="flat" cmpd="sng" w="28575">
                      <a:solidFill>
                        <a:srgbClr val="0543B3"/>
                      </a:solidFill>
                      <a:prstDash val="solid"/>
                      <a:round/>
                      <a:headEnd len="sm" w="sm" type="none"/>
                      <a:tailEnd len="sm" w="sm" type="none"/>
                    </a:lnR>
                    <a:lnT cap="flat" cmpd="sng" w="28575">
                      <a:solidFill>
                        <a:srgbClr val="0543B3"/>
                      </a:solidFill>
                      <a:prstDash val="solid"/>
                      <a:round/>
                      <a:headEnd len="sm" w="sm" type="none"/>
                      <a:tailEnd len="sm" w="sm" type="none"/>
                    </a:lnT>
                    <a:lnB cap="flat" cmpd="sng" w="28575">
                      <a:solidFill>
                        <a:srgbClr val="0543B3"/>
                      </a:solidFill>
                      <a:prstDash val="solid"/>
                      <a:round/>
                      <a:headEnd len="sm" w="sm" type="none"/>
                      <a:tailEnd len="sm" w="sm" type="none"/>
                    </a:lnB>
                  </a:tcPr>
                </a:tc>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g14caaae82f0_0_174"/>
          <p:cNvSpPr txBox="1"/>
          <p:nvPr>
            <p:ph type="ctrTitle"/>
          </p:nvPr>
        </p:nvSpPr>
        <p:spPr>
          <a:xfrm>
            <a:off x="379375" y="253750"/>
            <a:ext cx="7731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90"/>
              <a:buFont typeface="Arial"/>
              <a:buNone/>
            </a:pPr>
            <a:r>
              <a:rPr b="1" i="0" lang="en-GB" sz="2900" u="none" cap="none" strike="noStrike">
                <a:solidFill>
                  <a:schemeClr val="accent2"/>
                </a:solidFill>
                <a:latin typeface="Lato"/>
                <a:ea typeface="Lato"/>
                <a:cs typeface="Lato"/>
                <a:sym typeface="Lato"/>
              </a:rPr>
              <a:t>2. Humour</a:t>
            </a:r>
            <a:endParaRPr b="1" i="0" sz="2900" u="none" cap="none" strike="noStrike">
              <a:solidFill>
                <a:schemeClr val="accent2"/>
              </a:solidFill>
              <a:latin typeface="Lato"/>
              <a:ea typeface="Lato"/>
              <a:cs typeface="Lato"/>
              <a:sym typeface="Lato"/>
            </a:endParaRPr>
          </a:p>
        </p:txBody>
      </p:sp>
      <p:pic>
        <p:nvPicPr>
          <p:cNvPr id="234" name="Google Shape;234;g14caaae82f0_0_174"/>
          <p:cNvPicPr preferRelativeResize="0"/>
          <p:nvPr/>
        </p:nvPicPr>
        <p:blipFill rotWithShape="1">
          <a:blip r:embed="rId3">
            <a:alphaModFix/>
          </a:blip>
          <a:srcRect b="0" l="0" r="0" t="0"/>
          <a:stretch/>
        </p:blipFill>
        <p:spPr>
          <a:xfrm>
            <a:off x="5055550" y="1462375"/>
            <a:ext cx="2654812" cy="1963137"/>
          </a:xfrm>
          <a:prstGeom prst="rect">
            <a:avLst/>
          </a:prstGeom>
          <a:noFill/>
          <a:ln>
            <a:noFill/>
          </a:ln>
          <a:effectLst>
            <a:outerShdw blurRad="57150" rotWithShape="0" algn="bl" dir="5400000" dist="19050">
              <a:srgbClr val="000000">
                <a:alpha val="49803"/>
              </a:srgbClr>
            </a:outerShdw>
          </a:effectLst>
        </p:spPr>
      </p:pic>
      <p:sp>
        <p:nvSpPr>
          <p:cNvPr id="235" name="Google Shape;235;g14caaae82f0_0_174"/>
          <p:cNvSpPr txBox="1"/>
          <p:nvPr/>
        </p:nvSpPr>
        <p:spPr>
          <a:xfrm>
            <a:off x="322950" y="3859375"/>
            <a:ext cx="4866300" cy="507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100"/>
              <a:buFont typeface="Arial"/>
              <a:buNone/>
            </a:pPr>
            <a:r>
              <a:rPr b="1" i="1" lang="en-GB" sz="2100" u="none" cap="none" strike="noStrike">
                <a:solidFill>
                  <a:schemeClr val="accent1"/>
                </a:solidFill>
                <a:latin typeface="Lato"/>
                <a:ea typeface="Lato"/>
                <a:cs typeface="Lato"/>
                <a:sym typeface="Lato"/>
              </a:rPr>
              <a:t>What other examples can you think of?</a:t>
            </a:r>
            <a:endParaRPr b="1" i="1" sz="2100" u="none" cap="none" strike="noStrike">
              <a:solidFill>
                <a:schemeClr val="accent1"/>
              </a:solidFill>
              <a:latin typeface="Lato"/>
              <a:ea typeface="Lato"/>
              <a:cs typeface="Lato"/>
              <a:sym typeface="Lato"/>
            </a:endParaRPr>
          </a:p>
        </p:txBody>
      </p:sp>
      <p:sp>
        <p:nvSpPr>
          <p:cNvPr id="236" name="Google Shape;236;g14caaae82f0_0_174"/>
          <p:cNvSpPr txBox="1"/>
          <p:nvPr/>
        </p:nvSpPr>
        <p:spPr>
          <a:xfrm>
            <a:off x="332305" y="1311350"/>
            <a:ext cx="4134900" cy="2185183"/>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600"/>
              <a:buFont typeface="Arial"/>
              <a:buNone/>
            </a:pPr>
            <a:r>
              <a:rPr b="1" i="0" lang="en-GB" sz="2600" u="none" cap="none" strike="noStrike">
                <a:solidFill>
                  <a:srgbClr val="000000"/>
                </a:solidFill>
                <a:latin typeface="Lato"/>
                <a:ea typeface="Lato"/>
                <a:cs typeface="Lato"/>
                <a:sym typeface="Lato"/>
              </a:rPr>
              <a:t>Adverts may use humour to make you laugh and draw your attention. This also makes the advert more memorable.</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g14caaae82f0_0_180"/>
          <p:cNvSpPr txBox="1"/>
          <p:nvPr>
            <p:ph type="ctrTitle"/>
          </p:nvPr>
        </p:nvSpPr>
        <p:spPr>
          <a:xfrm>
            <a:off x="379375" y="253750"/>
            <a:ext cx="7731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90"/>
              <a:buFont typeface="Arial"/>
              <a:buNone/>
            </a:pPr>
            <a:r>
              <a:rPr b="1" i="0" lang="en-GB" sz="2900" u="none" cap="none" strike="noStrike">
                <a:solidFill>
                  <a:schemeClr val="accent2"/>
                </a:solidFill>
                <a:latin typeface="Lato"/>
                <a:ea typeface="Lato"/>
                <a:cs typeface="Lato"/>
                <a:sym typeface="Lato"/>
              </a:rPr>
              <a:t>3. Memorable music</a:t>
            </a:r>
            <a:endParaRPr b="1" i="0" sz="2900" u="none" cap="none" strike="noStrike">
              <a:solidFill>
                <a:schemeClr val="accent2"/>
              </a:solidFill>
              <a:latin typeface="Lato"/>
              <a:ea typeface="Lato"/>
              <a:cs typeface="Lato"/>
              <a:sym typeface="Lato"/>
            </a:endParaRPr>
          </a:p>
        </p:txBody>
      </p:sp>
      <p:pic>
        <p:nvPicPr>
          <p:cNvPr id="242" name="Google Shape;242;g14caaae82f0_0_180"/>
          <p:cNvPicPr preferRelativeResize="0"/>
          <p:nvPr/>
        </p:nvPicPr>
        <p:blipFill rotWithShape="1">
          <a:blip r:embed="rId3">
            <a:alphaModFix/>
          </a:blip>
          <a:srcRect b="0" l="0" r="0" t="0"/>
          <a:stretch/>
        </p:blipFill>
        <p:spPr>
          <a:xfrm>
            <a:off x="6217225" y="1610700"/>
            <a:ext cx="1307306" cy="1964531"/>
          </a:xfrm>
          <a:prstGeom prst="rect">
            <a:avLst/>
          </a:prstGeom>
          <a:noFill/>
          <a:ln>
            <a:noFill/>
          </a:ln>
          <a:effectLst>
            <a:outerShdw blurRad="57150" rotWithShape="0" algn="bl" dir="5400000" dist="19050">
              <a:srgbClr val="000000">
                <a:alpha val="49803"/>
              </a:srgbClr>
            </a:outerShdw>
          </a:effectLst>
        </p:spPr>
      </p:pic>
      <p:sp>
        <p:nvSpPr>
          <p:cNvPr id="243" name="Google Shape;243;g14caaae82f0_0_180"/>
          <p:cNvSpPr txBox="1"/>
          <p:nvPr/>
        </p:nvSpPr>
        <p:spPr>
          <a:xfrm>
            <a:off x="322950" y="3859375"/>
            <a:ext cx="4866300" cy="507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100"/>
              <a:buFont typeface="Arial"/>
              <a:buNone/>
            </a:pPr>
            <a:r>
              <a:rPr b="1" i="1" lang="en-GB" sz="2100" u="none" cap="none" strike="noStrike">
                <a:solidFill>
                  <a:schemeClr val="accent1"/>
                </a:solidFill>
                <a:latin typeface="Lato"/>
                <a:ea typeface="Lato"/>
                <a:cs typeface="Lato"/>
                <a:sym typeface="Lato"/>
              </a:rPr>
              <a:t>What other examples can you think of?</a:t>
            </a:r>
            <a:endParaRPr b="1" i="1" sz="2100" u="none" cap="none" strike="noStrike">
              <a:solidFill>
                <a:schemeClr val="accent1"/>
              </a:solidFill>
              <a:latin typeface="Lato"/>
              <a:ea typeface="Lato"/>
              <a:cs typeface="Lato"/>
              <a:sym typeface="Lato"/>
            </a:endParaRPr>
          </a:p>
        </p:txBody>
      </p:sp>
      <p:sp>
        <p:nvSpPr>
          <p:cNvPr id="244" name="Google Shape;244;g14caaae82f0_0_180"/>
          <p:cNvSpPr txBox="1"/>
          <p:nvPr/>
        </p:nvSpPr>
        <p:spPr>
          <a:xfrm>
            <a:off x="332305" y="1311350"/>
            <a:ext cx="4134900" cy="2185183"/>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600"/>
              <a:buFont typeface="Arial"/>
              <a:buNone/>
            </a:pPr>
            <a:r>
              <a:rPr b="1" i="0" lang="en-GB" sz="2600" u="none" cap="none" strike="noStrike">
                <a:solidFill>
                  <a:srgbClr val="000000"/>
                </a:solidFill>
                <a:latin typeface="Lato"/>
                <a:ea typeface="Lato"/>
                <a:cs typeface="Lato"/>
                <a:sym typeface="Lato"/>
              </a:rPr>
              <a:t>Catchy tunes, lyrics or slogans may also be used to make people more easily remember the advert.</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g655c67f175f10be3_0"/>
          <p:cNvSpPr txBox="1"/>
          <p:nvPr/>
        </p:nvSpPr>
        <p:spPr>
          <a:xfrm>
            <a:off x="1089675" y="1610700"/>
            <a:ext cx="46146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0" name="Google Shape;250;g655c67f175f10be3_0"/>
          <p:cNvSpPr txBox="1"/>
          <p:nvPr>
            <p:ph type="ctrTitle"/>
          </p:nvPr>
        </p:nvSpPr>
        <p:spPr>
          <a:xfrm>
            <a:off x="379375" y="253750"/>
            <a:ext cx="7731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90"/>
              <a:buFont typeface="Arial"/>
              <a:buNone/>
            </a:pPr>
            <a:r>
              <a:rPr b="1" i="0" lang="en-GB" sz="2900" u="none" cap="none" strike="noStrike">
                <a:solidFill>
                  <a:schemeClr val="accent2"/>
                </a:solidFill>
                <a:latin typeface="Lato"/>
                <a:ea typeface="Lato"/>
                <a:cs typeface="Lato"/>
                <a:sym typeface="Lato"/>
              </a:rPr>
              <a:t>4. Celebrity endorsement</a:t>
            </a:r>
            <a:endParaRPr b="1" i="0" sz="2900" u="none" cap="none" strike="noStrike">
              <a:solidFill>
                <a:schemeClr val="accent2"/>
              </a:solidFill>
              <a:latin typeface="Lato"/>
              <a:ea typeface="Lato"/>
              <a:cs typeface="Lato"/>
              <a:sym typeface="Lato"/>
            </a:endParaRPr>
          </a:p>
        </p:txBody>
      </p:sp>
      <p:pic>
        <p:nvPicPr>
          <p:cNvPr id="251" name="Google Shape;251;g655c67f175f10be3_0"/>
          <p:cNvPicPr preferRelativeResize="0"/>
          <p:nvPr/>
        </p:nvPicPr>
        <p:blipFill rotWithShape="1">
          <a:blip r:embed="rId3">
            <a:alphaModFix/>
          </a:blip>
          <a:srcRect b="0" l="0" r="0" t="0"/>
          <a:stretch/>
        </p:blipFill>
        <p:spPr>
          <a:xfrm>
            <a:off x="5205267" y="1573463"/>
            <a:ext cx="3414408" cy="2062872"/>
          </a:xfrm>
          <a:prstGeom prst="rect">
            <a:avLst/>
          </a:prstGeom>
          <a:noFill/>
          <a:ln>
            <a:noFill/>
          </a:ln>
          <a:effectLst>
            <a:outerShdw blurRad="57150" rotWithShape="0" algn="bl" dir="5400000" dist="19050">
              <a:srgbClr val="000000">
                <a:alpha val="49803"/>
              </a:srgbClr>
            </a:outerShdw>
          </a:effectLst>
        </p:spPr>
      </p:pic>
      <p:sp>
        <p:nvSpPr>
          <p:cNvPr id="252" name="Google Shape;252;g655c67f175f10be3_0"/>
          <p:cNvSpPr txBox="1"/>
          <p:nvPr/>
        </p:nvSpPr>
        <p:spPr>
          <a:xfrm>
            <a:off x="322950" y="3859375"/>
            <a:ext cx="4866300" cy="507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100"/>
              <a:buFont typeface="Arial"/>
              <a:buNone/>
            </a:pPr>
            <a:r>
              <a:rPr b="1" i="1" lang="en-GB" sz="2100" u="none" cap="none" strike="noStrike">
                <a:solidFill>
                  <a:schemeClr val="accent1"/>
                </a:solidFill>
                <a:latin typeface="Lato"/>
                <a:ea typeface="Lato"/>
                <a:cs typeface="Lato"/>
                <a:sym typeface="Lato"/>
              </a:rPr>
              <a:t>What other examples can you think of?</a:t>
            </a:r>
            <a:endParaRPr b="1" i="1" sz="2100" u="none" cap="none" strike="noStrike">
              <a:solidFill>
                <a:schemeClr val="accent1"/>
              </a:solidFill>
              <a:latin typeface="Lato"/>
              <a:ea typeface="Lato"/>
              <a:cs typeface="Lato"/>
              <a:sym typeface="Lato"/>
            </a:endParaRPr>
          </a:p>
        </p:txBody>
      </p:sp>
      <p:sp>
        <p:nvSpPr>
          <p:cNvPr id="253" name="Google Shape;253;g655c67f175f10be3_0"/>
          <p:cNvSpPr txBox="1"/>
          <p:nvPr/>
        </p:nvSpPr>
        <p:spPr>
          <a:xfrm>
            <a:off x="332305" y="1311350"/>
            <a:ext cx="4134900" cy="1785074"/>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600"/>
              <a:buFont typeface="Arial"/>
              <a:buNone/>
            </a:pPr>
            <a:r>
              <a:rPr b="1" i="0" lang="en-GB" sz="2600" u="none" cap="none" strike="noStrike">
                <a:solidFill>
                  <a:srgbClr val="000000"/>
                </a:solidFill>
                <a:latin typeface="Lato"/>
                <a:ea typeface="Lato"/>
                <a:cs typeface="Lato"/>
                <a:sym typeface="Lato"/>
              </a:rPr>
              <a:t>Celebrities’ fame and images are often used to promote products and build popularity. </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sp>
        <p:nvSpPr>
          <p:cNvPr id="258" name="Google Shape;258;g14caaae82f0_0_215"/>
          <p:cNvSpPr txBox="1"/>
          <p:nvPr/>
        </p:nvSpPr>
        <p:spPr>
          <a:xfrm>
            <a:off x="1089675" y="1610700"/>
            <a:ext cx="46146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9" name="Google Shape;259;g14caaae82f0_0_215"/>
          <p:cNvSpPr txBox="1"/>
          <p:nvPr>
            <p:ph type="ctrTitle"/>
          </p:nvPr>
        </p:nvSpPr>
        <p:spPr>
          <a:xfrm>
            <a:off x="379375" y="253750"/>
            <a:ext cx="7731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90"/>
              <a:buFont typeface="Arial"/>
              <a:buNone/>
            </a:pPr>
            <a:r>
              <a:rPr b="1" i="0" lang="en-GB" sz="2900" u="none" cap="none" strike="noStrike">
                <a:solidFill>
                  <a:schemeClr val="accent2"/>
                </a:solidFill>
                <a:latin typeface="Lato"/>
                <a:ea typeface="Lato"/>
                <a:cs typeface="Lato"/>
                <a:sym typeface="Lato"/>
              </a:rPr>
              <a:t>5. Data and facts</a:t>
            </a:r>
            <a:endParaRPr b="1" i="0" sz="2900" u="none" cap="none" strike="noStrike">
              <a:solidFill>
                <a:schemeClr val="accent2"/>
              </a:solidFill>
              <a:latin typeface="Lato"/>
              <a:ea typeface="Lato"/>
              <a:cs typeface="Lato"/>
              <a:sym typeface="Lato"/>
            </a:endParaRPr>
          </a:p>
        </p:txBody>
      </p:sp>
      <p:sp>
        <p:nvSpPr>
          <p:cNvPr id="260" name="Google Shape;260;g14caaae82f0_0_215"/>
          <p:cNvSpPr txBox="1"/>
          <p:nvPr/>
        </p:nvSpPr>
        <p:spPr>
          <a:xfrm>
            <a:off x="379375" y="3392488"/>
            <a:ext cx="8708700" cy="892800"/>
          </a:xfrm>
          <a:prstGeom prst="rect">
            <a:avLst/>
          </a:prstGeom>
          <a:solidFill>
            <a:schemeClr val="accent6"/>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300"/>
              <a:buFont typeface="Arial"/>
              <a:buNone/>
            </a:pPr>
            <a:r>
              <a:rPr b="1" i="0" lang="en-GB" sz="2300" u="none" cap="none" strike="noStrike">
                <a:solidFill>
                  <a:srgbClr val="000000"/>
                </a:solidFill>
                <a:latin typeface="Lato"/>
                <a:ea typeface="Lato"/>
                <a:cs typeface="Lato"/>
                <a:sym typeface="Lato"/>
              </a:rPr>
              <a:t>Brands may use statistics, data or scientific facts to make people trust the brand more, and make their product more appealing.</a:t>
            </a:r>
            <a:endParaRPr b="1" i="0" sz="2300" u="none" cap="none" strike="noStrike">
              <a:solidFill>
                <a:srgbClr val="000000"/>
              </a:solidFill>
              <a:latin typeface="Lato"/>
              <a:ea typeface="Lato"/>
              <a:cs typeface="Lato"/>
              <a:sym typeface="Lato"/>
            </a:endParaRPr>
          </a:p>
        </p:txBody>
      </p:sp>
      <p:sp>
        <p:nvSpPr>
          <p:cNvPr id="261" name="Google Shape;261;g14caaae82f0_0_215"/>
          <p:cNvSpPr txBox="1"/>
          <p:nvPr/>
        </p:nvSpPr>
        <p:spPr>
          <a:xfrm>
            <a:off x="2075550" y="4545175"/>
            <a:ext cx="4866300" cy="507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100"/>
              <a:buFont typeface="Arial"/>
              <a:buNone/>
            </a:pPr>
            <a:r>
              <a:rPr b="1" i="1" lang="en-GB" sz="2100" u="none" cap="none" strike="noStrike">
                <a:solidFill>
                  <a:schemeClr val="accent1"/>
                </a:solidFill>
                <a:latin typeface="Lato"/>
                <a:ea typeface="Lato"/>
                <a:cs typeface="Lato"/>
                <a:sym typeface="Lato"/>
              </a:rPr>
              <a:t>What other examples can you think of?</a:t>
            </a:r>
            <a:endParaRPr b="1" i="1" sz="2100" u="none" cap="none" strike="noStrike">
              <a:solidFill>
                <a:schemeClr val="accent1"/>
              </a:solidFill>
              <a:latin typeface="Lato"/>
              <a:ea typeface="Lato"/>
              <a:cs typeface="Lato"/>
              <a:sym typeface="Lato"/>
            </a:endParaRPr>
          </a:p>
        </p:txBody>
      </p:sp>
      <p:pic>
        <p:nvPicPr>
          <p:cNvPr id="262" name="Google Shape;262;g14caaae82f0_0_215"/>
          <p:cNvPicPr preferRelativeResize="0"/>
          <p:nvPr/>
        </p:nvPicPr>
        <p:blipFill rotWithShape="1">
          <a:blip r:embed="rId3">
            <a:alphaModFix/>
          </a:blip>
          <a:srcRect b="0" l="0" r="0" t="0"/>
          <a:stretch/>
        </p:blipFill>
        <p:spPr>
          <a:xfrm>
            <a:off x="1845506" y="1327520"/>
            <a:ext cx="5096344" cy="1805081"/>
          </a:xfrm>
          <a:prstGeom prst="rect">
            <a:avLst/>
          </a:prstGeom>
          <a:noFill/>
          <a:ln>
            <a:noFill/>
          </a:ln>
          <a:effectLst>
            <a:outerShdw blurRad="57150" rotWithShape="0" algn="bl" dir="5400000" dist="19050">
              <a:srgbClr val="000000">
                <a:alpha val="49803"/>
              </a:srgbClr>
            </a:outerShdw>
          </a:effectLst>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g14caaae82f0_0_168"/>
          <p:cNvSpPr txBox="1"/>
          <p:nvPr/>
        </p:nvSpPr>
        <p:spPr>
          <a:xfrm>
            <a:off x="1089675" y="1610700"/>
            <a:ext cx="46146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8" name="Google Shape;268;g14caaae82f0_0_168"/>
          <p:cNvSpPr txBox="1"/>
          <p:nvPr>
            <p:ph type="ctrTitle"/>
          </p:nvPr>
        </p:nvSpPr>
        <p:spPr>
          <a:xfrm>
            <a:off x="379375" y="253750"/>
            <a:ext cx="7731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90"/>
              <a:buFont typeface="Arial"/>
              <a:buNone/>
            </a:pPr>
            <a:r>
              <a:rPr b="1" i="0" lang="en-GB" sz="2900" u="none" cap="none" strike="noStrike">
                <a:solidFill>
                  <a:schemeClr val="accent2"/>
                </a:solidFill>
                <a:latin typeface="Lato"/>
                <a:ea typeface="Lato"/>
                <a:cs typeface="Lato"/>
                <a:sym typeface="Lato"/>
              </a:rPr>
              <a:t>6. Discounts and offers </a:t>
            </a:r>
            <a:endParaRPr b="1" i="0" sz="2900" u="none" cap="none" strike="noStrike">
              <a:solidFill>
                <a:schemeClr val="accent2"/>
              </a:solidFill>
              <a:latin typeface="Lato"/>
              <a:ea typeface="Lato"/>
              <a:cs typeface="Lato"/>
              <a:sym typeface="Lato"/>
            </a:endParaRPr>
          </a:p>
        </p:txBody>
      </p:sp>
      <p:pic>
        <p:nvPicPr>
          <p:cNvPr id="269" name="Google Shape;269;g14caaae82f0_0_168"/>
          <p:cNvPicPr preferRelativeResize="0"/>
          <p:nvPr/>
        </p:nvPicPr>
        <p:blipFill rotWithShape="1">
          <a:blip r:embed="rId3">
            <a:alphaModFix/>
          </a:blip>
          <a:srcRect b="0" l="0" r="0" t="0"/>
          <a:stretch/>
        </p:blipFill>
        <p:spPr>
          <a:xfrm>
            <a:off x="5080956" y="1838695"/>
            <a:ext cx="3682945" cy="1989026"/>
          </a:xfrm>
          <a:prstGeom prst="rect">
            <a:avLst/>
          </a:prstGeom>
          <a:noFill/>
          <a:ln>
            <a:noFill/>
          </a:ln>
        </p:spPr>
      </p:pic>
      <p:sp>
        <p:nvSpPr>
          <p:cNvPr id="270" name="Google Shape;270;g14caaae82f0_0_168"/>
          <p:cNvSpPr txBox="1"/>
          <p:nvPr/>
        </p:nvSpPr>
        <p:spPr>
          <a:xfrm>
            <a:off x="551400" y="1692350"/>
            <a:ext cx="4134900" cy="178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600"/>
              <a:buFont typeface="Arial"/>
              <a:buNone/>
            </a:pPr>
            <a:r>
              <a:rPr b="1" i="0" lang="en-GB" sz="2600" u="none" cap="none" strike="noStrike">
                <a:solidFill>
                  <a:srgbClr val="000000"/>
                </a:solidFill>
                <a:latin typeface="Lato"/>
                <a:ea typeface="Lato"/>
                <a:cs typeface="Lato"/>
                <a:sym typeface="Lato"/>
              </a:rPr>
              <a:t>Discounts and offers can make people feel like they’re getting a great deal and so shouldn’t miss out.</a:t>
            </a:r>
            <a:endParaRPr b="1" i="0" sz="2600" u="none" cap="none" strike="noStrike">
              <a:solidFill>
                <a:srgbClr val="000000"/>
              </a:solidFill>
              <a:latin typeface="Lato"/>
              <a:ea typeface="Lato"/>
              <a:cs typeface="Lato"/>
              <a:sym typeface="Lato"/>
            </a:endParaRPr>
          </a:p>
        </p:txBody>
      </p:sp>
      <p:sp>
        <p:nvSpPr>
          <p:cNvPr id="271" name="Google Shape;271;g14caaae82f0_0_168"/>
          <p:cNvSpPr txBox="1"/>
          <p:nvPr/>
        </p:nvSpPr>
        <p:spPr>
          <a:xfrm>
            <a:off x="551550" y="4240375"/>
            <a:ext cx="4866300" cy="507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100"/>
              <a:buFont typeface="Arial"/>
              <a:buNone/>
            </a:pPr>
            <a:r>
              <a:rPr b="1" i="1" lang="en-GB" sz="2100" u="none" cap="none" strike="noStrike">
                <a:solidFill>
                  <a:schemeClr val="accent1"/>
                </a:solidFill>
                <a:latin typeface="Lato"/>
                <a:ea typeface="Lato"/>
                <a:cs typeface="Lato"/>
                <a:sym typeface="Lato"/>
              </a:rPr>
              <a:t>What other examples can you think of?</a:t>
            </a:r>
            <a:endParaRPr b="1" i="1" sz="2100" u="none" cap="none" strike="noStrike">
              <a:solidFill>
                <a:schemeClr val="accent1"/>
              </a:solidFill>
              <a:latin typeface="Lato"/>
              <a:ea typeface="Lato"/>
              <a:cs typeface="Lato"/>
              <a:sym typeface="Lato"/>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g1ab604fc137_0_164"/>
          <p:cNvSpPr txBox="1"/>
          <p:nvPr/>
        </p:nvSpPr>
        <p:spPr>
          <a:xfrm>
            <a:off x="1089675" y="1610700"/>
            <a:ext cx="46146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7" name="Google Shape;277;g1ab604fc137_0_164"/>
          <p:cNvSpPr txBox="1"/>
          <p:nvPr>
            <p:ph type="ctrTitle"/>
          </p:nvPr>
        </p:nvSpPr>
        <p:spPr>
          <a:xfrm>
            <a:off x="379375" y="253750"/>
            <a:ext cx="7731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90"/>
              <a:buFont typeface="Arial"/>
              <a:buNone/>
            </a:pPr>
            <a:r>
              <a:rPr b="1" i="0" lang="en-GB" sz="2900" u="none" cap="none" strike="noStrike">
                <a:solidFill>
                  <a:schemeClr val="accent2"/>
                </a:solidFill>
                <a:latin typeface="Lato"/>
                <a:ea typeface="Lato"/>
                <a:cs typeface="Lato"/>
                <a:sym typeface="Lato"/>
              </a:rPr>
              <a:t>7. Social proof </a:t>
            </a:r>
            <a:endParaRPr b="1" i="0" sz="2900" u="none" cap="none" strike="noStrike">
              <a:solidFill>
                <a:schemeClr val="accent2"/>
              </a:solidFill>
              <a:latin typeface="Lato"/>
              <a:ea typeface="Lato"/>
              <a:cs typeface="Lato"/>
              <a:sym typeface="Lato"/>
            </a:endParaRPr>
          </a:p>
        </p:txBody>
      </p:sp>
      <p:sp>
        <p:nvSpPr>
          <p:cNvPr id="278" name="Google Shape;278;g1ab604fc137_0_164"/>
          <p:cNvSpPr txBox="1"/>
          <p:nvPr/>
        </p:nvSpPr>
        <p:spPr>
          <a:xfrm>
            <a:off x="551400" y="1692350"/>
            <a:ext cx="4134900" cy="2185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600"/>
              <a:buFont typeface="Arial"/>
              <a:buNone/>
            </a:pPr>
            <a:r>
              <a:rPr b="1" i="0" lang="en-GB" sz="2600" u="none" cap="none" strike="noStrike">
                <a:solidFill>
                  <a:srgbClr val="000000"/>
                </a:solidFill>
                <a:latin typeface="Lato"/>
                <a:ea typeface="Lato"/>
                <a:cs typeface="Lato"/>
                <a:sym typeface="Lato"/>
              </a:rPr>
              <a:t>Using the power of the crowds is a powerful way to make the customer more assured about the product.</a:t>
            </a:r>
            <a:endParaRPr b="1" i="0" sz="2600" u="none" cap="none" strike="noStrike">
              <a:solidFill>
                <a:srgbClr val="000000"/>
              </a:solidFill>
              <a:latin typeface="Lato"/>
              <a:ea typeface="Lato"/>
              <a:cs typeface="Lato"/>
              <a:sym typeface="Lato"/>
            </a:endParaRPr>
          </a:p>
        </p:txBody>
      </p:sp>
      <p:sp>
        <p:nvSpPr>
          <p:cNvPr id="279" name="Google Shape;279;g1ab604fc137_0_164"/>
          <p:cNvSpPr txBox="1"/>
          <p:nvPr/>
        </p:nvSpPr>
        <p:spPr>
          <a:xfrm>
            <a:off x="551550" y="4240375"/>
            <a:ext cx="4866300" cy="507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100"/>
              <a:buFont typeface="Arial"/>
              <a:buNone/>
            </a:pPr>
            <a:r>
              <a:rPr b="1" i="1" lang="en-GB" sz="2100" u="none" cap="none" strike="noStrike">
                <a:solidFill>
                  <a:schemeClr val="accent1"/>
                </a:solidFill>
                <a:latin typeface="Lato"/>
                <a:ea typeface="Lato"/>
                <a:cs typeface="Lato"/>
                <a:sym typeface="Lato"/>
              </a:rPr>
              <a:t>What other examples can you think of?</a:t>
            </a:r>
            <a:endParaRPr b="1" i="1" sz="2100" u="none" cap="none" strike="noStrike">
              <a:solidFill>
                <a:schemeClr val="accent1"/>
              </a:solidFill>
              <a:latin typeface="Lato"/>
              <a:ea typeface="Lato"/>
              <a:cs typeface="Lato"/>
              <a:sym typeface="Lato"/>
            </a:endParaRPr>
          </a:p>
        </p:txBody>
      </p:sp>
      <p:grpSp>
        <p:nvGrpSpPr>
          <p:cNvPr id="280" name="Google Shape;280;g1ab604fc137_0_164"/>
          <p:cNvGrpSpPr/>
          <p:nvPr/>
        </p:nvGrpSpPr>
        <p:grpSpPr>
          <a:xfrm>
            <a:off x="6002660" y="1653863"/>
            <a:ext cx="1792800" cy="2262773"/>
            <a:chOff x="6009748" y="1615377"/>
            <a:chExt cx="1792800" cy="2262773"/>
          </a:xfrm>
        </p:grpSpPr>
        <p:pic>
          <p:nvPicPr>
            <p:cNvPr id="281" name="Google Shape;281;g1ab604fc137_0_164"/>
            <p:cNvPicPr preferRelativeResize="0"/>
            <p:nvPr/>
          </p:nvPicPr>
          <p:blipFill rotWithShape="1">
            <a:blip r:embed="rId3">
              <a:alphaModFix/>
            </a:blip>
            <a:srcRect b="0" l="0" r="0" t="0"/>
            <a:stretch/>
          </p:blipFill>
          <p:spPr>
            <a:xfrm>
              <a:off x="6068399" y="1643002"/>
              <a:ext cx="1696557" cy="2235148"/>
            </a:xfrm>
            <a:prstGeom prst="rect">
              <a:avLst/>
            </a:prstGeom>
            <a:noFill/>
            <a:ln>
              <a:noFill/>
            </a:ln>
          </p:spPr>
        </p:pic>
        <p:sp>
          <p:nvSpPr>
            <p:cNvPr id="282" name="Google Shape;282;g1ab604fc137_0_164"/>
            <p:cNvSpPr/>
            <p:nvPr/>
          </p:nvSpPr>
          <p:spPr>
            <a:xfrm>
              <a:off x="6009748" y="1615377"/>
              <a:ext cx="1792800" cy="395523"/>
            </a:xfrm>
            <a:prstGeom prst="rect">
              <a:avLst/>
            </a:prstGeom>
            <a:noFill/>
            <a:ln cap="flat"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pic>
        <p:nvPicPr>
          <p:cNvPr id="287" name="Google Shape;287;g2173793e920_0_4"/>
          <p:cNvPicPr preferRelativeResize="0"/>
          <p:nvPr/>
        </p:nvPicPr>
        <p:blipFill rotWithShape="1">
          <a:blip r:embed="rId3">
            <a:alphaModFix/>
          </a:blip>
          <a:srcRect b="0" l="0" r="0" t="0"/>
          <a:stretch/>
        </p:blipFill>
        <p:spPr>
          <a:xfrm>
            <a:off x="5449522" y="1551050"/>
            <a:ext cx="2767758" cy="2285456"/>
          </a:xfrm>
          <a:prstGeom prst="rect">
            <a:avLst/>
          </a:prstGeom>
          <a:noFill/>
          <a:ln>
            <a:noFill/>
          </a:ln>
          <a:effectLst>
            <a:outerShdw blurRad="57150" rotWithShape="0" algn="bl" dir="5400000" dist="19050">
              <a:srgbClr val="000000">
                <a:alpha val="49803"/>
              </a:srgbClr>
            </a:outerShdw>
          </a:effectLst>
        </p:spPr>
      </p:pic>
      <p:sp>
        <p:nvSpPr>
          <p:cNvPr id="288" name="Google Shape;288;g2173793e920_0_4"/>
          <p:cNvSpPr txBox="1"/>
          <p:nvPr/>
        </p:nvSpPr>
        <p:spPr>
          <a:xfrm>
            <a:off x="1089675" y="1610700"/>
            <a:ext cx="46146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9" name="Google Shape;289;g2173793e920_0_4"/>
          <p:cNvSpPr txBox="1"/>
          <p:nvPr>
            <p:ph type="ctrTitle"/>
          </p:nvPr>
        </p:nvSpPr>
        <p:spPr>
          <a:xfrm>
            <a:off x="379375" y="253750"/>
            <a:ext cx="7731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90"/>
              <a:buFont typeface="Arial"/>
              <a:buNone/>
            </a:pPr>
            <a:r>
              <a:rPr b="1" i="0" lang="en-GB" sz="2900" u="none" cap="none" strike="noStrike">
                <a:solidFill>
                  <a:schemeClr val="accent2"/>
                </a:solidFill>
                <a:latin typeface="Lato"/>
                <a:ea typeface="Lato"/>
                <a:cs typeface="Lato"/>
                <a:sym typeface="Lato"/>
              </a:rPr>
              <a:t>8. Countdown timers</a:t>
            </a:r>
            <a:endParaRPr b="1" i="0" sz="2900" u="none" cap="none" strike="noStrike">
              <a:solidFill>
                <a:schemeClr val="accent2"/>
              </a:solidFill>
              <a:latin typeface="Lato"/>
              <a:ea typeface="Lato"/>
              <a:cs typeface="Lato"/>
              <a:sym typeface="Lato"/>
            </a:endParaRPr>
          </a:p>
        </p:txBody>
      </p:sp>
      <p:sp>
        <p:nvSpPr>
          <p:cNvPr id="290" name="Google Shape;290;g2173793e920_0_4"/>
          <p:cNvSpPr txBox="1"/>
          <p:nvPr/>
        </p:nvSpPr>
        <p:spPr>
          <a:xfrm>
            <a:off x="399000" y="1463750"/>
            <a:ext cx="4134900" cy="2401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600"/>
              <a:buFont typeface="Arial"/>
              <a:buNone/>
            </a:pPr>
            <a:r>
              <a:rPr b="1" i="0" lang="en-GB" sz="2400" u="none" cap="none" strike="noStrike">
                <a:solidFill>
                  <a:srgbClr val="000000"/>
                </a:solidFill>
                <a:latin typeface="Lato"/>
                <a:ea typeface="Lato"/>
                <a:cs typeface="Lato"/>
                <a:sym typeface="Lato"/>
              </a:rPr>
              <a:t>These tell the customer that there is a limited time to buy the product - this is known as scarcity. Companies add a sense of urgency to encourage spending.</a:t>
            </a:r>
            <a:endParaRPr b="1" i="0" sz="2400" u="none" cap="none" strike="noStrike">
              <a:solidFill>
                <a:srgbClr val="000000"/>
              </a:solidFill>
              <a:latin typeface="Lato"/>
              <a:ea typeface="Lato"/>
              <a:cs typeface="Lato"/>
              <a:sym typeface="Lato"/>
            </a:endParaRPr>
          </a:p>
        </p:txBody>
      </p:sp>
      <p:sp>
        <p:nvSpPr>
          <p:cNvPr id="291" name="Google Shape;291;g2173793e920_0_4"/>
          <p:cNvSpPr txBox="1"/>
          <p:nvPr/>
        </p:nvSpPr>
        <p:spPr>
          <a:xfrm>
            <a:off x="551550" y="4240375"/>
            <a:ext cx="4866300" cy="507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100"/>
              <a:buFont typeface="Arial"/>
              <a:buNone/>
            </a:pPr>
            <a:r>
              <a:rPr b="1" i="1" lang="en-GB" sz="2100" u="none" cap="none" strike="noStrike">
                <a:solidFill>
                  <a:schemeClr val="accent1"/>
                </a:solidFill>
                <a:latin typeface="Lato"/>
                <a:ea typeface="Lato"/>
                <a:cs typeface="Lato"/>
                <a:sym typeface="Lato"/>
              </a:rPr>
              <a:t>What other examples can you think of?</a:t>
            </a:r>
            <a:endParaRPr b="1" i="1" sz="2100" u="none" cap="none" strike="noStrike">
              <a:solidFill>
                <a:schemeClr val="accent1"/>
              </a:solidFill>
              <a:latin typeface="Lato"/>
              <a:ea typeface="Lato"/>
              <a:cs typeface="Lato"/>
              <a:sym typeface="Lato"/>
            </a:endParaRPr>
          </a:p>
        </p:txBody>
      </p:sp>
      <p:sp>
        <p:nvSpPr>
          <p:cNvPr id="292" name="Google Shape;292;g2173793e920_0_4"/>
          <p:cNvSpPr/>
          <p:nvPr/>
        </p:nvSpPr>
        <p:spPr>
          <a:xfrm>
            <a:off x="5650407" y="2534146"/>
            <a:ext cx="2403628" cy="561880"/>
          </a:xfrm>
          <a:prstGeom prst="rect">
            <a:avLst/>
          </a:prstGeom>
          <a:noFill/>
          <a:ln cap="flat"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g27e6cb92079_0_0"/>
          <p:cNvSpPr txBox="1"/>
          <p:nvPr/>
        </p:nvSpPr>
        <p:spPr>
          <a:xfrm>
            <a:off x="129550" y="4629775"/>
            <a:ext cx="3000000" cy="400200"/>
          </a:xfrm>
          <a:prstGeom prst="rect">
            <a:avLst/>
          </a:prstGeom>
          <a:noFill/>
          <a:ln cap="flat" cmpd="sng" w="28575">
            <a:solidFill>
              <a:schemeClr val="accent2"/>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1" i="0" lang="en-GB" sz="1000" u="none" cap="none" strike="noStrike">
                <a:solidFill>
                  <a:schemeClr val="accent2"/>
                </a:solidFill>
                <a:latin typeface="Lato"/>
                <a:ea typeface="Lato"/>
                <a:cs typeface="Lato"/>
                <a:sym typeface="Lato"/>
              </a:rPr>
              <a:t>Video |</a:t>
            </a:r>
            <a:r>
              <a:rPr b="1" i="0" lang="en-GB" sz="1400" u="none" cap="none" strike="noStrike">
                <a:solidFill>
                  <a:schemeClr val="accent2"/>
                </a:solidFill>
                <a:latin typeface="Lato"/>
                <a:ea typeface="Lato"/>
                <a:cs typeface="Lato"/>
                <a:sym typeface="Lato"/>
              </a:rPr>
              <a:t> </a:t>
            </a:r>
            <a:r>
              <a:rPr b="1" lang="en-GB" sz="1000" u="sng">
                <a:solidFill>
                  <a:schemeClr val="accent2"/>
                </a:solidFill>
                <a:latin typeface="Lato"/>
                <a:ea typeface="Lato"/>
                <a:cs typeface="Lato"/>
                <a:sym typeface="Lato"/>
                <a:hlinkClick r:id="rId3">
                  <a:extLst>
                    <a:ext uri="{A12FA001-AC4F-418D-AE19-62706E023703}">
                      <ahyp:hlinkClr val="tx"/>
                    </a:ext>
                  </a:extLst>
                </a:hlinkClick>
              </a:rPr>
              <a:t>Did the advert make you buy it?</a:t>
            </a:r>
            <a:r>
              <a:rPr b="1" i="0" lang="en-GB" sz="1000" u="none" cap="none" strike="noStrike">
                <a:solidFill>
                  <a:schemeClr val="accent2"/>
                </a:solidFill>
                <a:latin typeface="Lato"/>
                <a:ea typeface="Lato"/>
                <a:cs typeface="Lato"/>
                <a:sym typeface="Lato"/>
              </a:rPr>
              <a:t> </a:t>
            </a:r>
            <a:endParaRPr b="1" i="0" sz="1000" u="none" cap="none" strike="noStrike">
              <a:solidFill>
                <a:schemeClr val="accent2"/>
              </a:solidFill>
              <a:latin typeface="Lato"/>
              <a:ea typeface="Lato"/>
              <a:cs typeface="Lato"/>
              <a:sym typeface="Lato"/>
            </a:endParaRPr>
          </a:p>
        </p:txBody>
      </p:sp>
      <p:pic>
        <p:nvPicPr>
          <p:cNvPr descr="This video looks at some of the techniques used by companies to entice you into buying things you do not need." id="298" name="Google Shape;298;g27e6cb92079_0_0" title="Did the advert make you buy it?">
            <a:hlinkClick r:id="rId4"/>
          </p:cNvPr>
          <p:cNvPicPr preferRelativeResize="0"/>
          <p:nvPr/>
        </p:nvPicPr>
        <p:blipFill rotWithShape="1">
          <a:blip r:embed="rId5">
            <a:alphaModFix/>
          </a:blip>
          <a:srcRect b="0" l="0" r="0" t="0"/>
          <a:stretch/>
        </p:blipFill>
        <p:spPr>
          <a:xfrm>
            <a:off x="1339900" y="911750"/>
            <a:ext cx="4768125" cy="2682075"/>
          </a:xfrm>
          <a:prstGeom prst="rect">
            <a:avLst/>
          </a:prstGeom>
          <a:noFill/>
          <a:ln>
            <a:noFill/>
          </a:ln>
        </p:spPr>
      </p:pic>
      <p:sp>
        <p:nvSpPr>
          <p:cNvPr id="299" name="Google Shape;299;g27e6cb92079_0_0"/>
          <p:cNvSpPr txBox="1"/>
          <p:nvPr/>
        </p:nvSpPr>
        <p:spPr>
          <a:xfrm>
            <a:off x="213700" y="240950"/>
            <a:ext cx="8330100" cy="5496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3600"/>
              <a:buFont typeface="Arial"/>
              <a:buNone/>
            </a:pPr>
            <a:r>
              <a:rPr b="1" i="0" lang="en-GB" sz="2900" u="none" cap="none" strike="noStrike">
                <a:solidFill>
                  <a:schemeClr val="accent2"/>
                </a:solidFill>
                <a:latin typeface="Lato"/>
                <a:ea typeface="Lato"/>
                <a:cs typeface="Lato"/>
                <a:sym typeface="Lato"/>
              </a:rPr>
              <a:t>Optional | Did the advert make you buy it?</a:t>
            </a:r>
            <a:endParaRPr b="1" i="0" sz="2900" u="none" cap="none" strike="noStrike">
              <a:solidFill>
                <a:schemeClr val="lt1"/>
              </a:solidFill>
              <a:latin typeface="Lato"/>
              <a:ea typeface="Lato"/>
              <a:cs typeface="Lato"/>
              <a:sym typeface="Lato"/>
            </a:endParaRPr>
          </a:p>
          <a:p>
            <a:pPr indent="0" lvl="0" marL="0" marR="0" rtl="0" algn="l">
              <a:lnSpc>
                <a:spcPct val="115000"/>
              </a:lnSpc>
              <a:spcBef>
                <a:spcPts val="0"/>
              </a:spcBef>
              <a:spcAft>
                <a:spcPts val="0"/>
              </a:spcAft>
              <a:buClr>
                <a:srgbClr val="000000"/>
              </a:buClr>
              <a:buSzPts val="3600"/>
              <a:buFont typeface="Arial"/>
              <a:buNone/>
            </a:pPr>
            <a:r>
              <a:t/>
            </a:r>
            <a:endParaRPr b="1" i="0" sz="2900" u="none" cap="none" strike="noStrike">
              <a:solidFill>
                <a:srgbClr val="000000"/>
              </a:solidFill>
              <a:latin typeface="Lato"/>
              <a:ea typeface="Lato"/>
              <a:cs typeface="Lato"/>
              <a:sym typeface="Lato"/>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8"/>
                                        </p:tgtEl>
                                        <p:attrNameLst>
                                          <p:attrName>style.visibility</p:attrName>
                                        </p:attrNameLst>
                                      </p:cBhvr>
                                      <p:to>
                                        <p:strVal val="visible"/>
                                      </p:to>
                                    </p:set>
                                    <p:animEffect filter="fade" transition="in">
                                      <p:cBhvr>
                                        <p:cTn dur="1000"/>
                                        <p:tgtEl>
                                          <p:spTgt spid="29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sp>
        <p:nvSpPr>
          <p:cNvPr id="304" name="Google Shape;304;g14caaae82f0_0_152"/>
          <p:cNvSpPr txBox="1"/>
          <p:nvPr/>
        </p:nvSpPr>
        <p:spPr>
          <a:xfrm>
            <a:off x="332325" y="1674975"/>
            <a:ext cx="6363600" cy="2478000"/>
          </a:xfrm>
          <a:prstGeom prst="rect">
            <a:avLst/>
          </a:prstGeom>
          <a:noFill/>
          <a:ln>
            <a:noFill/>
          </a:ln>
        </p:spPr>
        <p:txBody>
          <a:bodyPr anchorCtr="0" anchor="t" bIns="91425" lIns="91425" spcFirstLastPara="1" rIns="91425" wrap="square" tIns="91425">
            <a:spAutoFit/>
          </a:bodyPr>
          <a:lstStyle/>
          <a:p>
            <a:pPr indent="-374650" lvl="0" marL="457200" marR="0" rtl="0" algn="l">
              <a:lnSpc>
                <a:spcPct val="100000"/>
              </a:lnSpc>
              <a:spcBef>
                <a:spcPts val="0"/>
              </a:spcBef>
              <a:spcAft>
                <a:spcPts val="0"/>
              </a:spcAft>
              <a:buClr>
                <a:schemeClr val="accent2"/>
              </a:buClr>
              <a:buSzPts val="2300"/>
              <a:buFont typeface="Lato"/>
              <a:buAutoNum type="arabicPeriod"/>
            </a:pPr>
            <a:r>
              <a:rPr b="0" i="0" lang="en-GB" sz="2000" u="none" cap="none" strike="noStrike">
                <a:solidFill>
                  <a:srgbClr val="000000"/>
                </a:solidFill>
                <a:latin typeface="Lato"/>
                <a:ea typeface="Lato"/>
                <a:cs typeface="Lato"/>
                <a:sym typeface="Lato"/>
              </a:rPr>
              <a:t>Which techniques are </a:t>
            </a:r>
            <a:r>
              <a:rPr b="1" i="0" lang="en-GB" sz="2000" u="none" cap="none" strike="noStrike">
                <a:solidFill>
                  <a:srgbClr val="000000"/>
                </a:solidFill>
                <a:latin typeface="Lato"/>
                <a:ea typeface="Lato"/>
                <a:cs typeface="Lato"/>
                <a:sym typeface="Lato"/>
              </a:rPr>
              <a:t>most persuasive</a:t>
            </a:r>
            <a:r>
              <a:rPr b="0" i="0" lang="en-GB" sz="2000" u="none" cap="none" strike="noStrike">
                <a:solidFill>
                  <a:srgbClr val="000000"/>
                </a:solidFill>
                <a:latin typeface="Lato"/>
                <a:ea typeface="Lato"/>
                <a:cs typeface="Lato"/>
                <a:sym typeface="Lato"/>
              </a:rPr>
              <a:t>?</a:t>
            </a:r>
            <a:endParaRPr b="0" i="0" sz="2000" u="none" cap="none" strike="noStrike">
              <a:solidFill>
                <a:srgbClr val="000000"/>
              </a:solidFill>
              <a:latin typeface="Lato"/>
              <a:ea typeface="Lato"/>
              <a:cs typeface="Lato"/>
              <a:sym typeface="Lato"/>
            </a:endParaRPr>
          </a:p>
          <a:p>
            <a:pPr indent="0" lvl="0" marL="45720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Lato"/>
              <a:ea typeface="Lato"/>
              <a:cs typeface="Lato"/>
              <a:sym typeface="Lato"/>
            </a:endParaRPr>
          </a:p>
          <a:p>
            <a:pPr indent="-374650" lvl="0" marL="457200" marR="0" rtl="0" algn="l">
              <a:lnSpc>
                <a:spcPct val="100000"/>
              </a:lnSpc>
              <a:spcBef>
                <a:spcPts val="0"/>
              </a:spcBef>
              <a:spcAft>
                <a:spcPts val="0"/>
              </a:spcAft>
              <a:buClr>
                <a:schemeClr val="accent2"/>
              </a:buClr>
              <a:buSzPts val="2300"/>
              <a:buFont typeface="Lato"/>
              <a:buAutoNum type="arabicPeriod"/>
            </a:pPr>
            <a:r>
              <a:rPr b="0" i="0" lang="en-GB" sz="2000" u="none" cap="none" strike="noStrike">
                <a:solidFill>
                  <a:srgbClr val="000000"/>
                </a:solidFill>
                <a:latin typeface="Lato"/>
                <a:ea typeface="Lato"/>
                <a:cs typeface="Lato"/>
                <a:sym typeface="Lato"/>
              </a:rPr>
              <a:t>Can you think of any </a:t>
            </a:r>
            <a:r>
              <a:rPr b="1" i="0" lang="en-GB" sz="2000" u="none" cap="none" strike="noStrike">
                <a:solidFill>
                  <a:srgbClr val="000000"/>
                </a:solidFill>
                <a:latin typeface="Lato"/>
                <a:ea typeface="Lato"/>
                <a:cs typeface="Lato"/>
                <a:sym typeface="Lato"/>
              </a:rPr>
              <a:t>other</a:t>
            </a:r>
            <a:r>
              <a:rPr b="0" i="0" lang="en-GB" sz="2000" u="none" cap="none" strike="noStrike">
                <a:solidFill>
                  <a:srgbClr val="000000"/>
                </a:solidFill>
                <a:latin typeface="Lato"/>
                <a:ea typeface="Lato"/>
                <a:cs typeface="Lato"/>
                <a:sym typeface="Lato"/>
              </a:rPr>
              <a:t> advertising techniques?</a:t>
            </a:r>
            <a:endParaRPr b="0" i="0" sz="2000" u="none" cap="none" strike="noStrike">
              <a:solidFill>
                <a:srgbClr val="000000"/>
              </a:solidFill>
              <a:latin typeface="Lato"/>
              <a:ea typeface="Lato"/>
              <a:cs typeface="Lato"/>
              <a:sym typeface="Lato"/>
            </a:endParaRPr>
          </a:p>
          <a:p>
            <a:pPr indent="0" lvl="0" marL="45720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Lato"/>
              <a:ea typeface="Lato"/>
              <a:cs typeface="Lato"/>
              <a:sym typeface="Lato"/>
            </a:endParaRPr>
          </a:p>
          <a:p>
            <a:pPr indent="-374650" lvl="0" marL="457200" marR="0" rtl="0" algn="l">
              <a:lnSpc>
                <a:spcPct val="100000"/>
              </a:lnSpc>
              <a:spcBef>
                <a:spcPts val="0"/>
              </a:spcBef>
              <a:spcAft>
                <a:spcPts val="0"/>
              </a:spcAft>
              <a:buClr>
                <a:schemeClr val="accent2"/>
              </a:buClr>
              <a:buSzPts val="2300"/>
              <a:buFont typeface="Lato"/>
              <a:buAutoNum type="arabicPeriod"/>
            </a:pPr>
            <a:r>
              <a:rPr b="0" i="0" lang="en-GB" sz="2000" u="none" cap="none" strike="noStrike">
                <a:solidFill>
                  <a:srgbClr val="000000"/>
                </a:solidFill>
                <a:latin typeface="Lato"/>
                <a:ea typeface="Lato"/>
                <a:cs typeface="Lato"/>
                <a:sym typeface="Lato"/>
              </a:rPr>
              <a:t>Can you think of examples when advertising techniques are used in </a:t>
            </a:r>
            <a:r>
              <a:rPr b="1" i="0" lang="en-GB" sz="2000" u="none" cap="none" strike="noStrike">
                <a:solidFill>
                  <a:srgbClr val="000000"/>
                </a:solidFill>
                <a:latin typeface="Lato"/>
                <a:ea typeface="Lato"/>
                <a:cs typeface="Lato"/>
                <a:sym typeface="Lato"/>
              </a:rPr>
              <a:t>combination</a:t>
            </a:r>
            <a:r>
              <a:rPr b="0" i="0" lang="en-GB" sz="2000" u="none" cap="none" strike="noStrike">
                <a:solidFill>
                  <a:srgbClr val="000000"/>
                </a:solidFill>
                <a:latin typeface="Lato"/>
                <a:ea typeface="Lato"/>
                <a:cs typeface="Lato"/>
                <a:sym typeface="Lato"/>
              </a:rPr>
              <a:t> with one other?</a:t>
            </a:r>
            <a:endParaRPr b="0" i="0" sz="2000" u="none" cap="none" strike="noStrike">
              <a:solidFill>
                <a:srgbClr val="000000"/>
              </a:solidFill>
              <a:latin typeface="Lato"/>
              <a:ea typeface="Lato"/>
              <a:cs typeface="Lato"/>
              <a:sym typeface="Lato"/>
            </a:endParaRPr>
          </a:p>
          <a:p>
            <a:pPr indent="0" lvl="0" marL="914400" marR="0" rtl="0" algn="l">
              <a:lnSpc>
                <a:spcPct val="100000"/>
              </a:lnSpc>
              <a:spcBef>
                <a:spcPts val="0"/>
              </a:spcBef>
              <a:spcAft>
                <a:spcPts val="0"/>
              </a:spcAft>
              <a:buClr>
                <a:srgbClr val="000000"/>
              </a:buClr>
              <a:buSzPts val="2300"/>
              <a:buFont typeface="Arial"/>
              <a:buNone/>
            </a:pPr>
            <a:r>
              <a:t/>
            </a:r>
            <a:endParaRPr b="0" i="0" sz="2000" u="none" cap="none" strike="noStrike">
              <a:solidFill>
                <a:srgbClr val="000000"/>
              </a:solidFill>
              <a:latin typeface="Lato"/>
              <a:ea typeface="Lato"/>
              <a:cs typeface="Lato"/>
              <a:sym typeface="Lato"/>
            </a:endParaRPr>
          </a:p>
        </p:txBody>
      </p:sp>
      <p:sp>
        <p:nvSpPr>
          <p:cNvPr id="305" name="Google Shape;305;g14caaae82f0_0_152"/>
          <p:cNvSpPr txBox="1"/>
          <p:nvPr>
            <p:ph type="ctrTitle"/>
          </p:nvPr>
        </p:nvSpPr>
        <p:spPr>
          <a:xfrm>
            <a:off x="379375" y="253750"/>
            <a:ext cx="7731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90"/>
              <a:buFont typeface="Arial"/>
              <a:buNone/>
            </a:pPr>
            <a:r>
              <a:rPr b="1" i="0" lang="en-GB" sz="2900" u="none" cap="none" strike="noStrike">
                <a:solidFill>
                  <a:schemeClr val="accent2"/>
                </a:solidFill>
                <a:latin typeface="Lato"/>
                <a:ea typeface="Lato"/>
                <a:cs typeface="Lato"/>
                <a:sym typeface="Lato"/>
              </a:rPr>
              <a:t>Discussion</a:t>
            </a:r>
            <a:endParaRPr b="1" i="0" sz="2900" u="none" cap="none" strike="noStrike">
              <a:solidFill>
                <a:schemeClr val="accent2"/>
              </a:solidFill>
              <a:latin typeface="Lato"/>
              <a:ea typeface="Lato"/>
              <a:cs typeface="Lato"/>
              <a:sym typeface="Lato"/>
            </a:endParaRPr>
          </a:p>
        </p:txBody>
      </p:sp>
      <p:pic>
        <p:nvPicPr>
          <p:cNvPr id="306" name="Google Shape;306;g14caaae82f0_0_152"/>
          <p:cNvPicPr preferRelativeResize="0"/>
          <p:nvPr/>
        </p:nvPicPr>
        <p:blipFill rotWithShape="1">
          <a:blip r:embed="rId3">
            <a:alphaModFix/>
          </a:blip>
          <a:srcRect b="0" l="0" r="0" t="0"/>
          <a:stretch/>
        </p:blipFill>
        <p:spPr>
          <a:xfrm>
            <a:off x="6927250" y="1930873"/>
            <a:ext cx="1942850" cy="1777474"/>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sp>
        <p:nvSpPr>
          <p:cNvPr id="311" name="Google Shape;311;g15a32486968_0_58"/>
          <p:cNvSpPr txBox="1"/>
          <p:nvPr/>
        </p:nvSpPr>
        <p:spPr>
          <a:xfrm>
            <a:off x="297550" y="306598"/>
            <a:ext cx="6465900" cy="5496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3600"/>
              <a:buFont typeface="Arial"/>
              <a:buNone/>
            </a:pPr>
            <a:r>
              <a:rPr b="1" i="0" lang="en-GB" sz="2900" u="none" cap="none" strike="noStrike">
                <a:solidFill>
                  <a:schemeClr val="accent2"/>
                </a:solidFill>
                <a:latin typeface="Lato"/>
                <a:ea typeface="Lato"/>
                <a:cs typeface="Lato"/>
                <a:sym typeface="Lato"/>
              </a:rPr>
              <a:t>What makes an advert persuasive?</a:t>
            </a:r>
            <a:endParaRPr b="1" i="0" sz="2900" u="none" cap="none" strike="noStrike">
              <a:solidFill>
                <a:schemeClr val="lt1"/>
              </a:solidFill>
              <a:latin typeface="Lato"/>
              <a:ea typeface="Lato"/>
              <a:cs typeface="Lato"/>
              <a:sym typeface="Lato"/>
            </a:endParaRPr>
          </a:p>
          <a:p>
            <a:pPr indent="0" lvl="0" marL="0" marR="0" rtl="0" algn="l">
              <a:lnSpc>
                <a:spcPct val="115000"/>
              </a:lnSpc>
              <a:spcBef>
                <a:spcPts val="0"/>
              </a:spcBef>
              <a:spcAft>
                <a:spcPts val="0"/>
              </a:spcAft>
              <a:buClr>
                <a:srgbClr val="000000"/>
              </a:buClr>
              <a:buSzPts val="3600"/>
              <a:buFont typeface="Arial"/>
              <a:buNone/>
            </a:pPr>
            <a:r>
              <a:t/>
            </a:r>
            <a:endParaRPr b="0" i="0" sz="2600" u="none" cap="none" strike="noStrike">
              <a:solidFill>
                <a:srgbClr val="000000"/>
              </a:solidFill>
              <a:latin typeface="Lato"/>
              <a:ea typeface="Lato"/>
              <a:cs typeface="Lato"/>
              <a:sym typeface="Lato"/>
            </a:endParaRPr>
          </a:p>
        </p:txBody>
      </p:sp>
      <p:sp>
        <p:nvSpPr>
          <p:cNvPr id="312" name="Google Shape;312;g15a32486968_0_58"/>
          <p:cNvSpPr txBox="1"/>
          <p:nvPr/>
        </p:nvSpPr>
        <p:spPr>
          <a:xfrm>
            <a:off x="93175" y="826475"/>
            <a:ext cx="8936700" cy="14175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3600"/>
              <a:buFont typeface="Arial"/>
              <a:buNone/>
            </a:pPr>
            <a:r>
              <a:rPr b="0" i="0" lang="en-GB" sz="1800" u="none" cap="none" strike="noStrike">
                <a:solidFill>
                  <a:schemeClr val="lt1"/>
                </a:solidFill>
                <a:latin typeface="Lato Black"/>
                <a:ea typeface="Lato Black"/>
                <a:cs typeface="Lato Black"/>
                <a:sym typeface="Lato Black"/>
              </a:rPr>
              <a:t>Look at the three adverts</a:t>
            </a:r>
            <a:endParaRPr b="0" i="0" sz="1800" u="none" cap="none" strike="noStrike">
              <a:solidFill>
                <a:schemeClr val="lt1"/>
              </a:solidFill>
              <a:latin typeface="Lato Black"/>
              <a:ea typeface="Lato Black"/>
              <a:cs typeface="Lato Black"/>
              <a:sym typeface="Lato Black"/>
            </a:endParaRPr>
          </a:p>
          <a:p>
            <a:pPr indent="-342900" lvl="0" marL="457200" marR="0" rtl="0" algn="l">
              <a:lnSpc>
                <a:spcPct val="115000"/>
              </a:lnSpc>
              <a:spcBef>
                <a:spcPts val="0"/>
              </a:spcBef>
              <a:spcAft>
                <a:spcPts val="0"/>
              </a:spcAft>
              <a:buClr>
                <a:schemeClr val="lt1"/>
              </a:buClr>
              <a:buSzPts val="1800"/>
              <a:buFont typeface="Lato"/>
              <a:buChar char="●"/>
            </a:pPr>
            <a:r>
              <a:rPr b="0" i="0" lang="en-GB" sz="1800" u="none" cap="none" strike="noStrike">
                <a:solidFill>
                  <a:schemeClr val="lt1"/>
                </a:solidFill>
                <a:latin typeface="Lato"/>
                <a:ea typeface="Lato"/>
                <a:cs typeface="Lato"/>
                <a:sym typeface="Lato"/>
              </a:rPr>
              <a:t>Discuss with your partner which advert is most persuasive and why. </a:t>
            </a:r>
            <a:endParaRPr b="0" i="0" sz="1800" u="none" cap="none" strike="noStrike">
              <a:solidFill>
                <a:schemeClr val="lt1"/>
              </a:solidFill>
              <a:latin typeface="Lato"/>
              <a:ea typeface="Lato"/>
              <a:cs typeface="Lato"/>
              <a:sym typeface="Lato"/>
            </a:endParaRPr>
          </a:p>
          <a:p>
            <a:pPr indent="-342900" lvl="0" marL="457200" marR="0" rtl="0" algn="l">
              <a:lnSpc>
                <a:spcPct val="115000"/>
              </a:lnSpc>
              <a:spcBef>
                <a:spcPts val="0"/>
              </a:spcBef>
              <a:spcAft>
                <a:spcPts val="0"/>
              </a:spcAft>
              <a:buClr>
                <a:schemeClr val="lt1"/>
              </a:buClr>
              <a:buSzPts val="1800"/>
              <a:buFont typeface="Lato"/>
              <a:buChar char="●"/>
            </a:pPr>
            <a:r>
              <a:rPr b="0" i="0" lang="en-GB" sz="1800" u="none" cap="none" strike="noStrike">
                <a:solidFill>
                  <a:schemeClr val="lt1"/>
                </a:solidFill>
                <a:latin typeface="Lato"/>
                <a:ea typeface="Lato"/>
                <a:cs typeface="Lato"/>
                <a:sym typeface="Lato"/>
              </a:rPr>
              <a:t>Write your answers in full sentences, using your new knowledge of different types of advertising techniques.</a:t>
            </a:r>
            <a:endParaRPr b="0" i="0" sz="1800" u="none" cap="none" strike="noStrike">
              <a:solidFill>
                <a:srgbClr val="000000"/>
              </a:solidFill>
              <a:latin typeface="Lato"/>
              <a:ea typeface="Lato"/>
              <a:cs typeface="Lato"/>
              <a:sym typeface="Lato"/>
            </a:endParaRPr>
          </a:p>
        </p:txBody>
      </p:sp>
      <p:pic>
        <p:nvPicPr>
          <p:cNvPr id="313" name="Google Shape;313;g15a32486968_0_58"/>
          <p:cNvPicPr preferRelativeResize="0"/>
          <p:nvPr/>
        </p:nvPicPr>
        <p:blipFill rotWithShape="1">
          <a:blip r:embed="rId3">
            <a:alphaModFix/>
          </a:blip>
          <a:srcRect b="0" l="0" r="0" t="0"/>
          <a:stretch/>
        </p:blipFill>
        <p:spPr>
          <a:xfrm>
            <a:off x="6240160" y="2571750"/>
            <a:ext cx="2789640" cy="2431799"/>
          </a:xfrm>
          <a:prstGeom prst="rect">
            <a:avLst/>
          </a:prstGeom>
          <a:noFill/>
          <a:ln cap="flat" cmpd="sng" w="19050">
            <a:solidFill>
              <a:schemeClr val="accent2"/>
            </a:solidFill>
            <a:prstDash val="solid"/>
            <a:round/>
            <a:headEnd len="sm" w="sm" type="none"/>
            <a:tailEnd len="sm" w="sm" type="none"/>
          </a:ln>
          <a:effectLst>
            <a:outerShdw blurRad="57150" rotWithShape="0" algn="bl" dir="5400000" dist="19050">
              <a:srgbClr val="000000">
                <a:alpha val="49411"/>
              </a:srgbClr>
            </a:outerShdw>
          </a:effectLst>
        </p:spPr>
      </p:pic>
      <p:pic>
        <p:nvPicPr>
          <p:cNvPr id="314" name="Google Shape;314;g15a32486968_0_58"/>
          <p:cNvPicPr preferRelativeResize="0"/>
          <p:nvPr/>
        </p:nvPicPr>
        <p:blipFill rotWithShape="1">
          <a:blip r:embed="rId4">
            <a:alphaModFix/>
          </a:blip>
          <a:srcRect b="0" l="0" r="0" t="0"/>
          <a:stretch/>
        </p:blipFill>
        <p:spPr>
          <a:xfrm>
            <a:off x="3803750" y="2571750"/>
            <a:ext cx="2327850" cy="2431800"/>
          </a:xfrm>
          <a:prstGeom prst="rect">
            <a:avLst/>
          </a:prstGeom>
          <a:noFill/>
          <a:ln cap="flat" cmpd="sng" w="19050">
            <a:solidFill>
              <a:schemeClr val="accent2"/>
            </a:solidFill>
            <a:prstDash val="solid"/>
            <a:round/>
            <a:headEnd len="sm" w="sm" type="none"/>
            <a:tailEnd len="sm" w="sm" type="none"/>
          </a:ln>
          <a:effectLst>
            <a:outerShdw blurRad="57150" rotWithShape="0" algn="bl" dir="5400000" dist="19050">
              <a:srgbClr val="000000">
                <a:alpha val="49411"/>
              </a:srgbClr>
            </a:outerShdw>
          </a:effectLst>
        </p:spPr>
      </p:pic>
      <p:cxnSp>
        <p:nvCxnSpPr>
          <p:cNvPr id="315" name="Google Shape;315;g15a32486968_0_58"/>
          <p:cNvCxnSpPr/>
          <p:nvPr/>
        </p:nvCxnSpPr>
        <p:spPr>
          <a:xfrm>
            <a:off x="4624850" y="3798675"/>
            <a:ext cx="844200" cy="844200"/>
          </a:xfrm>
          <a:prstGeom prst="straightConnector1">
            <a:avLst/>
          </a:prstGeom>
          <a:noFill/>
          <a:ln cap="flat" cmpd="sng" w="9525">
            <a:solidFill>
              <a:schemeClr val="dk2"/>
            </a:solidFill>
            <a:prstDash val="solid"/>
            <a:round/>
            <a:headEnd len="sm" w="sm" type="none"/>
            <a:tailEnd len="sm" w="sm" type="none"/>
          </a:ln>
        </p:spPr>
      </p:cxnSp>
      <p:pic>
        <p:nvPicPr>
          <p:cNvPr id="316" name="Google Shape;316;g15a32486968_0_58"/>
          <p:cNvPicPr preferRelativeResize="0"/>
          <p:nvPr/>
        </p:nvPicPr>
        <p:blipFill rotWithShape="1">
          <a:blip r:embed="rId5">
            <a:alphaModFix/>
          </a:blip>
          <a:srcRect b="0" l="0" r="0" t="0"/>
          <a:stretch/>
        </p:blipFill>
        <p:spPr>
          <a:xfrm>
            <a:off x="152400" y="2582675"/>
            <a:ext cx="3542801" cy="2431801"/>
          </a:xfrm>
          <a:prstGeom prst="rect">
            <a:avLst/>
          </a:prstGeom>
          <a:noFill/>
          <a:ln cap="flat" cmpd="sng" w="19050">
            <a:solidFill>
              <a:schemeClr val="accent2"/>
            </a:solidFill>
            <a:prstDash val="solid"/>
            <a:round/>
            <a:headEnd len="sm" w="sm" type="none"/>
            <a:tailEnd len="sm" w="sm" type="none"/>
          </a:ln>
        </p:spPr>
      </p:pic>
      <p:sp>
        <p:nvSpPr>
          <p:cNvPr id="317" name="Google Shape;317;g15a32486968_0_58"/>
          <p:cNvSpPr txBox="1"/>
          <p:nvPr/>
        </p:nvSpPr>
        <p:spPr>
          <a:xfrm>
            <a:off x="1403200" y="2206725"/>
            <a:ext cx="10446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GB" sz="1400" u="none" cap="none" strike="noStrike">
                <a:solidFill>
                  <a:schemeClr val="accent2"/>
                </a:solidFill>
                <a:latin typeface="Lato"/>
                <a:ea typeface="Lato"/>
                <a:cs typeface="Lato"/>
                <a:sym typeface="Lato"/>
              </a:rPr>
              <a:t>Advert 1</a:t>
            </a:r>
            <a:endParaRPr b="1" i="0" sz="1400" u="none" cap="none" strike="noStrike">
              <a:solidFill>
                <a:schemeClr val="accent2"/>
              </a:solidFill>
              <a:latin typeface="Lato"/>
              <a:ea typeface="Lato"/>
              <a:cs typeface="Lato"/>
              <a:sym typeface="Lato"/>
            </a:endParaRPr>
          </a:p>
        </p:txBody>
      </p:sp>
      <p:sp>
        <p:nvSpPr>
          <p:cNvPr id="318" name="Google Shape;318;g15a32486968_0_58"/>
          <p:cNvSpPr txBox="1"/>
          <p:nvPr/>
        </p:nvSpPr>
        <p:spPr>
          <a:xfrm>
            <a:off x="4424325" y="2206725"/>
            <a:ext cx="10446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GB" sz="1400" u="none" cap="none" strike="noStrike">
                <a:solidFill>
                  <a:schemeClr val="accent2"/>
                </a:solidFill>
                <a:latin typeface="Lato"/>
                <a:ea typeface="Lato"/>
                <a:cs typeface="Lato"/>
                <a:sym typeface="Lato"/>
              </a:rPr>
              <a:t>Advert 2</a:t>
            </a:r>
            <a:endParaRPr b="1" i="0" sz="1400" u="none" cap="none" strike="noStrike">
              <a:solidFill>
                <a:schemeClr val="accent2"/>
              </a:solidFill>
              <a:latin typeface="Lato"/>
              <a:ea typeface="Lato"/>
              <a:cs typeface="Lato"/>
              <a:sym typeface="Lato"/>
            </a:endParaRPr>
          </a:p>
        </p:txBody>
      </p:sp>
      <p:sp>
        <p:nvSpPr>
          <p:cNvPr id="319" name="Google Shape;319;g15a32486968_0_58"/>
          <p:cNvSpPr txBox="1"/>
          <p:nvPr/>
        </p:nvSpPr>
        <p:spPr>
          <a:xfrm>
            <a:off x="7109325" y="2206725"/>
            <a:ext cx="10446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en-GB" sz="1400" u="none" cap="none" strike="noStrike">
                <a:solidFill>
                  <a:schemeClr val="accent2"/>
                </a:solidFill>
                <a:latin typeface="Lato"/>
                <a:ea typeface="Lato"/>
                <a:cs typeface="Lato"/>
                <a:sym typeface="Lato"/>
              </a:rPr>
              <a:t>Advert 3</a:t>
            </a:r>
            <a:endParaRPr b="1" i="0" sz="1400" u="none" cap="none" strike="noStrike">
              <a:solidFill>
                <a:schemeClr val="accent2"/>
              </a:solidFill>
              <a:latin typeface="Lato"/>
              <a:ea typeface="Lato"/>
              <a:cs typeface="Lato"/>
              <a:sym typeface="Lato"/>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sp>
        <p:nvSpPr>
          <p:cNvPr id="71" name="Google Shape;71;g1466ef7c987_0_0"/>
          <p:cNvSpPr txBox="1"/>
          <p:nvPr/>
        </p:nvSpPr>
        <p:spPr>
          <a:xfrm>
            <a:off x="360375" y="270375"/>
            <a:ext cx="8031000" cy="7812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3600"/>
              <a:buFont typeface="Arial"/>
              <a:buNone/>
            </a:pPr>
            <a:r>
              <a:rPr b="1" i="0" lang="en-GB" sz="2900" u="none" cap="none" strike="noStrike">
                <a:solidFill>
                  <a:srgbClr val="FF8022"/>
                </a:solidFill>
                <a:latin typeface="Lato"/>
                <a:ea typeface="Lato"/>
                <a:cs typeface="Lato"/>
                <a:sym typeface="Lato"/>
              </a:rPr>
              <a:t>Having a respectful learning environment</a:t>
            </a:r>
            <a:endParaRPr b="1" i="0" sz="2900" u="none" cap="none" strike="noStrike">
              <a:solidFill>
                <a:srgbClr val="FF8022"/>
              </a:solidFill>
              <a:latin typeface="Lato"/>
              <a:ea typeface="Lato"/>
              <a:cs typeface="Lato"/>
              <a:sym typeface="Lato"/>
            </a:endParaRPr>
          </a:p>
        </p:txBody>
      </p:sp>
      <p:sp>
        <p:nvSpPr>
          <p:cNvPr id="72" name="Google Shape;72;g1466ef7c987_0_0"/>
          <p:cNvSpPr txBox="1"/>
          <p:nvPr/>
        </p:nvSpPr>
        <p:spPr>
          <a:xfrm>
            <a:off x="324100" y="1254075"/>
            <a:ext cx="7638000" cy="1908600"/>
          </a:xfrm>
          <a:prstGeom prst="rect">
            <a:avLst/>
          </a:prstGeom>
          <a:noFill/>
          <a:ln>
            <a:noFill/>
          </a:ln>
        </p:spPr>
        <p:txBody>
          <a:bodyPr anchorCtr="0" anchor="t" bIns="91425" lIns="91425" spcFirstLastPara="1" rIns="91425" wrap="square" tIns="91425">
            <a:spAutoFit/>
          </a:bodyPr>
          <a:lstStyle/>
          <a:p>
            <a:pPr indent="-330200" lvl="0" marL="457200" marR="0" rtl="0" algn="l">
              <a:lnSpc>
                <a:spcPct val="150000"/>
              </a:lnSpc>
              <a:spcBef>
                <a:spcPts val="0"/>
              </a:spcBef>
              <a:spcAft>
                <a:spcPts val="0"/>
              </a:spcAft>
              <a:buClr>
                <a:schemeClr val="accent2"/>
              </a:buClr>
              <a:buSzPts val="1600"/>
              <a:buFont typeface="Lato"/>
              <a:buChar char="●"/>
            </a:pPr>
            <a:r>
              <a:rPr b="1" i="0" lang="en-GB" sz="1600" u="none" cap="none" strike="noStrike">
                <a:solidFill>
                  <a:schemeClr val="accent2"/>
                </a:solidFill>
                <a:latin typeface="Lato"/>
                <a:ea typeface="Lato"/>
                <a:cs typeface="Lato"/>
                <a:sym typeface="Lato"/>
              </a:rPr>
              <a:t>We will listen to each other respectfully</a:t>
            </a:r>
            <a:endParaRPr b="1" i="0" sz="1600" u="none" cap="none" strike="noStrike">
              <a:solidFill>
                <a:schemeClr val="accent2"/>
              </a:solidFill>
              <a:latin typeface="Lato"/>
              <a:ea typeface="Lato"/>
              <a:cs typeface="Lato"/>
              <a:sym typeface="Lato"/>
            </a:endParaRPr>
          </a:p>
          <a:p>
            <a:pPr indent="-330200" lvl="0" marL="457200" marR="0" rtl="0" algn="l">
              <a:lnSpc>
                <a:spcPct val="150000"/>
              </a:lnSpc>
              <a:spcBef>
                <a:spcPts val="0"/>
              </a:spcBef>
              <a:spcAft>
                <a:spcPts val="0"/>
              </a:spcAft>
              <a:buClr>
                <a:schemeClr val="accent2"/>
              </a:buClr>
              <a:buSzPts val="1600"/>
              <a:buFont typeface="Lato"/>
              <a:buChar char="●"/>
            </a:pPr>
            <a:r>
              <a:rPr b="1" i="0" lang="en-GB" sz="1600" u="none" cap="none" strike="noStrike">
                <a:solidFill>
                  <a:schemeClr val="accent2"/>
                </a:solidFill>
                <a:latin typeface="Lato"/>
                <a:ea typeface="Lato"/>
                <a:cs typeface="Lato"/>
                <a:sym typeface="Lato"/>
              </a:rPr>
              <a:t>We will avoid making judgements or assumptions about others</a:t>
            </a:r>
            <a:endParaRPr b="1" i="0" sz="1600" u="none" cap="none" strike="noStrike">
              <a:solidFill>
                <a:schemeClr val="accent2"/>
              </a:solidFill>
              <a:latin typeface="Lato"/>
              <a:ea typeface="Lato"/>
              <a:cs typeface="Lato"/>
              <a:sym typeface="Lato"/>
            </a:endParaRPr>
          </a:p>
          <a:p>
            <a:pPr indent="-330200" lvl="0" marL="457200" marR="0" rtl="0" algn="l">
              <a:lnSpc>
                <a:spcPct val="150000"/>
              </a:lnSpc>
              <a:spcBef>
                <a:spcPts val="0"/>
              </a:spcBef>
              <a:spcAft>
                <a:spcPts val="0"/>
              </a:spcAft>
              <a:buClr>
                <a:schemeClr val="accent2"/>
              </a:buClr>
              <a:buSzPts val="1600"/>
              <a:buFont typeface="Lato"/>
              <a:buChar char="●"/>
            </a:pPr>
            <a:r>
              <a:rPr b="1" i="0" lang="en-GB" sz="1600" u="none" cap="none" strike="noStrike">
                <a:solidFill>
                  <a:schemeClr val="accent2"/>
                </a:solidFill>
                <a:latin typeface="Lato"/>
                <a:ea typeface="Lato"/>
                <a:cs typeface="Lato"/>
                <a:sym typeface="Lato"/>
              </a:rPr>
              <a:t>We will comment on what has been said, not the person who has said it</a:t>
            </a:r>
            <a:endParaRPr b="1" i="0" sz="1600" u="none" cap="none" strike="noStrike">
              <a:solidFill>
                <a:schemeClr val="accent2"/>
              </a:solidFill>
              <a:latin typeface="Lato"/>
              <a:ea typeface="Lato"/>
              <a:cs typeface="Lato"/>
              <a:sym typeface="Lato"/>
            </a:endParaRPr>
          </a:p>
          <a:p>
            <a:pPr indent="-330200" lvl="0" marL="457200" marR="0" rtl="0" algn="l">
              <a:lnSpc>
                <a:spcPct val="150000"/>
              </a:lnSpc>
              <a:spcBef>
                <a:spcPts val="0"/>
              </a:spcBef>
              <a:spcAft>
                <a:spcPts val="0"/>
              </a:spcAft>
              <a:buClr>
                <a:schemeClr val="accent2"/>
              </a:buClr>
              <a:buSzPts val="1600"/>
              <a:buFont typeface="Lato"/>
              <a:buChar char="●"/>
            </a:pPr>
            <a:r>
              <a:rPr b="1" i="0" lang="en-GB" sz="1600" u="none" cap="none" strike="noStrike">
                <a:solidFill>
                  <a:schemeClr val="accent2"/>
                </a:solidFill>
                <a:latin typeface="Lato"/>
                <a:ea typeface="Lato"/>
                <a:cs typeface="Lato"/>
                <a:sym typeface="Lato"/>
              </a:rPr>
              <a:t>We won’t put anyone on the spot and we have the right to pass</a:t>
            </a:r>
            <a:endParaRPr b="1" i="0" sz="1600" u="none" cap="none" strike="noStrike">
              <a:solidFill>
                <a:schemeClr val="accent2"/>
              </a:solidFill>
              <a:latin typeface="Lato"/>
              <a:ea typeface="Lato"/>
              <a:cs typeface="Lato"/>
              <a:sym typeface="Lato"/>
            </a:endParaRPr>
          </a:p>
          <a:p>
            <a:pPr indent="-330200" lvl="0" marL="457200" marR="0" rtl="0" algn="l">
              <a:lnSpc>
                <a:spcPct val="150000"/>
              </a:lnSpc>
              <a:spcBef>
                <a:spcPts val="0"/>
              </a:spcBef>
              <a:spcAft>
                <a:spcPts val="0"/>
              </a:spcAft>
              <a:buClr>
                <a:schemeClr val="accent2"/>
              </a:buClr>
              <a:buSzPts val="1600"/>
              <a:buFont typeface="Lato"/>
              <a:buChar char="●"/>
            </a:pPr>
            <a:r>
              <a:rPr b="1" i="0" lang="en-GB" sz="1600" u="none" cap="none" strike="noStrike">
                <a:solidFill>
                  <a:schemeClr val="accent2"/>
                </a:solidFill>
                <a:latin typeface="Lato"/>
                <a:ea typeface="Lato"/>
                <a:cs typeface="Lato"/>
                <a:sym typeface="Lato"/>
              </a:rPr>
              <a:t>We will not share personal stories or ask personal questions</a:t>
            </a:r>
            <a:endParaRPr b="1" i="0" sz="1600" u="none" cap="none" strike="noStrike">
              <a:solidFill>
                <a:schemeClr val="accent2"/>
              </a:solidFill>
              <a:latin typeface="Lato"/>
              <a:ea typeface="Lato"/>
              <a:cs typeface="Lato"/>
              <a:sym typeface="Lato"/>
            </a:endParaRPr>
          </a:p>
        </p:txBody>
      </p:sp>
      <p:sp>
        <p:nvSpPr>
          <p:cNvPr id="73" name="Google Shape;73;g1466ef7c987_0_0"/>
          <p:cNvSpPr txBox="1"/>
          <p:nvPr/>
        </p:nvSpPr>
        <p:spPr>
          <a:xfrm>
            <a:off x="418625" y="3452475"/>
            <a:ext cx="8242200" cy="677100"/>
          </a:xfrm>
          <a:prstGeom prst="rect">
            <a:avLst/>
          </a:prstGeom>
          <a:noFill/>
          <a:ln cap="flat" cmpd="sng" w="28575">
            <a:solidFill>
              <a:srgbClr val="FF8022"/>
            </a:solidFill>
            <a:prstDash val="solid"/>
            <a:round/>
            <a:headEnd len="sm" w="sm" type="none"/>
            <a:tailEnd len="sm" w="sm" type="none"/>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1" i="0" lang="en-GB" sz="1600" u="none" cap="none" strike="noStrike">
                <a:solidFill>
                  <a:srgbClr val="FFFFFF"/>
                </a:solidFill>
                <a:latin typeface="Lato"/>
                <a:ea typeface="Lato"/>
                <a:cs typeface="Lato"/>
                <a:sym typeface="Lato"/>
              </a:rPr>
              <a:t>If there is a question that you do not wish to ask aloud, you can write it on a Post-it Note which will be collected throughout the session and answered at the end</a:t>
            </a:r>
            <a:endParaRPr b="1" i="0" sz="1600" u="none" cap="none" strike="noStrike">
              <a:solidFill>
                <a:srgbClr val="FFFFFF"/>
              </a:solidFill>
              <a:latin typeface="Lato"/>
              <a:ea typeface="Lato"/>
              <a:cs typeface="Lato"/>
              <a:sym typeface="Lato"/>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sp>
        <p:nvSpPr>
          <p:cNvPr id="324" name="Google Shape;324;g1ab604fc137_0_146"/>
          <p:cNvSpPr txBox="1"/>
          <p:nvPr/>
        </p:nvSpPr>
        <p:spPr>
          <a:xfrm>
            <a:off x="477675" y="1140300"/>
            <a:ext cx="5683800" cy="2862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1" i="0" lang="en-GB" sz="1800" u="none" cap="none" strike="noStrike">
                <a:solidFill>
                  <a:schemeClr val="accent1"/>
                </a:solidFill>
                <a:latin typeface="Lato"/>
                <a:ea typeface="Lato"/>
                <a:cs typeface="Lato"/>
                <a:sym typeface="Lato"/>
              </a:rPr>
              <a:t>Write a social media post (max 150 words) explaining how best Shivaughn can be a critical consumer. </a:t>
            </a:r>
            <a:endParaRPr b="1" i="0" sz="1800" u="none" cap="none" strike="noStrike">
              <a:solidFill>
                <a:schemeClr val="accent1"/>
              </a:solidFill>
              <a:latin typeface="Lato"/>
              <a:ea typeface="Lato"/>
              <a:cs typeface="Lato"/>
              <a:sym typeface="Lato"/>
            </a:endParaRPr>
          </a:p>
          <a:p>
            <a:pPr indent="0" lvl="0" marL="0" marR="0" rtl="0" algn="l">
              <a:lnSpc>
                <a:spcPct val="100000"/>
              </a:lnSpc>
              <a:spcBef>
                <a:spcPts val="0"/>
              </a:spcBef>
              <a:spcAft>
                <a:spcPts val="0"/>
              </a:spcAft>
              <a:buClr>
                <a:srgbClr val="000000"/>
              </a:buClr>
              <a:buSzPts val="1600"/>
              <a:buFont typeface="Arial"/>
              <a:buNone/>
            </a:pPr>
            <a:r>
              <a:rPr b="1" i="0" lang="en-GB" sz="1800" u="none" cap="none" strike="noStrike">
                <a:solidFill>
                  <a:schemeClr val="accent1"/>
                </a:solidFill>
                <a:latin typeface="Lato"/>
                <a:ea typeface="Lato"/>
                <a:cs typeface="Lato"/>
                <a:sym typeface="Lato"/>
              </a:rPr>
              <a:t>Your post should include:</a:t>
            </a:r>
            <a:endParaRPr b="1" i="0" sz="1800" u="none" cap="none" strike="noStrike">
              <a:solidFill>
                <a:schemeClr val="accent1"/>
              </a:solidFill>
              <a:latin typeface="Lato"/>
              <a:ea typeface="Lato"/>
              <a:cs typeface="Lato"/>
              <a:sym typeface="La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chemeClr val="accent1"/>
              </a:solidFill>
              <a:latin typeface="Lato"/>
              <a:ea typeface="Lato"/>
              <a:cs typeface="Lato"/>
              <a:sym typeface="Lato"/>
            </a:endParaRPr>
          </a:p>
          <a:p>
            <a:pPr indent="-342900" lvl="0" marL="457200" marR="0" rtl="0" algn="l">
              <a:lnSpc>
                <a:spcPct val="100000"/>
              </a:lnSpc>
              <a:spcBef>
                <a:spcPts val="0"/>
              </a:spcBef>
              <a:spcAft>
                <a:spcPts val="0"/>
              </a:spcAft>
              <a:buClr>
                <a:schemeClr val="accent1"/>
              </a:buClr>
              <a:buSzPts val="1800"/>
              <a:buFont typeface="Lato"/>
              <a:buChar char="●"/>
            </a:pPr>
            <a:r>
              <a:rPr b="0" i="0" lang="en-GB" sz="1800" u="none" cap="none" strike="noStrike">
                <a:solidFill>
                  <a:schemeClr val="accent1"/>
                </a:solidFill>
                <a:latin typeface="Lato"/>
                <a:ea typeface="Lato"/>
                <a:cs typeface="Lato"/>
                <a:sym typeface="Lato"/>
              </a:rPr>
              <a:t>Pressures she needs to be aware of</a:t>
            </a:r>
            <a:endParaRPr b="0" i="0" sz="1800" u="none" cap="none" strike="noStrike">
              <a:solidFill>
                <a:schemeClr val="accent1"/>
              </a:solidFill>
              <a:latin typeface="Lato"/>
              <a:ea typeface="Lato"/>
              <a:cs typeface="Lato"/>
              <a:sym typeface="Lato"/>
            </a:endParaRPr>
          </a:p>
          <a:p>
            <a:pPr indent="-342900" lvl="0" marL="457200" marR="0" rtl="0" algn="l">
              <a:lnSpc>
                <a:spcPct val="100000"/>
              </a:lnSpc>
              <a:spcBef>
                <a:spcPts val="0"/>
              </a:spcBef>
              <a:spcAft>
                <a:spcPts val="0"/>
              </a:spcAft>
              <a:buClr>
                <a:schemeClr val="accent1"/>
              </a:buClr>
              <a:buSzPts val="1800"/>
              <a:buFont typeface="Lato"/>
              <a:buChar char="●"/>
            </a:pPr>
            <a:r>
              <a:rPr b="0" i="0" lang="en-GB" sz="1800" u="none" cap="none" strike="noStrike">
                <a:solidFill>
                  <a:schemeClr val="accent1"/>
                </a:solidFill>
                <a:latin typeface="Lato"/>
                <a:ea typeface="Lato"/>
                <a:cs typeface="Lato"/>
                <a:sym typeface="Lato"/>
              </a:rPr>
              <a:t>Different types of advertising techniques companies use to try and persuade people</a:t>
            </a:r>
            <a:endParaRPr b="0" i="0" sz="1800" u="none" cap="none" strike="noStrike">
              <a:solidFill>
                <a:schemeClr val="accent1"/>
              </a:solidFill>
              <a:latin typeface="Lato"/>
              <a:ea typeface="Lato"/>
              <a:cs typeface="Lato"/>
              <a:sym typeface="Lato"/>
            </a:endParaRPr>
          </a:p>
          <a:p>
            <a:pPr indent="-342900" lvl="0" marL="457200" marR="0" rtl="0" algn="l">
              <a:lnSpc>
                <a:spcPct val="100000"/>
              </a:lnSpc>
              <a:spcBef>
                <a:spcPts val="0"/>
              </a:spcBef>
              <a:spcAft>
                <a:spcPts val="0"/>
              </a:spcAft>
              <a:buClr>
                <a:schemeClr val="accent1"/>
              </a:buClr>
              <a:buSzPts val="1800"/>
              <a:buFont typeface="Lato"/>
              <a:buChar char="●"/>
            </a:pPr>
            <a:r>
              <a:rPr b="0" i="0" lang="en-GB" sz="1800" u="none" cap="none" strike="noStrike">
                <a:solidFill>
                  <a:schemeClr val="accent1"/>
                </a:solidFill>
                <a:latin typeface="Lato"/>
                <a:ea typeface="Lato"/>
                <a:cs typeface="Lato"/>
                <a:sym typeface="Lato"/>
              </a:rPr>
              <a:t>Tips to make better spending decisions </a:t>
            </a:r>
            <a:endParaRPr b="0" i="0" sz="1800" u="none" cap="none" strike="noStrike">
              <a:solidFill>
                <a:schemeClr val="accent1"/>
              </a:solidFill>
              <a:latin typeface="Lato"/>
              <a:ea typeface="Lato"/>
              <a:cs typeface="Lato"/>
              <a:sym typeface="Lato"/>
            </a:endParaRPr>
          </a:p>
          <a:p>
            <a:pPr indent="0" lvl="0" marL="457200" marR="0" rtl="0" algn="l">
              <a:lnSpc>
                <a:spcPct val="100000"/>
              </a:lnSpc>
              <a:spcBef>
                <a:spcPts val="0"/>
              </a:spcBef>
              <a:spcAft>
                <a:spcPts val="0"/>
              </a:spcAft>
              <a:buClr>
                <a:srgbClr val="000000"/>
              </a:buClr>
              <a:buSzPts val="1600"/>
              <a:buFont typeface="Arial"/>
              <a:buNone/>
            </a:pPr>
            <a:r>
              <a:t/>
            </a:r>
            <a:endParaRPr b="0" i="0" sz="1600" u="none" cap="none" strike="noStrike">
              <a:solidFill>
                <a:schemeClr val="accent1"/>
              </a:solidFill>
              <a:latin typeface="Lato"/>
              <a:ea typeface="Lato"/>
              <a:cs typeface="Lato"/>
              <a:sym typeface="La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chemeClr val="accent1"/>
              </a:solidFill>
              <a:latin typeface="Lato"/>
              <a:ea typeface="Lato"/>
              <a:cs typeface="Lato"/>
              <a:sym typeface="Lato"/>
            </a:endParaRPr>
          </a:p>
        </p:txBody>
      </p:sp>
      <p:sp>
        <p:nvSpPr>
          <p:cNvPr id="325" name="Google Shape;325;g1ab604fc137_0_146"/>
          <p:cNvSpPr txBox="1"/>
          <p:nvPr>
            <p:ph type="ctrTitle"/>
          </p:nvPr>
        </p:nvSpPr>
        <p:spPr>
          <a:xfrm>
            <a:off x="379375" y="253750"/>
            <a:ext cx="7731600" cy="516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90"/>
              <a:buFont typeface="Arial"/>
              <a:buNone/>
            </a:pPr>
            <a:r>
              <a:rPr b="1" i="0" lang="en-GB" sz="2900" u="none" cap="none" strike="noStrike">
                <a:solidFill>
                  <a:schemeClr val="accent2"/>
                </a:solidFill>
                <a:latin typeface="Lato"/>
                <a:ea typeface="Lato"/>
                <a:cs typeface="Lato"/>
                <a:sym typeface="Lato"/>
              </a:rPr>
              <a:t>Time to advise |  Exit ticket</a:t>
            </a:r>
            <a:endParaRPr b="1" i="0" sz="2900" u="none" cap="none" strike="noStrike">
              <a:solidFill>
                <a:schemeClr val="accent2"/>
              </a:solidFill>
              <a:latin typeface="Lato"/>
              <a:ea typeface="Lato"/>
              <a:cs typeface="Lato"/>
              <a:sym typeface="Lato"/>
            </a:endParaRPr>
          </a:p>
        </p:txBody>
      </p:sp>
      <p:pic>
        <p:nvPicPr>
          <p:cNvPr id="326" name="Google Shape;326;g1ab604fc137_0_146"/>
          <p:cNvPicPr preferRelativeResize="0"/>
          <p:nvPr/>
        </p:nvPicPr>
        <p:blipFill rotWithShape="1">
          <a:blip r:embed="rId3">
            <a:alphaModFix/>
          </a:blip>
          <a:srcRect b="0" l="0" r="0" t="0"/>
          <a:stretch/>
        </p:blipFill>
        <p:spPr>
          <a:xfrm>
            <a:off x="6447682" y="1685775"/>
            <a:ext cx="1439549" cy="1439570"/>
          </a:xfrm>
          <a:prstGeom prst="rect">
            <a:avLst/>
          </a:prstGeom>
          <a:noFill/>
          <a:ln>
            <a:noFill/>
          </a:ln>
        </p:spPr>
      </p:pic>
      <p:pic>
        <p:nvPicPr>
          <p:cNvPr id="327" name="Google Shape;327;g1ab604fc137_0_146"/>
          <p:cNvPicPr preferRelativeResize="0"/>
          <p:nvPr/>
        </p:nvPicPr>
        <p:blipFill rotWithShape="1">
          <a:blip r:embed="rId4">
            <a:alphaModFix/>
          </a:blip>
          <a:srcRect b="0" l="0" r="0" t="0"/>
          <a:stretch/>
        </p:blipFill>
        <p:spPr>
          <a:xfrm>
            <a:off x="1640175" y="3508425"/>
            <a:ext cx="1655643" cy="1046344"/>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1" name="Shape 331"/>
        <p:cNvGrpSpPr/>
        <p:nvPr/>
      </p:nvGrpSpPr>
      <p:grpSpPr>
        <a:xfrm>
          <a:off x="0" y="0"/>
          <a:ext cx="0" cy="0"/>
          <a:chOff x="0" y="0"/>
          <a:chExt cx="0" cy="0"/>
        </a:xfrm>
      </p:grpSpPr>
      <p:sp>
        <p:nvSpPr>
          <p:cNvPr id="332" name="Google Shape;332;g1e223141fb0_0_6"/>
          <p:cNvSpPr txBox="1"/>
          <p:nvPr/>
        </p:nvSpPr>
        <p:spPr>
          <a:xfrm>
            <a:off x="213700" y="353075"/>
            <a:ext cx="8330100" cy="5496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3600"/>
              <a:buFont typeface="Arial"/>
              <a:buNone/>
            </a:pPr>
            <a:r>
              <a:rPr b="1" i="0" lang="en-GB" sz="2900" u="none" cap="none" strike="noStrike">
                <a:solidFill>
                  <a:schemeClr val="accent2"/>
                </a:solidFill>
                <a:latin typeface="Lato"/>
                <a:ea typeface="Lato"/>
                <a:cs typeface="Lato"/>
                <a:sym typeface="Lato"/>
              </a:rPr>
              <a:t>Optional | Tips to make better spending decisions</a:t>
            </a:r>
            <a:endParaRPr b="1" i="0" sz="2900" u="none" cap="none" strike="noStrike">
              <a:solidFill>
                <a:schemeClr val="lt1"/>
              </a:solidFill>
              <a:latin typeface="Lato"/>
              <a:ea typeface="Lato"/>
              <a:cs typeface="Lato"/>
              <a:sym typeface="Lato"/>
            </a:endParaRPr>
          </a:p>
          <a:p>
            <a:pPr indent="0" lvl="0" marL="0" marR="0" rtl="0" algn="l">
              <a:lnSpc>
                <a:spcPct val="115000"/>
              </a:lnSpc>
              <a:spcBef>
                <a:spcPts val="0"/>
              </a:spcBef>
              <a:spcAft>
                <a:spcPts val="0"/>
              </a:spcAft>
              <a:buClr>
                <a:srgbClr val="000000"/>
              </a:buClr>
              <a:buSzPts val="3600"/>
              <a:buFont typeface="Arial"/>
              <a:buNone/>
            </a:pPr>
            <a:r>
              <a:t/>
            </a:r>
            <a:endParaRPr b="1" i="0" sz="2900" u="none" cap="none" strike="noStrike">
              <a:solidFill>
                <a:srgbClr val="000000"/>
              </a:solidFill>
              <a:latin typeface="Lato"/>
              <a:ea typeface="Lato"/>
              <a:cs typeface="Lato"/>
              <a:sym typeface="Lato"/>
            </a:endParaRPr>
          </a:p>
        </p:txBody>
      </p:sp>
      <p:sp>
        <p:nvSpPr>
          <p:cNvPr id="333" name="Google Shape;333;g1e223141fb0_0_6"/>
          <p:cNvSpPr txBox="1"/>
          <p:nvPr/>
        </p:nvSpPr>
        <p:spPr>
          <a:xfrm>
            <a:off x="2424600" y="1032925"/>
            <a:ext cx="6363900" cy="40575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700"/>
              <a:buFont typeface="Arial"/>
              <a:buNone/>
            </a:pPr>
            <a:r>
              <a:rPr b="1" i="0" lang="en-GB" sz="1700" u="none" cap="none" strike="noStrike">
                <a:solidFill>
                  <a:schemeClr val="lt1"/>
                </a:solidFill>
                <a:latin typeface="Lato Black"/>
                <a:ea typeface="Lato Black"/>
                <a:cs typeface="Lato Black"/>
                <a:sym typeface="Lato Black"/>
              </a:rPr>
              <a:t>Watch </a:t>
            </a:r>
            <a:r>
              <a:rPr b="1" i="0" lang="en-GB" sz="1700" u="sng" cap="none" strike="noStrike">
                <a:solidFill>
                  <a:schemeClr val="lt1"/>
                </a:solidFill>
                <a:latin typeface="Lato Black"/>
                <a:ea typeface="Lato Black"/>
                <a:cs typeface="Lato Black"/>
                <a:sym typeface="Lato Black"/>
                <a:hlinkClick r:id="rId3">
                  <a:extLst>
                    <a:ext uri="{A12FA001-AC4F-418D-AE19-62706E023703}">
                      <ahyp:hlinkClr val="tx"/>
                    </a:ext>
                  </a:extLst>
                </a:hlinkClick>
              </a:rPr>
              <a:t>Poku’s video</a:t>
            </a:r>
            <a:r>
              <a:rPr b="1" i="0" lang="en-GB" sz="1700" u="sng" cap="none" strike="noStrike">
                <a:solidFill>
                  <a:schemeClr val="hlink"/>
                </a:solidFill>
                <a:latin typeface="Lato Black"/>
                <a:ea typeface="Lato Black"/>
                <a:cs typeface="Lato Black"/>
                <a:sym typeface="Lato Black"/>
                <a:hlinkClick r:id="rId4"/>
              </a:rPr>
              <a:t> </a:t>
            </a:r>
            <a:r>
              <a:rPr b="1" i="0" lang="en-GB" sz="1700" u="none" cap="none" strike="noStrike">
                <a:solidFill>
                  <a:schemeClr val="lt1"/>
                </a:solidFill>
                <a:latin typeface="Lato Black"/>
                <a:ea typeface="Lato Black"/>
                <a:cs typeface="Lato Black"/>
                <a:sym typeface="Lato Black"/>
              </a:rPr>
              <a:t>on cost per use. What other tips and tools can be used to make better buying decisions?</a:t>
            </a:r>
            <a:endParaRPr b="1" i="0" sz="1700" u="none" cap="none" strike="noStrike">
              <a:solidFill>
                <a:schemeClr val="lt1"/>
              </a:solidFill>
              <a:latin typeface="Lato Black"/>
              <a:ea typeface="Lato Black"/>
              <a:cs typeface="Lato Black"/>
              <a:sym typeface="Lato Black"/>
            </a:endParaRPr>
          </a:p>
          <a:p>
            <a:pPr indent="0" lvl="0" marL="0" marR="0" rtl="0" algn="l">
              <a:lnSpc>
                <a:spcPct val="115000"/>
              </a:lnSpc>
              <a:spcBef>
                <a:spcPts val="0"/>
              </a:spcBef>
              <a:spcAft>
                <a:spcPts val="0"/>
              </a:spcAft>
              <a:buClr>
                <a:srgbClr val="000000"/>
              </a:buClr>
              <a:buSzPts val="1700"/>
              <a:buFont typeface="Arial"/>
              <a:buNone/>
            </a:pPr>
            <a:r>
              <a:t/>
            </a:r>
            <a:endParaRPr b="1" i="0" sz="1700" u="none" cap="none" strike="noStrike">
              <a:solidFill>
                <a:schemeClr val="lt1"/>
              </a:solidFill>
              <a:latin typeface="Lato Black"/>
              <a:ea typeface="Lato Black"/>
              <a:cs typeface="Lato Black"/>
              <a:sym typeface="Lato Black"/>
            </a:endParaRPr>
          </a:p>
          <a:p>
            <a:pPr indent="0" lvl="0" marL="457200" marR="0" rtl="0" algn="l">
              <a:lnSpc>
                <a:spcPct val="115000"/>
              </a:lnSpc>
              <a:spcBef>
                <a:spcPts val="0"/>
              </a:spcBef>
              <a:spcAft>
                <a:spcPts val="0"/>
              </a:spcAft>
              <a:buClr>
                <a:srgbClr val="000000"/>
              </a:buClr>
              <a:buSzPts val="1700"/>
              <a:buFont typeface="Arial"/>
              <a:buNone/>
            </a:pPr>
            <a:r>
              <a:t/>
            </a:r>
            <a:endParaRPr b="0" i="0" sz="1700" u="none" cap="none" strike="noStrike">
              <a:solidFill>
                <a:schemeClr val="lt1"/>
              </a:solidFill>
              <a:latin typeface="Lato"/>
              <a:ea typeface="Lato"/>
              <a:cs typeface="Lato"/>
              <a:sym typeface="Lato"/>
            </a:endParaRPr>
          </a:p>
          <a:p>
            <a:pPr indent="0" lvl="0" marL="0" marR="0" rtl="0" algn="l">
              <a:lnSpc>
                <a:spcPct val="115000"/>
              </a:lnSpc>
              <a:spcBef>
                <a:spcPts val="0"/>
              </a:spcBef>
              <a:spcAft>
                <a:spcPts val="0"/>
              </a:spcAft>
              <a:buClr>
                <a:srgbClr val="000000"/>
              </a:buClr>
              <a:buSzPts val="1700"/>
              <a:buFont typeface="Arial"/>
              <a:buNone/>
            </a:pPr>
            <a:r>
              <a:t/>
            </a:r>
            <a:endParaRPr b="1" i="0" sz="1700" u="none" cap="none" strike="noStrike">
              <a:solidFill>
                <a:schemeClr val="lt1"/>
              </a:solidFill>
              <a:latin typeface="Lato Black"/>
              <a:ea typeface="Lato Black"/>
              <a:cs typeface="Lato Black"/>
              <a:sym typeface="Lato Black"/>
            </a:endParaRPr>
          </a:p>
          <a:p>
            <a:pPr indent="0" lvl="0" marL="0" marR="0" rtl="0" algn="l">
              <a:lnSpc>
                <a:spcPct val="115000"/>
              </a:lnSpc>
              <a:spcBef>
                <a:spcPts val="0"/>
              </a:spcBef>
              <a:spcAft>
                <a:spcPts val="0"/>
              </a:spcAft>
              <a:buClr>
                <a:srgbClr val="000000"/>
              </a:buClr>
              <a:buSzPts val="1700"/>
              <a:buFont typeface="Arial"/>
              <a:buNone/>
            </a:pPr>
            <a:r>
              <a:t/>
            </a:r>
            <a:endParaRPr b="1" i="0" sz="1700" u="none" cap="none" strike="noStrike">
              <a:solidFill>
                <a:schemeClr val="lt1"/>
              </a:solidFill>
              <a:latin typeface="Lato Black"/>
              <a:ea typeface="Lato Black"/>
              <a:cs typeface="Lato Black"/>
              <a:sym typeface="Lato Black"/>
            </a:endParaRPr>
          </a:p>
          <a:p>
            <a:pPr indent="0" lvl="0" marL="0" marR="0" rtl="0" algn="l">
              <a:lnSpc>
                <a:spcPct val="115000"/>
              </a:lnSpc>
              <a:spcBef>
                <a:spcPts val="0"/>
              </a:spcBef>
              <a:spcAft>
                <a:spcPts val="0"/>
              </a:spcAft>
              <a:buClr>
                <a:srgbClr val="000000"/>
              </a:buClr>
              <a:buSzPts val="1700"/>
              <a:buFont typeface="Arial"/>
              <a:buNone/>
            </a:pPr>
            <a:r>
              <a:t/>
            </a:r>
            <a:endParaRPr b="1" i="0" sz="1700" u="none" cap="none" strike="noStrike">
              <a:solidFill>
                <a:schemeClr val="lt1"/>
              </a:solidFill>
              <a:latin typeface="Lato Black"/>
              <a:ea typeface="Lato Black"/>
              <a:cs typeface="Lato Black"/>
              <a:sym typeface="Lato Black"/>
            </a:endParaRPr>
          </a:p>
          <a:p>
            <a:pPr indent="0" lvl="0" marL="0" marR="0" rtl="0" algn="l">
              <a:lnSpc>
                <a:spcPct val="115000"/>
              </a:lnSpc>
              <a:spcBef>
                <a:spcPts val="0"/>
              </a:spcBef>
              <a:spcAft>
                <a:spcPts val="0"/>
              </a:spcAft>
              <a:buClr>
                <a:srgbClr val="000000"/>
              </a:buClr>
              <a:buSzPts val="1700"/>
              <a:buFont typeface="Arial"/>
              <a:buNone/>
            </a:pPr>
            <a:r>
              <a:t/>
            </a:r>
            <a:endParaRPr b="1" i="0" sz="1700" u="none" cap="none" strike="noStrike">
              <a:solidFill>
                <a:schemeClr val="lt1"/>
              </a:solidFill>
              <a:latin typeface="Lato Black"/>
              <a:ea typeface="Lato Black"/>
              <a:cs typeface="Lato Black"/>
              <a:sym typeface="Lato Black"/>
            </a:endParaRPr>
          </a:p>
          <a:p>
            <a:pPr indent="0" lvl="0" marL="0" marR="0" rtl="0" algn="l">
              <a:lnSpc>
                <a:spcPct val="115000"/>
              </a:lnSpc>
              <a:spcBef>
                <a:spcPts val="0"/>
              </a:spcBef>
              <a:spcAft>
                <a:spcPts val="0"/>
              </a:spcAft>
              <a:buClr>
                <a:srgbClr val="000000"/>
              </a:buClr>
              <a:buSzPts val="1700"/>
              <a:buFont typeface="Arial"/>
              <a:buNone/>
            </a:pPr>
            <a:r>
              <a:t/>
            </a:r>
            <a:endParaRPr b="1" i="0" sz="1700" u="none" cap="none" strike="noStrike">
              <a:solidFill>
                <a:schemeClr val="lt1"/>
              </a:solidFill>
              <a:latin typeface="Lato Black"/>
              <a:ea typeface="Lato Black"/>
              <a:cs typeface="Lato Black"/>
              <a:sym typeface="Lato Black"/>
            </a:endParaRPr>
          </a:p>
          <a:p>
            <a:pPr indent="0" lvl="0" marL="0" marR="0" rtl="0" algn="l">
              <a:lnSpc>
                <a:spcPct val="115000"/>
              </a:lnSpc>
              <a:spcBef>
                <a:spcPts val="0"/>
              </a:spcBef>
              <a:spcAft>
                <a:spcPts val="0"/>
              </a:spcAft>
              <a:buClr>
                <a:srgbClr val="000000"/>
              </a:buClr>
              <a:buSzPts val="1700"/>
              <a:buFont typeface="Arial"/>
              <a:buNone/>
            </a:pPr>
            <a:r>
              <a:t/>
            </a:r>
            <a:endParaRPr b="1" i="0" sz="1700" u="none" cap="none" strike="noStrike">
              <a:solidFill>
                <a:schemeClr val="lt1"/>
              </a:solidFill>
              <a:latin typeface="Lato Black"/>
              <a:ea typeface="Lato Black"/>
              <a:cs typeface="Lato Black"/>
              <a:sym typeface="Lato Black"/>
            </a:endParaRPr>
          </a:p>
          <a:p>
            <a:pPr indent="0" lvl="0" marL="0" marR="0" rtl="0" algn="l">
              <a:lnSpc>
                <a:spcPct val="115000"/>
              </a:lnSpc>
              <a:spcBef>
                <a:spcPts val="0"/>
              </a:spcBef>
              <a:spcAft>
                <a:spcPts val="0"/>
              </a:spcAft>
              <a:buClr>
                <a:srgbClr val="000000"/>
              </a:buClr>
              <a:buSzPts val="1700"/>
              <a:buFont typeface="Arial"/>
              <a:buNone/>
            </a:pPr>
            <a:r>
              <a:t/>
            </a:r>
            <a:endParaRPr b="1" i="0" sz="1700" u="none" cap="none" strike="noStrike">
              <a:solidFill>
                <a:schemeClr val="lt1"/>
              </a:solidFill>
              <a:latin typeface="Lato Black"/>
              <a:ea typeface="Lato Black"/>
              <a:cs typeface="Lato Black"/>
              <a:sym typeface="Lato Black"/>
            </a:endParaRPr>
          </a:p>
          <a:p>
            <a:pPr indent="0" lvl="0" marL="0" marR="0" rtl="0" algn="l">
              <a:lnSpc>
                <a:spcPct val="115000"/>
              </a:lnSpc>
              <a:spcBef>
                <a:spcPts val="0"/>
              </a:spcBef>
              <a:spcAft>
                <a:spcPts val="0"/>
              </a:spcAft>
              <a:buClr>
                <a:srgbClr val="000000"/>
              </a:buClr>
              <a:buSzPts val="1700"/>
              <a:buFont typeface="Arial"/>
              <a:buNone/>
            </a:pPr>
            <a:r>
              <a:t/>
            </a:r>
            <a:endParaRPr b="1" i="0" sz="1700" u="none" cap="none" strike="noStrike">
              <a:solidFill>
                <a:schemeClr val="lt1"/>
              </a:solidFill>
              <a:latin typeface="Lato Black"/>
              <a:ea typeface="Lato Black"/>
              <a:cs typeface="Lato Black"/>
              <a:sym typeface="Lato Black"/>
            </a:endParaRPr>
          </a:p>
          <a:p>
            <a:pPr indent="0" lvl="0" marL="0" marR="0" rtl="0" algn="l">
              <a:lnSpc>
                <a:spcPct val="115000"/>
              </a:lnSpc>
              <a:spcBef>
                <a:spcPts val="0"/>
              </a:spcBef>
              <a:spcAft>
                <a:spcPts val="0"/>
              </a:spcAft>
              <a:buClr>
                <a:srgbClr val="000000"/>
              </a:buClr>
              <a:buSzPts val="1700"/>
              <a:buFont typeface="Arial"/>
              <a:buNone/>
            </a:pPr>
            <a:r>
              <a:t/>
            </a:r>
            <a:endParaRPr b="1" i="0" sz="1700" u="none" cap="none" strike="noStrike">
              <a:solidFill>
                <a:schemeClr val="lt1"/>
              </a:solidFill>
              <a:latin typeface="Lato Black"/>
              <a:ea typeface="Lato Black"/>
              <a:cs typeface="Lato Black"/>
              <a:sym typeface="Lato Black"/>
            </a:endParaRPr>
          </a:p>
        </p:txBody>
      </p:sp>
      <p:pic>
        <p:nvPicPr>
          <p:cNvPr id="334" name="Google Shape;334;g1e223141fb0_0_6"/>
          <p:cNvPicPr preferRelativeResize="0"/>
          <p:nvPr/>
        </p:nvPicPr>
        <p:blipFill rotWithShape="1">
          <a:blip r:embed="rId5">
            <a:alphaModFix/>
          </a:blip>
          <a:srcRect b="0" l="0" r="0" t="0"/>
          <a:stretch/>
        </p:blipFill>
        <p:spPr>
          <a:xfrm>
            <a:off x="344525" y="1222349"/>
            <a:ext cx="1443525" cy="2569125"/>
          </a:xfrm>
          <a:prstGeom prst="rect">
            <a:avLst/>
          </a:prstGeom>
          <a:noFill/>
          <a:ln>
            <a:noFill/>
          </a:ln>
          <a:effectLst>
            <a:outerShdw blurRad="57150" rotWithShape="0" algn="bl" dir="5400000" dist="19050">
              <a:srgbClr val="000000">
                <a:alpha val="49411"/>
              </a:srgbClr>
            </a:outerShdw>
          </a:effectLst>
        </p:spPr>
      </p:pic>
      <p:sp>
        <p:nvSpPr>
          <p:cNvPr id="335" name="Google Shape;335;g1e223141fb0_0_6"/>
          <p:cNvSpPr txBox="1"/>
          <p:nvPr/>
        </p:nvSpPr>
        <p:spPr>
          <a:xfrm>
            <a:off x="2359850" y="1781500"/>
            <a:ext cx="6638100" cy="3303300"/>
          </a:xfrm>
          <a:prstGeom prst="rect">
            <a:avLst/>
          </a:prstGeom>
          <a:solidFill>
            <a:schemeClr val="accent1"/>
          </a:solidFill>
          <a:ln>
            <a:noFill/>
          </a:ln>
        </p:spPr>
        <p:txBody>
          <a:bodyPr anchorCtr="0" anchor="t" bIns="91425" lIns="91425" spcFirstLastPara="1" rIns="91425" wrap="square" tIns="91425">
            <a:spAutoFit/>
          </a:bodyPr>
          <a:lstStyle/>
          <a:p>
            <a:pPr indent="-330200" lvl="0" marL="457200" marR="0" rtl="0" algn="l">
              <a:lnSpc>
                <a:spcPct val="115000"/>
              </a:lnSpc>
              <a:spcBef>
                <a:spcPts val="0"/>
              </a:spcBef>
              <a:spcAft>
                <a:spcPts val="0"/>
              </a:spcAft>
              <a:buClr>
                <a:schemeClr val="accent2"/>
              </a:buClr>
              <a:buSzPts val="1600"/>
              <a:buFont typeface="Lato"/>
              <a:buChar char="●"/>
            </a:pPr>
            <a:r>
              <a:rPr b="0" i="0" lang="en-GB" sz="1400" u="none" cap="none" strike="noStrike">
                <a:solidFill>
                  <a:schemeClr val="lt1"/>
                </a:solidFill>
                <a:latin typeface="Lato"/>
                <a:ea typeface="Lato"/>
                <a:cs typeface="Lato"/>
                <a:sym typeface="Lato"/>
              </a:rPr>
              <a:t>Differentiate between </a:t>
            </a:r>
            <a:r>
              <a:rPr b="0" i="0" lang="en-GB" sz="1400" u="none" cap="none" strike="noStrike">
                <a:solidFill>
                  <a:schemeClr val="lt1"/>
                </a:solidFill>
                <a:latin typeface="Lato Black"/>
                <a:ea typeface="Lato Black"/>
                <a:cs typeface="Lato Black"/>
                <a:sym typeface="Lato Black"/>
              </a:rPr>
              <a:t>wants and needs</a:t>
            </a:r>
            <a:endParaRPr b="0" i="0" sz="1400" u="none" cap="none" strike="noStrike">
              <a:solidFill>
                <a:schemeClr val="lt1"/>
              </a:solidFill>
              <a:latin typeface="Lato Black"/>
              <a:ea typeface="Lato Black"/>
              <a:cs typeface="Lato Black"/>
              <a:sym typeface="Lato Black"/>
            </a:endParaRPr>
          </a:p>
          <a:p>
            <a:pPr indent="-330200" lvl="0" marL="457200" marR="0" rtl="0" algn="l">
              <a:lnSpc>
                <a:spcPct val="115000"/>
              </a:lnSpc>
              <a:spcBef>
                <a:spcPts val="0"/>
              </a:spcBef>
              <a:spcAft>
                <a:spcPts val="0"/>
              </a:spcAft>
              <a:buClr>
                <a:schemeClr val="accent2"/>
              </a:buClr>
              <a:buSzPts val="1600"/>
              <a:buFont typeface="Lato"/>
              <a:buChar char="●"/>
            </a:pPr>
            <a:r>
              <a:rPr b="0" i="0" lang="en-GB" sz="1400" u="none" cap="none" strike="noStrike">
                <a:solidFill>
                  <a:schemeClr val="lt1"/>
                </a:solidFill>
                <a:latin typeface="Lato"/>
                <a:ea typeface="Lato"/>
                <a:cs typeface="Lato"/>
                <a:sym typeface="Lato"/>
              </a:rPr>
              <a:t>Consider </a:t>
            </a:r>
            <a:r>
              <a:rPr b="0" i="0" lang="en-GB" sz="1400" u="none" cap="none" strike="noStrike">
                <a:solidFill>
                  <a:schemeClr val="lt1"/>
                </a:solidFill>
                <a:latin typeface="Lato Black"/>
                <a:ea typeface="Lato Black"/>
                <a:cs typeface="Lato Black"/>
                <a:sym typeface="Lato Black"/>
              </a:rPr>
              <a:t>cost per use</a:t>
            </a:r>
            <a:endParaRPr b="0" i="0" sz="1400" u="none" cap="none" strike="noStrike">
              <a:solidFill>
                <a:schemeClr val="lt1"/>
              </a:solidFill>
              <a:latin typeface="Lato Black"/>
              <a:ea typeface="Lato Black"/>
              <a:cs typeface="Lato Black"/>
              <a:sym typeface="Lato Black"/>
            </a:endParaRPr>
          </a:p>
          <a:p>
            <a:pPr indent="-330200" lvl="0" marL="457200" marR="0" rtl="0" algn="l">
              <a:lnSpc>
                <a:spcPct val="115000"/>
              </a:lnSpc>
              <a:spcBef>
                <a:spcPts val="0"/>
              </a:spcBef>
              <a:spcAft>
                <a:spcPts val="0"/>
              </a:spcAft>
              <a:buClr>
                <a:schemeClr val="accent2"/>
              </a:buClr>
              <a:buSzPts val="1600"/>
              <a:buFont typeface="Lato"/>
              <a:buChar char="●"/>
            </a:pPr>
            <a:r>
              <a:rPr b="0" i="0" lang="en-GB" sz="1400" u="none" cap="none" strike="noStrike">
                <a:solidFill>
                  <a:schemeClr val="lt1"/>
                </a:solidFill>
                <a:latin typeface="Lato"/>
                <a:ea typeface="Lato"/>
                <a:cs typeface="Lato"/>
                <a:sym typeface="Lato"/>
              </a:rPr>
              <a:t>Be aware of </a:t>
            </a:r>
            <a:r>
              <a:rPr b="0" i="0" lang="en-GB" sz="1400" u="none" cap="none" strike="noStrike">
                <a:solidFill>
                  <a:schemeClr val="lt1"/>
                </a:solidFill>
                <a:latin typeface="Lato Black"/>
                <a:ea typeface="Lato Black"/>
                <a:cs typeface="Lato Black"/>
                <a:sym typeface="Lato Black"/>
              </a:rPr>
              <a:t>external influences </a:t>
            </a:r>
            <a:r>
              <a:rPr b="0" i="0" lang="en-GB" sz="1400" u="none" cap="none" strike="noStrike">
                <a:solidFill>
                  <a:schemeClr val="lt1"/>
                </a:solidFill>
                <a:latin typeface="Lato"/>
                <a:ea typeface="Lato"/>
                <a:cs typeface="Lato"/>
                <a:sym typeface="Lato"/>
              </a:rPr>
              <a:t>and decide what’s most important to you</a:t>
            </a:r>
            <a:endParaRPr b="0" i="0" sz="1400" u="none" cap="none" strike="noStrike">
              <a:solidFill>
                <a:schemeClr val="lt1"/>
              </a:solidFill>
              <a:latin typeface="Lato"/>
              <a:ea typeface="Lato"/>
              <a:cs typeface="Lato"/>
              <a:sym typeface="Lato"/>
            </a:endParaRPr>
          </a:p>
          <a:p>
            <a:pPr indent="-330200" lvl="0" marL="457200" marR="0" rtl="0" algn="l">
              <a:lnSpc>
                <a:spcPct val="115000"/>
              </a:lnSpc>
              <a:spcBef>
                <a:spcPts val="0"/>
              </a:spcBef>
              <a:spcAft>
                <a:spcPts val="0"/>
              </a:spcAft>
              <a:buClr>
                <a:schemeClr val="accent2"/>
              </a:buClr>
              <a:buSzPts val="1600"/>
              <a:buFont typeface="Lato"/>
              <a:buChar char="●"/>
            </a:pPr>
            <a:r>
              <a:rPr b="0" i="0" lang="en-GB" sz="1400" u="none" cap="none" strike="noStrike">
                <a:solidFill>
                  <a:schemeClr val="lt1"/>
                </a:solidFill>
                <a:latin typeface="Lato"/>
                <a:ea typeface="Lato"/>
                <a:cs typeface="Lato"/>
                <a:sym typeface="Lato"/>
              </a:rPr>
              <a:t>Recognise </a:t>
            </a:r>
            <a:r>
              <a:rPr b="0" i="0" lang="en-GB" sz="1400" u="none" cap="none" strike="noStrike">
                <a:solidFill>
                  <a:schemeClr val="lt1"/>
                </a:solidFill>
                <a:latin typeface="Lato Black"/>
                <a:ea typeface="Lato Black"/>
                <a:cs typeface="Lato Black"/>
                <a:sym typeface="Lato Black"/>
              </a:rPr>
              <a:t>advertising techniques</a:t>
            </a:r>
            <a:r>
              <a:rPr b="0" i="0" lang="en-GB" sz="1400" u="none" cap="none" strike="noStrike">
                <a:solidFill>
                  <a:schemeClr val="lt1"/>
                </a:solidFill>
                <a:latin typeface="Lato"/>
                <a:ea typeface="Lato"/>
                <a:cs typeface="Lato"/>
                <a:sym typeface="Lato"/>
              </a:rPr>
              <a:t> when looking at products and decide whether you really want/need that product or have been convinced by a good advert</a:t>
            </a:r>
            <a:endParaRPr b="0" i="0" sz="1400" u="none" cap="none" strike="noStrike">
              <a:solidFill>
                <a:schemeClr val="lt1"/>
              </a:solidFill>
              <a:latin typeface="Lato"/>
              <a:ea typeface="Lato"/>
              <a:cs typeface="Lato"/>
              <a:sym typeface="Lato"/>
            </a:endParaRPr>
          </a:p>
          <a:p>
            <a:pPr indent="-330200" lvl="0" marL="457200" marR="0" rtl="0" algn="l">
              <a:lnSpc>
                <a:spcPct val="115000"/>
              </a:lnSpc>
              <a:spcBef>
                <a:spcPts val="0"/>
              </a:spcBef>
              <a:spcAft>
                <a:spcPts val="0"/>
              </a:spcAft>
              <a:buClr>
                <a:schemeClr val="accent2"/>
              </a:buClr>
              <a:buSzPts val="1600"/>
              <a:buFont typeface="Lato"/>
              <a:buChar char="●"/>
            </a:pPr>
            <a:r>
              <a:rPr b="0" i="0" lang="en-GB" sz="1400" u="none" cap="none" strike="noStrike">
                <a:solidFill>
                  <a:schemeClr val="lt1"/>
                </a:solidFill>
                <a:latin typeface="Lato"/>
                <a:ea typeface="Lato"/>
                <a:cs typeface="Lato"/>
                <a:sym typeface="Lato"/>
              </a:rPr>
              <a:t>Consider the </a:t>
            </a:r>
            <a:r>
              <a:rPr b="0" i="0" lang="en-GB" sz="1400" u="none" cap="none" strike="noStrike">
                <a:solidFill>
                  <a:schemeClr val="lt1"/>
                </a:solidFill>
                <a:latin typeface="Lato Black"/>
                <a:ea typeface="Lato Black"/>
                <a:cs typeface="Lato Black"/>
                <a:sym typeface="Lato Black"/>
              </a:rPr>
              <a:t>price </a:t>
            </a:r>
            <a:r>
              <a:rPr b="0" i="0" lang="en-GB" sz="1400" u="none" cap="none" strike="noStrike">
                <a:solidFill>
                  <a:schemeClr val="lt1"/>
                </a:solidFill>
                <a:latin typeface="Lato"/>
                <a:ea typeface="Lato"/>
                <a:cs typeface="Lato"/>
                <a:sym typeface="Lato"/>
              </a:rPr>
              <a:t>of the item and whether the same product can be bought at a lower price</a:t>
            </a:r>
            <a:endParaRPr b="0" i="0" sz="1400" u="none" cap="none" strike="noStrike">
              <a:solidFill>
                <a:schemeClr val="lt1"/>
              </a:solidFill>
              <a:latin typeface="Lato"/>
              <a:ea typeface="Lato"/>
              <a:cs typeface="Lato"/>
              <a:sym typeface="Lato"/>
            </a:endParaRPr>
          </a:p>
          <a:p>
            <a:pPr indent="-317500" lvl="0" marL="457200" marR="0" rtl="0" algn="l">
              <a:lnSpc>
                <a:spcPct val="115000"/>
              </a:lnSpc>
              <a:spcBef>
                <a:spcPts val="0"/>
              </a:spcBef>
              <a:spcAft>
                <a:spcPts val="0"/>
              </a:spcAft>
              <a:buClr>
                <a:schemeClr val="accent2"/>
              </a:buClr>
              <a:buSzPts val="1400"/>
              <a:buFont typeface="Lato"/>
              <a:buChar char="●"/>
            </a:pPr>
            <a:r>
              <a:rPr b="0" i="0" lang="en-GB" sz="1400" u="none" cap="none" strike="noStrike">
                <a:solidFill>
                  <a:schemeClr val="lt1"/>
                </a:solidFill>
                <a:latin typeface="Lato"/>
                <a:ea typeface="Lato"/>
                <a:cs typeface="Lato"/>
                <a:sym typeface="Lato"/>
              </a:rPr>
              <a:t>Consider how </a:t>
            </a:r>
            <a:r>
              <a:rPr b="0" i="0" lang="en-GB" sz="1400" u="none" cap="none" strike="noStrike">
                <a:solidFill>
                  <a:schemeClr val="lt1"/>
                </a:solidFill>
                <a:latin typeface="Lato Black"/>
                <a:ea typeface="Lato Black"/>
                <a:cs typeface="Lato Black"/>
                <a:sym typeface="Lato Black"/>
              </a:rPr>
              <a:t>ethical or environmental</a:t>
            </a:r>
            <a:r>
              <a:rPr b="0" i="0" lang="en-GB" sz="1400" u="none" cap="none" strike="noStrike">
                <a:solidFill>
                  <a:schemeClr val="lt1"/>
                </a:solidFill>
                <a:latin typeface="Lato"/>
                <a:ea typeface="Lato"/>
                <a:cs typeface="Lato"/>
                <a:sym typeface="Lato"/>
              </a:rPr>
              <a:t> the product is and whether it fits with your values</a:t>
            </a:r>
            <a:endParaRPr b="0" i="0" sz="1400" u="none" cap="none" strike="noStrike">
              <a:solidFill>
                <a:schemeClr val="lt1"/>
              </a:solidFill>
              <a:latin typeface="Lato"/>
              <a:ea typeface="Lato"/>
              <a:cs typeface="Lato"/>
              <a:sym typeface="Lato"/>
            </a:endParaRPr>
          </a:p>
          <a:p>
            <a:pPr indent="-317500" lvl="0" marL="457200" marR="0" rtl="0" algn="l">
              <a:lnSpc>
                <a:spcPct val="115000"/>
              </a:lnSpc>
              <a:spcBef>
                <a:spcPts val="0"/>
              </a:spcBef>
              <a:spcAft>
                <a:spcPts val="0"/>
              </a:spcAft>
              <a:buClr>
                <a:schemeClr val="accent2"/>
              </a:buClr>
              <a:buSzPts val="1400"/>
              <a:buFont typeface="Lato"/>
              <a:buChar char="●"/>
            </a:pPr>
            <a:r>
              <a:rPr b="0" i="0" lang="en-GB" sz="1400" u="none" cap="none" strike="noStrike">
                <a:solidFill>
                  <a:schemeClr val="lt1"/>
                </a:solidFill>
                <a:latin typeface="Lato Black"/>
                <a:ea typeface="Lato Black"/>
                <a:cs typeface="Lato Black"/>
                <a:sym typeface="Lato Black"/>
              </a:rPr>
              <a:t>Wait 24 hours</a:t>
            </a:r>
            <a:r>
              <a:rPr b="0" i="0" lang="en-GB" sz="1400" u="none" cap="none" strike="noStrike">
                <a:solidFill>
                  <a:schemeClr val="lt1"/>
                </a:solidFill>
                <a:latin typeface="Lato"/>
                <a:ea typeface="Lato"/>
                <a:cs typeface="Lato"/>
                <a:sym typeface="Lato"/>
              </a:rPr>
              <a:t> between thinking about a product and making the purchase!</a:t>
            </a:r>
            <a:endParaRPr b="0" i="0" sz="1400" u="none" cap="none" strike="noStrike">
              <a:solidFill>
                <a:schemeClr val="lt1"/>
              </a:solidFill>
              <a:latin typeface="Lato"/>
              <a:ea typeface="Lato"/>
              <a:cs typeface="Lato"/>
              <a:sym typeface="Lato"/>
            </a:endParaRPr>
          </a:p>
          <a:p>
            <a:pPr indent="0" lvl="0" marL="457200" marR="0" rtl="0" algn="l">
              <a:lnSpc>
                <a:spcPct val="115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3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9" name="Shape 339"/>
        <p:cNvGrpSpPr/>
        <p:nvPr/>
      </p:nvGrpSpPr>
      <p:grpSpPr>
        <a:xfrm>
          <a:off x="0" y="0"/>
          <a:ext cx="0" cy="0"/>
          <a:chOff x="0" y="0"/>
          <a:chExt cx="0" cy="0"/>
        </a:xfrm>
      </p:grpSpPr>
      <p:sp>
        <p:nvSpPr>
          <p:cNvPr id="340" name="Google Shape;340;g14caaae82f0_0_248"/>
          <p:cNvSpPr txBox="1"/>
          <p:nvPr/>
        </p:nvSpPr>
        <p:spPr>
          <a:xfrm>
            <a:off x="439450" y="978750"/>
            <a:ext cx="6212100" cy="400200"/>
          </a:xfrm>
          <a:prstGeom prst="rect">
            <a:avLst/>
          </a:prstGeom>
          <a:noFill/>
          <a:ln>
            <a:noFill/>
          </a:ln>
        </p:spPr>
        <p:txBody>
          <a:bodyPr anchorCtr="0" anchor="b"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1" name="Google Shape;341;g14caaae82f0_0_248"/>
          <p:cNvSpPr txBox="1"/>
          <p:nvPr/>
        </p:nvSpPr>
        <p:spPr>
          <a:xfrm>
            <a:off x="360374" y="629069"/>
            <a:ext cx="6625500" cy="4926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600"/>
              <a:buFont typeface="Arial"/>
              <a:buNone/>
            </a:pPr>
            <a:r>
              <a:rPr b="1" i="0" lang="en-GB" sz="2000" u="none" cap="none" strike="noStrike">
                <a:solidFill>
                  <a:schemeClr val="accent2"/>
                </a:solidFill>
                <a:latin typeface="Lato"/>
                <a:ea typeface="Lato"/>
                <a:cs typeface="Lato"/>
                <a:sym typeface="Lato"/>
              </a:rPr>
              <a:t>By the end of the session, I will be able to:</a:t>
            </a:r>
            <a:endParaRPr b="1" i="0" sz="2000" u="none" cap="none" strike="noStrike">
              <a:solidFill>
                <a:schemeClr val="accent2"/>
              </a:solidFill>
              <a:latin typeface="Lato"/>
              <a:ea typeface="Lato"/>
              <a:cs typeface="Lato"/>
              <a:sym typeface="Lato"/>
            </a:endParaRPr>
          </a:p>
        </p:txBody>
      </p:sp>
      <p:sp>
        <p:nvSpPr>
          <p:cNvPr id="342" name="Google Shape;342;g14caaae82f0_0_248"/>
          <p:cNvSpPr txBox="1"/>
          <p:nvPr/>
        </p:nvSpPr>
        <p:spPr>
          <a:xfrm>
            <a:off x="488176" y="1578875"/>
            <a:ext cx="7389600" cy="1972800"/>
          </a:xfrm>
          <a:prstGeom prst="rect">
            <a:avLst/>
          </a:prstGeom>
          <a:noFill/>
          <a:ln>
            <a:noFill/>
          </a:ln>
        </p:spPr>
        <p:txBody>
          <a:bodyPr anchorCtr="0" anchor="t" bIns="91425" lIns="91425" spcFirstLastPara="1" rIns="91425" wrap="square" tIns="91425">
            <a:spAutoFit/>
          </a:bodyPr>
          <a:lstStyle/>
          <a:p>
            <a:pPr indent="-368300" lvl="0" marL="457200" marR="0" rtl="0" algn="l">
              <a:lnSpc>
                <a:spcPct val="107000"/>
              </a:lnSpc>
              <a:spcBef>
                <a:spcPts val="0"/>
              </a:spcBef>
              <a:spcAft>
                <a:spcPts val="0"/>
              </a:spcAft>
              <a:buClr>
                <a:srgbClr val="00FF00"/>
              </a:buClr>
              <a:buSzPts val="2200"/>
              <a:buFont typeface="Lato"/>
              <a:buChar char="●"/>
            </a:pPr>
            <a:r>
              <a:rPr b="1" i="0" lang="en-GB" sz="2200" u="none" cap="none" strike="noStrike">
                <a:solidFill>
                  <a:srgbClr val="00FF00"/>
                </a:solidFill>
                <a:latin typeface="Lato"/>
                <a:ea typeface="Lato"/>
                <a:cs typeface="Lato"/>
                <a:sym typeface="Lato"/>
              </a:rPr>
              <a:t>Explore pressures that influence spending choices</a:t>
            </a:r>
            <a:endParaRPr b="1" i="0" sz="2200" u="none" cap="none" strike="noStrike">
              <a:solidFill>
                <a:srgbClr val="00FF00"/>
              </a:solidFill>
              <a:latin typeface="Lato"/>
              <a:ea typeface="Lato"/>
              <a:cs typeface="Lato"/>
              <a:sym typeface="Lato"/>
            </a:endParaRPr>
          </a:p>
          <a:p>
            <a:pPr indent="0" lvl="0" marL="457200" marR="0" rtl="0" algn="l">
              <a:lnSpc>
                <a:spcPct val="107000"/>
              </a:lnSpc>
              <a:spcBef>
                <a:spcPts val="0"/>
              </a:spcBef>
              <a:spcAft>
                <a:spcPts val="0"/>
              </a:spcAft>
              <a:buClr>
                <a:srgbClr val="000000"/>
              </a:buClr>
              <a:buSzPts val="2200"/>
              <a:buFont typeface="Arial"/>
              <a:buNone/>
            </a:pPr>
            <a:r>
              <a:t/>
            </a:r>
            <a:endParaRPr b="1" i="0" sz="2200" u="none" cap="none" strike="noStrike">
              <a:solidFill>
                <a:srgbClr val="00FF00"/>
              </a:solidFill>
              <a:latin typeface="Lato"/>
              <a:ea typeface="Lato"/>
              <a:cs typeface="Lato"/>
              <a:sym typeface="Lato"/>
            </a:endParaRPr>
          </a:p>
          <a:p>
            <a:pPr indent="-368300" lvl="0" marL="457200" marR="0" rtl="0" algn="l">
              <a:lnSpc>
                <a:spcPct val="107000"/>
              </a:lnSpc>
              <a:spcBef>
                <a:spcPts val="0"/>
              </a:spcBef>
              <a:spcAft>
                <a:spcPts val="0"/>
              </a:spcAft>
              <a:buClr>
                <a:srgbClr val="00FF00"/>
              </a:buClr>
              <a:buSzPts val="2200"/>
              <a:buFont typeface="Lato"/>
              <a:buChar char="●"/>
            </a:pPr>
            <a:r>
              <a:rPr b="1" i="0" lang="en-GB" sz="2200" u="none" cap="none" strike="noStrike">
                <a:solidFill>
                  <a:srgbClr val="00FF00"/>
                </a:solidFill>
                <a:latin typeface="Lato"/>
                <a:ea typeface="Lato"/>
                <a:cs typeface="Lato"/>
                <a:sym typeface="Lato"/>
              </a:rPr>
              <a:t>Analyse what makes a persuasive advertisement</a:t>
            </a:r>
            <a:endParaRPr b="1" i="0" sz="2200" u="none" cap="none" strike="noStrike">
              <a:solidFill>
                <a:srgbClr val="00FF00"/>
              </a:solidFill>
              <a:latin typeface="Lato"/>
              <a:ea typeface="Lato"/>
              <a:cs typeface="Lato"/>
              <a:sym typeface="Lato"/>
            </a:endParaRPr>
          </a:p>
          <a:p>
            <a:pPr indent="0" lvl="0" marL="914400" marR="0" rtl="0" algn="l">
              <a:lnSpc>
                <a:spcPct val="107000"/>
              </a:lnSpc>
              <a:spcBef>
                <a:spcPts val="0"/>
              </a:spcBef>
              <a:spcAft>
                <a:spcPts val="0"/>
              </a:spcAft>
              <a:buClr>
                <a:srgbClr val="000000"/>
              </a:buClr>
              <a:buSzPts val="2200"/>
              <a:buFont typeface="Arial"/>
              <a:buNone/>
            </a:pPr>
            <a:r>
              <a:t/>
            </a:r>
            <a:endParaRPr b="1" i="0" sz="2200" u="none" cap="none" strike="noStrike">
              <a:solidFill>
                <a:srgbClr val="00FF00"/>
              </a:solidFill>
              <a:latin typeface="Lato"/>
              <a:ea typeface="Lato"/>
              <a:cs typeface="Lato"/>
              <a:sym typeface="Lato"/>
            </a:endParaRPr>
          </a:p>
          <a:p>
            <a:pPr indent="0" lvl="0" marL="457200" marR="0" rtl="0" algn="l">
              <a:lnSpc>
                <a:spcPct val="107000"/>
              </a:lnSpc>
              <a:spcBef>
                <a:spcPts val="0"/>
              </a:spcBef>
              <a:spcAft>
                <a:spcPts val="0"/>
              </a:spcAft>
              <a:buClr>
                <a:srgbClr val="000000"/>
              </a:buClr>
              <a:buSzPts val="2200"/>
              <a:buFont typeface="Arial"/>
              <a:buNone/>
            </a:pPr>
            <a:r>
              <a:t/>
            </a:r>
            <a:endParaRPr b="1" i="0" sz="2200" u="none" cap="none" strike="noStrike">
              <a:solidFill>
                <a:schemeClr val="lt1"/>
              </a:solidFill>
              <a:latin typeface="Lato"/>
              <a:ea typeface="Lato"/>
              <a:cs typeface="Lato"/>
              <a:sym typeface="Lato"/>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sp>
        <p:nvSpPr>
          <p:cNvPr id="347" name="Google Shape;347;g1575e96a1fb_0_290"/>
          <p:cNvSpPr txBox="1"/>
          <p:nvPr/>
        </p:nvSpPr>
        <p:spPr>
          <a:xfrm>
            <a:off x="0" y="985063"/>
            <a:ext cx="9144000" cy="960600"/>
          </a:xfrm>
          <a:prstGeom prst="rect">
            <a:avLst/>
          </a:prstGeom>
          <a:noFill/>
          <a:ln>
            <a:noFill/>
          </a:ln>
        </p:spPr>
        <p:txBody>
          <a:bodyPr anchorCtr="0" anchor="t" bIns="91425" lIns="91425" spcFirstLastPara="1" rIns="91425" wrap="square" tIns="91425">
            <a:spAutoFit/>
          </a:bodyPr>
          <a:lstStyle/>
          <a:p>
            <a:pPr indent="0" lvl="0" marL="0" marR="0" rtl="0" algn="ctr">
              <a:lnSpc>
                <a:spcPct val="90000"/>
              </a:lnSpc>
              <a:spcBef>
                <a:spcPts val="0"/>
              </a:spcBef>
              <a:spcAft>
                <a:spcPts val="0"/>
              </a:spcAft>
              <a:buClr>
                <a:srgbClr val="000000"/>
              </a:buClr>
              <a:buSzPts val="8000"/>
              <a:buFont typeface="Arial"/>
              <a:buNone/>
            </a:pPr>
            <a:r>
              <a:rPr b="1" i="0" lang="en-GB" sz="5600" u="none" cap="none" strike="noStrike">
                <a:solidFill>
                  <a:schemeClr val="lt1"/>
                </a:solidFill>
                <a:latin typeface="Lato Black"/>
                <a:ea typeface="Lato Black"/>
                <a:cs typeface="Lato Black"/>
                <a:sym typeface="Lato Black"/>
              </a:rPr>
              <a:t>Any questions?</a:t>
            </a:r>
            <a:endParaRPr b="1" i="0" sz="5600" u="none" cap="none" strike="noStrike">
              <a:solidFill>
                <a:schemeClr val="accent2"/>
              </a:solidFill>
              <a:latin typeface="Lato Black"/>
              <a:ea typeface="Lato Black"/>
              <a:cs typeface="Lato Black"/>
              <a:sym typeface="Lato Black"/>
            </a:endParaRPr>
          </a:p>
        </p:txBody>
      </p:sp>
      <p:sp>
        <p:nvSpPr>
          <p:cNvPr id="348" name="Google Shape;348;g1575e96a1fb_0_290"/>
          <p:cNvSpPr/>
          <p:nvPr/>
        </p:nvSpPr>
        <p:spPr>
          <a:xfrm>
            <a:off x="3806600" y="2159450"/>
            <a:ext cx="1734900" cy="1483800"/>
          </a:xfrm>
          <a:prstGeom prst="rect">
            <a:avLst/>
          </a:prstGeom>
          <a:solidFill>
            <a:srgbClr val="FF8022"/>
          </a:solidFill>
          <a:ln cap="flat" cmpd="sng" w="1905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600"/>
              <a:buFont typeface="Arial"/>
              <a:buNone/>
            </a:pPr>
            <a:r>
              <a:rPr b="0" i="0" lang="en-GB" sz="9600" u="none" cap="none" strike="noStrike">
                <a:solidFill>
                  <a:srgbClr val="000000"/>
                </a:solidFill>
                <a:latin typeface="Lato Black"/>
                <a:ea typeface="Lato Black"/>
                <a:cs typeface="Lato Black"/>
                <a:sym typeface="Lato Black"/>
              </a:rPr>
              <a:t>?</a:t>
            </a:r>
            <a:endParaRPr b="0" i="0" sz="9600" u="none" cap="none" strike="noStrike">
              <a:solidFill>
                <a:srgbClr val="000000"/>
              </a:solidFill>
              <a:latin typeface="Lato Black"/>
              <a:ea typeface="Lato Black"/>
              <a:cs typeface="Lato Black"/>
              <a:sym typeface="Lato Black"/>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sp>
        <p:nvSpPr>
          <p:cNvPr id="353" name="Google Shape;353;g220ffb3cb65_0_54"/>
          <p:cNvSpPr/>
          <p:nvPr/>
        </p:nvSpPr>
        <p:spPr>
          <a:xfrm>
            <a:off x="6177819" y="1184061"/>
            <a:ext cx="2846400" cy="1995600"/>
          </a:xfrm>
          <a:prstGeom prst="rect">
            <a:avLst/>
          </a:prstGeom>
          <a:no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4" name="Google Shape;354;g220ffb3cb65_0_54"/>
          <p:cNvSpPr txBox="1"/>
          <p:nvPr/>
        </p:nvSpPr>
        <p:spPr>
          <a:xfrm>
            <a:off x="110800" y="391125"/>
            <a:ext cx="84897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1200"/>
              </a:spcBef>
              <a:spcAft>
                <a:spcPts val="1200"/>
              </a:spcAft>
              <a:buClr>
                <a:srgbClr val="000000"/>
              </a:buClr>
              <a:buSzPts val="1800"/>
              <a:buFont typeface="Arial"/>
              <a:buNone/>
            </a:pPr>
            <a:r>
              <a:rPr b="1" i="0" lang="en-GB" sz="1800" u="none" cap="none" strike="noStrike">
                <a:solidFill>
                  <a:schemeClr val="lt1"/>
                </a:solidFill>
                <a:latin typeface="Lato"/>
                <a:ea typeface="Lato"/>
                <a:cs typeface="Lato"/>
                <a:sym typeface="Lato"/>
                <a:extLst>
                  <a:ext uri="http://customooxmlschemas.google.com/">
                    <go:slidesCustomData xmlns:go="http://customooxmlschemas.google.com/" textRoundtripDataId="6"/>
                  </a:ext>
                </a:extLst>
              </a:rPr>
              <a:t>Services available for people who have concerns about their personal </a:t>
            </a:r>
            <a:r>
              <a:rPr b="1" i="0" lang="en-GB" sz="1800" u="none" cap="none" strike="noStrike">
                <a:solidFill>
                  <a:schemeClr val="lt1"/>
                </a:solidFill>
                <a:latin typeface="Lato"/>
                <a:ea typeface="Lato"/>
                <a:cs typeface="Lato"/>
                <a:sym typeface="Lato"/>
                <a:extLst>
                  <a:ext uri="http://customooxmlschemas.google.com/">
                    <go:slidesCustomData xmlns:go="http://customooxmlschemas.google.com/" textRoundtripDataId="7"/>
                  </a:ext>
                </a:extLst>
              </a:rPr>
              <a:t>finances</a:t>
            </a:r>
            <a:endParaRPr b="0" i="0" sz="1400" u="none" cap="none" strike="noStrike">
              <a:solidFill>
                <a:schemeClr val="lt1"/>
              </a:solidFill>
              <a:latin typeface="Arial"/>
              <a:ea typeface="Arial"/>
              <a:cs typeface="Arial"/>
              <a:sym typeface="Arial"/>
            </a:endParaRPr>
          </a:p>
        </p:txBody>
      </p:sp>
      <p:grpSp>
        <p:nvGrpSpPr>
          <p:cNvPr id="355" name="Google Shape;355;g220ffb3cb65_0_54"/>
          <p:cNvGrpSpPr/>
          <p:nvPr/>
        </p:nvGrpSpPr>
        <p:grpSpPr>
          <a:xfrm>
            <a:off x="151999" y="1183981"/>
            <a:ext cx="2846301" cy="2013581"/>
            <a:chOff x="463400" y="1321175"/>
            <a:chExt cx="2914500" cy="2113109"/>
          </a:xfrm>
        </p:grpSpPr>
        <p:sp>
          <p:nvSpPr>
            <p:cNvPr id="356" name="Google Shape;356;g220ffb3cb65_0_54"/>
            <p:cNvSpPr/>
            <p:nvPr/>
          </p:nvSpPr>
          <p:spPr>
            <a:xfrm>
              <a:off x="463400" y="1321175"/>
              <a:ext cx="2914500" cy="2094300"/>
            </a:xfrm>
            <a:prstGeom prst="rect">
              <a:avLst/>
            </a:prstGeom>
            <a:no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7" name="Google Shape;357;g220ffb3cb65_0_54"/>
            <p:cNvSpPr txBox="1"/>
            <p:nvPr/>
          </p:nvSpPr>
          <p:spPr>
            <a:xfrm>
              <a:off x="1345676" y="1339984"/>
              <a:ext cx="2032200" cy="20943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1200"/>
                </a:spcBef>
                <a:spcAft>
                  <a:spcPts val="1200"/>
                </a:spcAft>
                <a:buClr>
                  <a:srgbClr val="000000"/>
                </a:buClr>
                <a:buSzPts val="1300"/>
                <a:buFont typeface="Arial"/>
                <a:buNone/>
              </a:pPr>
              <a:r>
                <a:rPr b="0" i="0" lang="en-GB" sz="1300" u="sng" cap="none" strike="noStrike">
                  <a:solidFill>
                    <a:schemeClr val="lt1"/>
                  </a:solidFill>
                  <a:latin typeface="Lato"/>
                  <a:ea typeface="Lato"/>
                  <a:cs typeface="Lato"/>
                  <a:sym typeface="Lato"/>
                  <a:hlinkClick r:id="rId3">
                    <a:extLst>
                      <a:ext uri="{A12FA001-AC4F-418D-AE19-62706E023703}">
                        <ahyp:hlinkClr val="tx"/>
                      </a:ext>
                    </a:extLst>
                  </a:hlinkClick>
                </a:rPr>
                <a:t>Citizens Advice – Debt and Money</a:t>
              </a:r>
              <a:r>
                <a:rPr b="0" i="0" lang="en-GB" sz="1300" u="none" cap="none" strike="noStrike">
                  <a:solidFill>
                    <a:schemeClr val="lt1"/>
                  </a:solidFill>
                  <a:latin typeface="Lato"/>
                  <a:ea typeface="Lato"/>
                  <a:cs typeface="Lato"/>
                  <a:sym typeface="Lato"/>
                </a:rPr>
                <a:t> – This resource contains links to advice on a number of topics, including financial difficulties, cost of living and communicating with creditors.</a:t>
              </a:r>
              <a:endParaRPr b="0" i="0" sz="1400" u="none" cap="none" strike="noStrike">
                <a:solidFill>
                  <a:srgbClr val="000000"/>
                </a:solidFill>
                <a:latin typeface="Arial"/>
                <a:ea typeface="Arial"/>
                <a:cs typeface="Arial"/>
                <a:sym typeface="Arial"/>
              </a:endParaRPr>
            </a:p>
          </p:txBody>
        </p:sp>
        <p:pic>
          <p:nvPicPr>
            <p:cNvPr id="358" name="Google Shape;358;g220ffb3cb65_0_54"/>
            <p:cNvPicPr preferRelativeResize="0"/>
            <p:nvPr/>
          </p:nvPicPr>
          <p:blipFill rotWithShape="1">
            <a:blip r:embed="rId4">
              <a:alphaModFix/>
            </a:blip>
            <a:srcRect b="0" l="0" r="0" t="0"/>
            <a:stretch/>
          </p:blipFill>
          <p:spPr>
            <a:xfrm>
              <a:off x="532125" y="1419947"/>
              <a:ext cx="813554" cy="928675"/>
            </a:xfrm>
            <a:prstGeom prst="rect">
              <a:avLst/>
            </a:prstGeom>
            <a:noFill/>
            <a:ln>
              <a:noFill/>
            </a:ln>
          </p:spPr>
        </p:pic>
      </p:grpSp>
      <p:sp>
        <p:nvSpPr>
          <p:cNvPr id="359" name="Google Shape;359;g220ffb3cb65_0_54"/>
          <p:cNvSpPr txBox="1"/>
          <p:nvPr/>
        </p:nvSpPr>
        <p:spPr>
          <a:xfrm>
            <a:off x="198525" y="3312950"/>
            <a:ext cx="8778900" cy="738900"/>
          </a:xfrm>
          <a:prstGeom prst="rect">
            <a:avLst/>
          </a:prstGeom>
          <a:noFill/>
          <a:ln cap="flat" cmpd="sng" w="19050">
            <a:solidFill>
              <a:schemeClr val="accent2"/>
            </a:solidFill>
            <a:prstDash val="solid"/>
            <a:round/>
            <a:headEnd len="sm" w="sm" type="none"/>
            <a:tailEnd len="sm" w="sm" type="none"/>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1" i="0" lang="en-GB" sz="1800" u="none" cap="none" strike="noStrike">
                <a:solidFill>
                  <a:schemeClr val="accent2"/>
                </a:solidFill>
                <a:latin typeface="Lato"/>
                <a:ea typeface="Lato"/>
                <a:cs typeface="Lato"/>
                <a:sym typeface="Lato"/>
              </a:rPr>
              <a:t>At school, you can speak with an adult you trust. </a:t>
            </a:r>
            <a:endParaRPr b="1" i="0" sz="1800" u="none" cap="none" strike="noStrike">
              <a:solidFill>
                <a:schemeClr val="accent2"/>
              </a:solidFill>
              <a:latin typeface="Lato"/>
              <a:ea typeface="Lato"/>
              <a:cs typeface="Lato"/>
              <a:sym typeface="Lato"/>
            </a:endParaRPr>
          </a:p>
          <a:p>
            <a:pPr indent="0" lvl="0" marL="0" marR="0" rtl="0" algn="ctr">
              <a:lnSpc>
                <a:spcPct val="100000"/>
              </a:lnSpc>
              <a:spcBef>
                <a:spcPts val="0"/>
              </a:spcBef>
              <a:spcAft>
                <a:spcPts val="0"/>
              </a:spcAft>
              <a:buClr>
                <a:srgbClr val="000000"/>
              </a:buClr>
              <a:buSzPts val="1800"/>
              <a:buFont typeface="Arial"/>
              <a:buNone/>
            </a:pPr>
            <a:r>
              <a:rPr b="1" i="0" lang="en-GB" sz="1800" u="none" cap="none" strike="noStrike">
                <a:solidFill>
                  <a:schemeClr val="accent2"/>
                </a:solidFill>
                <a:latin typeface="Lato"/>
                <a:ea typeface="Lato"/>
                <a:cs typeface="Lato"/>
                <a:sym typeface="Lato"/>
              </a:rPr>
              <a:t>This could be your form tutor, head of year or the school’s safeguarding officer.</a:t>
            </a:r>
            <a:endParaRPr b="1" i="0" sz="1800" u="none" cap="none" strike="noStrike">
              <a:solidFill>
                <a:schemeClr val="accent2"/>
              </a:solidFill>
              <a:latin typeface="Lato"/>
              <a:ea typeface="Lato"/>
              <a:cs typeface="Lato"/>
              <a:sym typeface="Lato"/>
            </a:endParaRPr>
          </a:p>
        </p:txBody>
      </p:sp>
      <p:sp>
        <p:nvSpPr>
          <p:cNvPr id="360" name="Google Shape;360;g220ffb3cb65_0_54"/>
          <p:cNvSpPr txBox="1"/>
          <p:nvPr/>
        </p:nvSpPr>
        <p:spPr>
          <a:xfrm>
            <a:off x="0" y="0"/>
            <a:ext cx="3000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61" name="Google Shape;361;g220ffb3cb65_0_54"/>
          <p:cNvGrpSpPr/>
          <p:nvPr/>
        </p:nvGrpSpPr>
        <p:grpSpPr>
          <a:xfrm>
            <a:off x="3164819" y="1184021"/>
            <a:ext cx="2846301" cy="1995658"/>
            <a:chOff x="3237025" y="1184050"/>
            <a:chExt cx="2914500" cy="2094300"/>
          </a:xfrm>
        </p:grpSpPr>
        <p:sp>
          <p:nvSpPr>
            <p:cNvPr id="362" name="Google Shape;362;g220ffb3cb65_0_54"/>
            <p:cNvSpPr/>
            <p:nvPr/>
          </p:nvSpPr>
          <p:spPr>
            <a:xfrm>
              <a:off x="3237025" y="1184050"/>
              <a:ext cx="2914500" cy="2094300"/>
            </a:xfrm>
            <a:prstGeom prst="rect">
              <a:avLst/>
            </a:prstGeom>
            <a:no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363" name="Google Shape;363;g220ffb3cb65_0_54"/>
            <p:cNvPicPr preferRelativeResize="0"/>
            <p:nvPr/>
          </p:nvPicPr>
          <p:blipFill rotWithShape="1">
            <a:blip r:embed="rId5">
              <a:alphaModFix/>
            </a:blip>
            <a:srcRect b="0" l="0" r="0" t="0"/>
            <a:stretch/>
          </p:blipFill>
          <p:spPr>
            <a:xfrm>
              <a:off x="3344950" y="1434825"/>
              <a:ext cx="666111" cy="400200"/>
            </a:xfrm>
            <a:prstGeom prst="rect">
              <a:avLst/>
            </a:prstGeom>
            <a:noFill/>
            <a:ln>
              <a:noFill/>
            </a:ln>
          </p:spPr>
        </p:pic>
        <p:sp>
          <p:nvSpPr>
            <p:cNvPr id="364" name="Google Shape;364;g220ffb3cb65_0_54"/>
            <p:cNvSpPr txBox="1"/>
            <p:nvPr/>
          </p:nvSpPr>
          <p:spPr>
            <a:xfrm>
              <a:off x="4068426" y="1358613"/>
              <a:ext cx="2032200" cy="18528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1200"/>
                </a:spcBef>
                <a:spcAft>
                  <a:spcPts val="1200"/>
                </a:spcAft>
                <a:buClr>
                  <a:srgbClr val="000000"/>
                </a:buClr>
                <a:buSzPts val="1300"/>
                <a:buFont typeface="Arial"/>
                <a:buNone/>
              </a:pPr>
              <a:r>
                <a:rPr b="0" i="0" lang="en-GB" sz="1300" u="sng" cap="none" strike="noStrike">
                  <a:solidFill>
                    <a:schemeClr val="lt1"/>
                  </a:solidFill>
                  <a:latin typeface="Lato"/>
                  <a:ea typeface="Lato"/>
                  <a:cs typeface="Lato"/>
                  <a:sym typeface="Lato"/>
                  <a:hlinkClick r:id="rId6">
                    <a:extLst>
                      <a:ext uri="{A12FA001-AC4F-418D-AE19-62706E023703}">
                        <ahyp:hlinkClr val="tx"/>
                      </a:ext>
                    </a:extLst>
                  </a:hlinkClick>
                </a:rPr>
                <a:t>National Debtline  – Debt and Money</a:t>
              </a:r>
              <a:r>
                <a:rPr b="0" i="0" lang="en-GB" sz="1300" u="none" cap="none" strike="noStrike">
                  <a:solidFill>
                    <a:schemeClr val="lt1"/>
                  </a:solidFill>
                  <a:latin typeface="Lato"/>
                  <a:ea typeface="Lato"/>
                  <a:cs typeface="Lato"/>
                  <a:sym typeface="Lato"/>
                </a:rPr>
                <a:t> – a debt advice charity run by the </a:t>
              </a:r>
              <a:r>
                <a:rPr b="0" i="0" lang="en-GB" sz="1300" u="sng" cap="none" strike="noStrike">
                  <a:solidFill>
                    <a:schemeClr val="lt1"/>
                  </a:solidFill>
                  <a:latin typeface="Lato"/>
                  <a:ea typeface="Lato"/>
                  <a:cs typeface="Lato"/>
                  <a:sym typeface="Lato"/>
                  <a:hlinkClick r:id="rId7">
                    <a:extLst>
                      <a:ext uri="{A12FA001-AC4F-418D-AE19-62706E023703}">
                        <ahyp:hlinkClr val="tx"/>
                      </a:ext>
                    </a:extLst>
                  </a:hlinkClick>
                </a:rPr>
                <a:t>Money Advice Trust</a:t>
              </a:r>
              <a:r>
                <a:rPr b="0" i="0" lang="en-GB" sz="1300" u="none" cap="none" strike="noStrike">
                  <a:solidFill>
                    <a:schemeClr val="lt1"/>
                  </a:solidFill>
                  <a:latin typeface="Lato"/>
                  <a:ea typeface="Lato"/>
                  <a:cs typeface="Lato"/>
                  <a:sym typeface="Lato"/>
                </a:rPr>
                <a:t>, offering a  free and confidential debt advice service.</a:t>
              </a:r>
              <a:endParaRPr b="0" i="0" sz="1300" u="none" cap="none" strike="noStrike">
                <a:solidFill>
                  <a:schemeClr val="lt1"/>
                </a:solidFill>
                <a:latin typeface="Lato"/>
                <a:ea typeface="Lato"/>
                <a:cs typeface="Lato"/>
                <a:sym typeface="Lato"/>
              </a:endParaRPr>
            </a:p>
          </p:txBody>
        </p:sp>
      </p:grpSp>
      <p:pic>
        <p:nvPicPr>
          <p:cNvPr id="365" name="Google Shape;365;g220ffb3cb65_0_54"/>
          <p:cNvPicPr preferRelativeResize="0"/>
          <p:nvPr/>
        </p:nvPicPr>
        <p:blipFill rotWithShape="1">
          <a:blip r:embed="rId8">
            <a:alphaModFix/>
          </a:blip>
          <a:srcRect b="0" l="0" r="0" t="0"/>
          <a:stretch/>
        </p:blipFill>
        <p:spPr>
          <a:xfrm>
            <a:off x="6301998" y="1624625"/>
            <a:ext cx="657094" cy="367978"/>
          </a:xfrm>
          <a:prstGeom prst="rect">
            <a:avLst/>
          </a:prstGeom>
          <a:noFill/>
          <a:ln>
            <a:noFill/>
          </a:ln>
        </p:spPr>
      </p:pic>
      <p:sp>
        <p:nvSpPr>
          <p:cNvPr id="366" name="Google Shape;366;g220ffb3cb65_0_54"/>
          <p:cNvSpPr txBox="1"/>
          <p:nvPr/>
        </p:nvSpPr>
        <p:spPr>
          <a:xfrm>
            <a:off x="7217325" y="1562441"/>
            <a:ext cx="1760100" cy="6150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1900"/>
              </a:spcAft>
              <a:buClr>
                <a:srgbClr val="000000"/>
              </a:buClr>
              <a:buSzPts val="1300"/>
              <a:buFont typeface="Arial"/>
              <a:buNone/>
            </a:pPr>
            <a:r>
              <a:rPr b="1" i="0" lang="en-GB" sz="1300" u="none" cap="none" strike="noStrike">
                <a:solidFill>
                  <a:schemeClr val="lt1"/>
                </a:solidFill>
                <a:latin typeface="Lato"/>
                <a:ea typeface="Lato"/>
                <a:cs typeface="Lato"/>
                <a:sym typeface="Lato"/>
              </a:rPr>
              <a:t>Childline </a:t>
            </a:r>
            <a:r>
              <a:rPr b="1" i="0" lang="en-GB" sz="1300" u="none" cap="none" strike="noStrike">
                <a:solidFill>
                  <a:schemeClr val="lt1"/>
                </a:solidFill>
                <a:latin typeface="Lato"/>
                <a:ea typeface="Lato"/>
                <a:cs typeface="Lato"/>
                <a:sym typeface="Lato"/>
                <a:extLst>
                  <a:ext uri="http://customooxmlschemas.google.com/">
                    <go:slidesCustomData xmlns:go="http://customooxmlschemas.google.com/" textRoundtripDataId="8"/>
                  </a:ext>
                </a:extLst>
              </a:rPr>
              <a:t>Helpline</a:t>
            </a:r>
            <a:br>
              <a:rPr b="0" i="0" lang="en-GB" sz="1300" u="none" cap="none" strike="noStrike">
                <a:solidFill>
                  <a:schemeClr val="lt1"/>
                </a:solidFill>
                <a:latin typeface="Lato"/>
                <a:ea typeface="Lato"/>
                <a:cs typeface="Lato"/>
                <a:sym typeface="Lato"/>
                <a:extLst>
                  <a:ext uri="http://customooxmlschemas.google.com/">
                    <go:slidesCustomData xmlns:go="http://customooxmlschemas.google.com/" textRoundtripDataId="9"/>
                  </a:ext>
                </a:extLst>
              </a:rPr>
            </a:br>
            <a:r>
              <a:rPr b="0" i="0" lang="en-GB" sz="1300" u="none" cap="none" strike="noStrike">
                <a:solidFill>
                  <a:schemeClr val="lt1"/>
                </a:solidFill>
                <a:latin typeface="Lato"/>
                <a:ea typeface="Lato"/>
                <a:cs typeface="Lato"/>
                <a:sym typeface="Lato"/>
                <a:extLst>
                  <a:ext uri="http://customooxmlschemas.google.com/">
                    <go:slidesCustomData xmlns:go="http://customooxmlschemas.google.com/" textRoundtripDataId="9"/>
                  </a:ext>
                </a:extLst>
              </a:rPr>
              <a:t>080</a:t>
            </a:r>
            <a:r>
              <a:rPr b="0" i="0" lang="en-GB" sz="1300" u="none" cap="none" strike="noStrike">
                <a:solidFill>
                  <a:schemeClr val="lt1"/>
                </a:solidFill>
                <a:latin typeface="Lato"/>
                <a:ea typeface="Lato"/>
                <a:cs typeface="Lato"/>
                <a:sym typeface="Lato"/>
              </a:rPr>
              <a:t>0 1111</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1"/>
        </a:solidFill>
      </p:bgPr>
    </p:bg>
    <p:spTree>
      <p:nvGrpSpPr>
        <p:cNvPr id="370" name="Shape 370"/>
        <p:cNvGrpSpPr/>
        <p:nvPr/>
      </p:nvGrpSpPr>
      <p:grpSpPr>
        <a:xfrm>
          <a:off x="0" y="0"/>
          <a:ext cx="0" cy="0"/>
          <a:chOff x="0" y="0"/>
          <a:chExt cx="0" cy="0"/>
        </a:xfrm>
      </p:grpSpPr>
      <p:sp>
        <p:nvSpPr>
          <p:cNvPr id="371" name="Google Shape;371;g1575e96a1fb_0_330"/>
          <p:cNvSpPr txBox="1"/>
          <p:nvPr/>
        </p:nvSpPr>
        <p:spPr>
          <a:xfrm>
            <a:off x="462425" y="1142575"/>
            <a:ext cx="8167800" cy="36870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1" i="0" lang="en-GB" sz="1800" u="none" cap="none" strike="noStrike">
                <a:solidFill>
                  <a:schemeClr val="lt1"/>
                </a:solidFill>
                <a:latin typeface="Lato Black"/>
                <a:ea typeface="Lato Black"/>
                <a:cs typeface="Lato Black"/>
                <a:sym typeface="Lato Black"/>
              </a:rPr>
              <a:t>Articles to extend learning</a:t>
            </a:r>
            <a:r>
              <a:rPr b="1" i="0" lang="en-GB" sz="3600" u="none" cap="none" strike="noStrike">
                <a:solidFill>
                  <a:schemeClr val="lt1"/>
                </a:solidFill>
                <a:latin typeface="Lato Black"/>
                <a:ea typeface="Lato Black"/>
                <a:cs typeface="Lato Black"/>
                <a:sym typeface="Lato Black"/>
              </a:rPr>
              <a:t> </a:t>
            </a:r>
            <a:endParaRPr b="1" i="0" sz="3600" u="none" cap="none" strike="noStrike">
              <a:solidFill>
                <a:schemeClr val="lt1"/>
              </a:solidFill>
              <a:latin typeface="Lato Black"/>
              <a:ea typeface="Lato Black"/>
              <a:cs typeface="Lato Black"/>
              <a:sym typeface="Lato Black"/>
            </a:endParaRPr>
          </a:p>
          <a:p>
            <a:pPr indent="0" lvl="0" marL="0" marR="0" rtl="0" algn="l">
              <a:lnSpc>
                <a:spcPct val="115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a:p>
            <a:pPr indent="0" lvl="0" marL="0" rtl="0" algn="l">
              <a:lnSpc>
                <a:spcPct val="115000"/>
              </a:lnSpc>
              <a:spcBef>
                <a:spcPts val="0"/>
              </a:spcBef>
              <a:spcAft>
                <a:spcPts val="0"/>
              </a:spcAft>
              <a:buClr>
                <a:srgbClr val="000000"/>
              </a:buClr>
              <a:buSzPts val="1400"/>
              <a:buFont typeface="Arial"/>
              <a:buNone/>
            </a:pPr>
            <a:r>
              <a:rPr lang="en-GB">
                <a:solidFill>
                  <a:schemeClr val="lt1"/>
                </a:solidFill>
                <a:latin typeface="Lato"/>
                <a:ea typeface="Lato"/>
                <a:cs typeface="Lato"/>
                <a:sym typeface="Lato"/>
              </a:rPr>
              <a:t>Please visit the  </a:t>
            </a:r>
            <a:r>
              <a:rPr lang="en-GB" u="sng">
                <a:solidFill>
                  <a:schemeClr val="lt1"/>
                </a:solidFill>
                <a:latin typeface="Lato"/>
                <a:ea typeface="Lato"/>
                <a:cs typeface="Lato"/>
                <a:sym typeface="Lato"/>
                <a:hlinkClick r:id="rId3">
                  <a:extLst>
                    <a:ext uri="{A12FA001-AC4F-418D-AE19-62706E023703}">
                      <ahyp:hlinkClr val="tx"/>
                    </a:ext>
                  </a:extLst>
                </a:hlinkClick>
              </a:rPr>
              <a:t>FLIC Learning Hub</a:t>
            </a:r>
            <a:r>
              <a:rPr lang="en-GB">
                <a:solidFill>
                  <a:schemeClr val="lt1"/>
                </a:solidFill>
                <a:latin typeface="Lato"/>
                <a:ea typeface="Lato"/>
                <a:cs typeface="Lato"/>
                <a:sym typeface="Lato"/>
              </a:rPr>
              <a:t> for further resources</a:t>
            </a:r>
            <a:endParaRPr>
              <a:solidFill>
                <a:schemeClr val="lt1"/>
              </a:solidFill>
              <a:latin typeface="Lato"/>
              <a:ea typeface="Lato"/>
              <a:cs typeface="Lato"/>
              <a:sym typeface="Lato"/>
            </a:endParaRPr>
          </a:p>
          <a:p>
            <a:pPr indent="0" lvl="0" marL="0" marR="0" rtl="0" algn="l">
              <a:lnSpc>
                <a:spcPct val="115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a:p>
            <a:pPr indent="-317500" lvl="0" marL="457200" marR="0" rtl="0" algn="l">
              <a:lnSpc>
                <a:spcPct val="115000"/>
              </a:lnSpc>
              <a:spcBef>
                <a:spcPts val="0"/>
              </a:spcBef>
              <a:spcAft>
                <a:spcPts val="0"/>
              </a:spcAft>
              <a:buClr>
                <a:schemeClr val="lt1"/>
              </a:buClr>
              <a:buSzPts val="1400"/>
              <a:buFont typeface="Lato"/>
              <a:buAutoNum type="arabicPeriod"/>
            </a:pPr>
            <a:r>
              <a:rPr b="0" i="0" lang="en-GB" sz="1400" u="sng" cap="none" strike="noStrike">
                <a:solidFill>
                  <a:schemeClr val="lt1"/>
                </a:solidFill>
                <a:latin typeface="Lato"/>
                <a:ea typeface="Lato"/>
                <a:cs typeface="Lato"/>
                <a:sym typeface="Lato"/>
                <a:hlinkClick r:id="rId4">
                  <a:extLst>
                    <a:ext uri="{A12FA001-AC4F-418D-AE19-62706E023703}">
                      <ahyp:hlinkClr val="tx"/>
                    </a:ext>
                  </a:extLst>
                </a:hlinkClick>
              </a:rPr>
              <a:t>‘What can you learn from the most persuasive adverts’</a:t>
            </a:r>
            <a:r>
              <a:rPr b="0" i="0" lang="en-GB" sz="1400" u="none" cap="none" strike="noStrike">
                <a:solidFill>
                  <a:schemeClr val="lt1"/>
                </a:solidFill>
                <a:latin typeface="Lato"/>
                <a:ea typeface="Lato"/>
                <a:cs typeface="Lato"/>
                <a:sym typeface="Lato"/>
              </a:rPr>
              <a:t> (BBC Psychology, 2020)</a:t>
            </a:r>
            <a:endParaRPr b="0" i="0" sz="1400" u="none" cap="none" strike="noStrike">
              <a:solidFill>
                <a:schemeClr val="lt1"/>
              </a:solidFill>
              <a:latin typeface="Lato"/>
              <a:ea typeface="Lato"/>
              <a:cs typeface="Lato"/>
              <a:sym typeface="Lato"/>
            </a:endParaRPr>
          </a:p>
          <a:p>
            <a:pPr indent="-317500" lvl="0" marL="457200" marR="0" rtl="0" algn="l">
              <a:lnSpc>
                <a:spcPct val="115000"/>
              </a:lnSpc>
              <a:spcBef>
                <a:spcPts val="0"/>
              </a:spcBef>
              <a:spcAft>
                <a:spcPts val="0"/>
              </a:spcAft>
              <a:buClr>
                <a:schemeClr val="lt1"/>
              </a:buClr>
              <a:buSzPts val="1400"/>
              <a:buFont typeface="Lato"/>
              <a:buAutoNum type="arabicPeriod"/>
            </a:pPr>
            <a:r>
              <a:rPr b="0" i="0" lang="en-GB" sz="1400" u="sng" cap="none" strike="noStrike">
                <a:solidFill>
                  <a:schemeClr val="lt1"/>
                </a:solidFill>
                <a:latin typeface="Lato"/>
                <a:ea typeface="Lato"/>
                <a:cs typeface="Lato"/>
                <a:sym typeface="Lato"/>
                <a:hlinkClick r:id="rId5">
                  <a:extLst>
                    <a:ext uri="{A12FA001-AC4F-418D-AE19-62706E023703}">
                      <ahyp:hlinkClr val="tx"/>
                    </a:ext>
                  </a:extLst>
                </a:hlinkClick>
              </a:rPr>
              <a:t>‘8 highly successful advert campaigns’</a:t>
            </a:r>
            <a:r>
              <a:rPr b="0" i="0" lang="en-GB" sz="1400" u="none" cap="none" strike="noStrike">
                <a:solidFill>
                  <a:schemeClr val="lt1"/>
                </a:solidFill>
                <a:latin typeface="Lato"/>
                <a:ea typeface="Lato"/>
                <a:cs typeface="Lato"/>
                <a:sym typeface="Lato"/>
              </a:rPr>
              <a:t> (Investopedia, 2021)</a:t>
            </a:r>
            <a:endParaRPr b="0" i="0" sz="1400" u="none" cap="none" strike="noStrike">
              <a:solidFill>
                <a:schemeClr val="lt1"/>
              </a:solidFill>
              <a:latin typeface="Lato"/>
              <a:ea typeface="Lato"/>
              <a:cs typeface="Lato"/>
              <a:sym typeface="Lato"/>
            </a:endParaRPr>
          </a:p>
          <a:p>
            <a:pPr indent="-317500" lvl="0" marL="457200" marR="0" rtl="0" algn="l">
              <a:lnSpc>
                <a:spcPct val="115000"/>
              </a:lnSpc>
              <a:spcBef>
                <a:spcPts val="0"/>
              </a:spcBef>
              <a:spcAft>
                <a:spcPts val="0"/>
              </a:spcAft>
              <a:buClr>
                <a:schemeClr val="lt1"/>
              </a:buClr>
              <a:buSzPts val="1400"/>
              <a:buFont typeface="Lato"/>
              <a:buAutoNum type="arabicPeriod"/>
            </a:pPr>
            <a:r>
              <a:rPr b="0" i="0" lang="en-GB" sz="1400" u="sng" cap="none" strike="noStrike">
                <a:solidFill>
                  <a:schemeClr val="lt1"/>
                </a:solidFill>
                <a:latin typeface="Lato"/>
                <a:ea typeface="Lato"/>
                <a:cs typeface="Lato"/>
                <a:sym typeface="Lato"/>
                <a:hlinkClick r:id="rId6">
                  <a:extLst>
                    <a:ext uri="{A12FA001-AC4F-418D-AE19-62706E023703}">
                      <ahyp:hlinkClr val="tx"/>
                    </a:ext>
                  </a:extLst>
                </a:hlinkClick>
              </a:rPr>
              <a:t>‘How social media impacts consumer buying’</a:t>
            </a:r>
            <a:r>
              <a:rPr b="0" i="0" lang="en-GB" sz="1400" u="none" cap="none" strike="noStrike">
                <a:solidFill>
                  <a:schemeClr val="lt1"/>
                </a:solidFill>
                <a:latin typeface="Lato"/>
                <a:ea typeface="Lato"/>
                <a:cs typeface="Lato"/>
                <a:sym typeface="Lato"/>
              </a:rPr>
              <a:t> (Forbes, 2022)</a:t>
            </a:r>
            <a:endParaRPr b="0" i="0" sz="1400" u="none" cap="none" strike="noStrike">
              <a:solidFill>
                <a:schemeClr val="lt1"/>
              </a:solidFill>
              <a:latin typeface="Lato"/>
              <a:ea typeface="Lato"/>
              <a:cs typeface="Lato"/>
              <a:sym typeface="Lato"/>
            </a:endParaRPr>
          </a:p>
          <a:p>
            <a:pPr indent="-317500" lvl="0" marL="457200" marR="0" rtl="0" algn="l">
              <a:lnSpc>
                <a:spcPct val="115000"/>
              </a:lnSpc>
              <a:spcBef>
                <a:spcPts val="0"/>
              </a:spcBef>
              <a:spcAft>
                <a:spcPts val="0"/>
              </a:spcAft>
              <a:buClr>
                <a:schemeClr val="lt1"/>
              </a:buClr>
              <a:buSzPts val="1400"/>
              <a:buFont typeface="Lato"/>
              <a:buAutoNum type="arabicPeriod"/>
            </a:pPr>
            <a:r>
              <a:rPr b="0" i="0" lang="en-GB" sz="1400" u="sng" cap="none" strike="noStrike">
                <a:solidFill>
                  <a:schemeClr val="lt1"/>
                </a:solidFill>
                <a:latin typeface="Lato"/>
                <a:ea typeface="Lato"/>
                <a:cs typeface="Lato"/>
                <a:sym typeface="Lato"/>
                <a:hlinkClick r:id="rId7">
                  <a:extLst>
                    <a:ext uri="{A12FA001-AC4F-418D-AE19-62706E023703}">
                      <ahyp:hlinkClr val="tx"/>
                    </a:ext>
                  </a:extLst>
                </a:hlinkClick>
              </a:rPr>
              <a:t>Tricks of the trade | How online customer journeys create consumer harm and what to do about it</a:t>
            </a:r>
            <a:r>
              <a:rPr b="0" i="0" lang="en-GB" sz="1400" u="none" cap="none" strike="noStrike">
                <a:solidFill>
                  <a:schemeClr val="lt1"/>
                </a:solidFill>
                <a:latin typeface="Lato"/>
                <a:ea typeface="Lato"/>
                <a:cs typeface="Lato"/>
                <a:sym typeface="Lato"/>
              </a:rPr>
              <a:t> (Citizens Advice)</a:t>
            </a:r>
            <a:endParaRPr b="0" i="0" sz="1400" u="none" cap="none" strike="noStrike">
              <a:solidFill>
                <a:schemeClr val="lt1"/>
              </a:solidFill>
              <a:latin typeface="Lato"/>
              <a:ea typeface="Lato"/>
              <a:cs typeface="Lato"/>
              <a:sym typeface="Lato"/>
            </a:endParaRPr>
          </a:p>
          <a:p>
            <a:pPr indent="0" lvl="0" marL="457200" marR="0" rtl="0" algn="l">
              <a:lnSpc>
                <a:spcPct val="115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a:p>
            <a:pPr indent="0" lvl="0" marL="457200" marR="0" rtl="0" algn="l">
              <a:lnSpc>
                <a:spcPct val="123076"/>
              </a:lnSpc>
              <a:spcBef>
                <a:spcPts val="120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a:p>
            <a:pPr indent="0" lvl="0" marL="0" marR="0" rtl="0" algn="l">
              <a:lnSpc>
                <a:spcPct val="115000"/>
              </a:lnSpc>
              <a:spcBef>
                <a:spcPts val="0"/>
              </a:spcBef>
              <a:spcAft>
                <a:spcPts val="0"/>
              </a:spcAft>
              <a:buClr>
                <a:srgbClr val="000000"/>
              </a:buClr>
              <a:buSzPts val="1400"/>
              <a:buFont typeface="Arial"/>
              <a:buNone/>
            </a:pPr>
            <a:r>
              <a:t/>
            </a:r>
            <a:endParaRPr b="0" i="0" sz="1400" u="none" cap="none" strike="noStrike">
              <a:solidFill>
                <a:schemeClr val="lt1"/>
              </a:solidFill>
              <a:latin typeface="Lato"/>
              <a:ea typeface="Lato"/>
              <a:cs typeface="Lato"/>
              <a:sym typeface="Lato"/>
            </a:endParaRPr>
          </a:p>
        </p:txBody>
      </p:sp>
      <p:sp>
        <p:nvSpPr>
          <p:cNvPr id="372" name="Google Shape;372;g1575e96a1fb_0_330"/>
          <p:cNvSpPr txBox="1"/>
          <p:nvPr/>
        </p:nvSpPr>
        <p:spPr>
          <a:xfrm>
            <a:off x="1640100" y="403675"/>
            <a:ext cx="5863800" cy="631200"/>
          </a:xfrm>
          <a:prstGeom prst="rect">
            <a:avLst/>
          </a:prstGeom>
          <a:noFill/>
          <a:ln>
            <a:noFill/>
          </a:ln>
        </p:spPr>
        <p:txBody>
          <a:bodyPr anchorCtr="0" anchor="t" bIns="91425" lIns="91425" spcFirstLastPara="1" rIns="91425" wrap="square" tIns="91425">
            <a:spAutoFit/>
          </a:bodyPr>
          <a:lstStyle/>
          <a:p>
            <a:pPr indent="0" lvl="0" marL="0" marR="0" rtl="0" algn="ctr">
              <a:lnSpc>
                <a:spcPct val="115000"/>
              </a:lnSpc>
              <a:spcBef>
                <a:spcPts val="0"/>
              </a:spcBef>
              <a:spcAft>
                <a:spcPts val="0"/>
              </a:spcAft>
              <a:buClr>
                <a:srgbClr val="000000"/>
              </a:buClr>
              <a:buSzPts val="3600"/>
              <a:buFont typeface="Arial"/>
              <a:buNone/>
            </a:pPr>
            <a:r>
              <a:rPr b="1" i="0" lang="en-GB" sz="2900" u="none" cap="none" strike="noStrike">
                <a:solidFill>
                  <a:schemeClr val="lt1"/>
                </a:solidFill>
                <a:latin typeface="Lato"/>
                <a:ea typeface="Lato"/>
                <a:cs typeface="Lato"/>
                <a:sym typeface="Lato"/>
              </a:rPr>
              <a:t>Links to learn more!</a:t>
            </a:r>
            <a:endParaRPr b="1" i="0" sz="2900" u="none" cap="none" strike="noStrike">
              <a:solidFill>
                <a:srgbClr val="000000"/>
              </a:solidFill>
              <a:latin typeface="Lato"/>
              <a:ea typeface="Lato"/>
              <a:cs typeface="Lato"/>
              <a:sym typeface="Lato"/>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6" name="Shape 376"/>
        <p:cNvGrpSpPr/>
        <p:nvPr/>
      </p:nvGrpSpPr>
      <p:grpSpPr>
        <a:xfrm>
          <a:off x="0" y="0"/>
          <a:ext cx="0" cy="0"/>
          <a:chOff x="0" y="0"/>
          <a:chExt cx="0" cy="0"/>
        </a:xfrm>
      </p:grpSpPr>
      <p:sp>
        <p:nvSpPr>
          <p:cNvPr id="377" name="Google Shape;377;g23de74f69f7_0_17"/>
          <p:cNvSpPr txBox="1"/>
          <p:nvPr/>
        </p:nvSpPr>
        <p:spPr>
          <a:xfrm>
            <a:off x="360375" y="2117950"/>
            <a:ext cx="8489700" cy="631200"/>
          </a:xfrm>
          <a:prstGeom prst="rect">
            <a:avLst/>
          </a:prstGeom>
          <a:noFill/>
          <a:ln>
            <a:noFill/>
          </a:ln>
        </p:spPr>
        <p:txBody>
          <a:bodyPr anchorCtr="0" anchor="t" bIns="91425" lIns="91425" spcFirstLastPara="1" rIns="91425" wrap="square" tIns="91425">
            <a:spAutoFit/>
          </a:bodyPr>
          <a:lstStyle/>
          <a:p>
            <a:pPr indent="0" lvl="0" marL="0" marR="0" rtl="0" algn="ctr">
              <a:lnSpc>
                <a:spcPct val="115000"/>
              </a:lnSpc>
              <a:spcBef>
                <a:spcPts val="1200"/>
              </a:spcBef>
              <a:spcAft>
                <a:spcPts val="1200"/>
              </a:spcAft>
              <a:buClr>
                <a:srgbClr val="000000"/>
              </a:buClr>
              <a:buSzPts val="1800"/>
              <a:buFont typeface="Arial"/>
              <a:buNone/>
            </a:pPr>
            <a:r>
              <a:rPr b="1" i="0" lang="en-GB" sz="2900" u="none" cap="none" strike="noStrike">
                <a:solidFill>
                  <a:schemeClr val="lt1"/>
                </a:solidFill>
                <a:latin typeface="Lato"/>
                <a:ea typeface="Lato"/>
                <a:cs typeface="Lato"/>
                <a:sym typeface="Lato"/>
              </a:rPr>
              <a:t>Optional home learning activity </a:t>
            </a:r>
            <a:endParaRPr b="1" i="0" sz="2900" u="none" cap="none" strike="noStrike">
              <a:solidFill>
                <a:schemeClr val="lt1"/>
              </a:solidFill>
              <a:latin typeface="Lato"/>
              <a:ea typeface="Lato"/>
              <a:cs typeface="Lato"/>
              <a:sym typeface="Lato"/>
            </a:endParaRPr>
          </a:p>
        </p:txBody>
      </p:sp>
      <p:sp>
        <p:nvSpPr>
          <p:cNvPr id="378" name="Google Shape;378;g23de74f69f7_0_17"/>
          <p:cNvSpPr txBox="1"/>
          <p:nvPr/>
        </p:nvSpPr>
        <p:spPr>
          <a:xfrm>
            <a:off x="0" y="0"/>
            <a:ext cx="3000000" cy="523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200"/>
              <a:buFont typeface="Arial"/>
              <a:buNone/>
            </a:pPr>
            <a:r>
              <a:t/>
            </a:r>
            <a:endParaRPr b="0" i="0" sz="2200" u="none" cap="none" strike="noStrike">
              <a:solidFill>
                <a:srgbClr val="000000"/>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2" name="Shape 382"/>
        <p:cNvGrpSpPr/>
        <p:nvPr/>
      </p:nvGrpSpPr>
      <p:grpSpPr>
        <a:xfrm>
          <a:off x="0" y="0"/>
          <a:ext cx="0" cy="0"/>
          <a:chOff x="0" y="0"/>
          <a:chExt cx="0" cy="0"/>
        </a:xfrm>
      </p:grpSpPr>
      <p:pic>
        <p:nvPicPr>
          <p:cNvPr id="383" name="Google Shape;383;g23de74f69f7_0_0"/>
          <p:cNvPicPr preferRelativeResize="0"/>
          <p:nvPr/>
        </p:nvPicPr>
        <p:blipFill rotWithShape="1">
          <a:blip r:embed="rId3">
            <a:alphaModFix/>
          </a:blip>
          <a:srcRect b="0" l="0" r="0" t="0"/>
          <a:stretch/>
        </p:blipFill>
        <p:spPr>
          <a:xfrm>
            <a:off x="6874727" y="1298750"/>
            <a:ext cx="1358798" cy="1394879"/>
          </a:xfrm>
          <a:prstGeom prst="rect">
            <a:avLst/>
          </a:prstGeom>
          <a:noFill/>
          <a:ln cap="flat" cmpd="sng" w="28575">
            <a:solidFill>
              <a:schemeClr val="accent2"/>
            </a:solidFill>
            <a:prstDash val="solid"/>
            <a:round/>
            <a:headEnd len="sm" w="sm" type="none"/>
            <a:tailEnd len="sm" w="sm" type="none"/>
          </a:ln>
        </p:spPr>
      </p:pic>
      <p:pic>
        <p:nvPicPr>
          <p:cNvPr id="384" name="Google Shape;384;g23de74f69f7_0_0"/>
          <p:cNvPicPr preferRelativeResize="0"/>
          <p:nvPr/>
        </p:nvPicPr>
        <p:blipFill rotWithShape="1">
          <a:blip r:embed="rId4">
            <a:alphaModFix/>
          </a:blip>
          <a:srcRect b="0" l="0" r="0" t="0"/>
          <a:stretch/>
        </p:blipFill>
        <p:spPr>
          <a:xfrm>
            <a:off x="6874725" y="2872363"/>
            <a:ext cx="1358798" cy="1394888"/>
          </a:xfrm>
          <a:prstGeom prst="rect">
            <a:avLst/>
          </a:prstGeom>
          <a:noFill/>
          <a:ln cap="flat" cmpd="sng" w="28575">
            <a:solidFill>
              <a:schemeClr val="accent2"/>
            </a:solidFill>
            <a:prstDash val="solid"/>
            <a:round/>
            <a:headEnd len="sm" w="sm" type="none"/>
            <a:tailEnd len="sm" w="sm" type="none"/>
          </a:ln>
        </p:spPr>
      </p:pic>
      <p:sp>
        <p:nvSpPr>
          <p:cNvPr id="385" name="Google Shape;385;g23de74f69f7_0_0"/>
          <p:cNvSpPr txBox="1"/>
          <p:nvPr/>
        </p:nvSpPr>
        <p:spPr>
          <a:xfrm>
            <a:off x="297550" y="306600"/>
            <a:ext cx="6910200" cy="5496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600"/>
              <a:buFont typeface="Arial"/>
              <a:buNone/>
            </a:pPr>
            <a:r>
              <a:rPr b="1" i="0" lang="en-GB" sz="2900" u="none" cap="none" strike="noStrike">
                <a:solidFill>
                  <a:schemeClr val="accent2"/>
                </a:solidFill>
                <a:latin typeface="Lato"/>
                <a:ea typeface="Lato"/>
                <a:cs typeface="Lato"/>
                <a:sym typeface="Lato"/>
              </a:rPr>
              <a:t>Create a </a:t>
            </a:r>
            <a:r>
              <a:rPr b="1" i="0" lang="en-GB" sz="2900" u="none" cap="none" strike="noStrike">
                <a:solidFill>
                  <a:schemeClr val="accent2"/>
                </a:solidFill>
                <a:latin typeface="Lato"/>
                <a:ea typeface="Lato"/>
                <a:cs typeface="Lato"/>
                <a:sym typeface="Lato"/>
                <a:extLst>
                  <a:ext uri="http://customooxmlschemas.google.com/">
                    <go:slidesCustomData xmlns:go="http://customooxmlschemas.google.com/" textRoundtripDataId="10"/>
                  </a:ext>
                </a:extLst>
              </a:rPr>
              <a:t>persuasive</a:t>
            </a:r>
            <a:r>
              <a:rPr b="1" i="0" lang="en-GB" sz="2900" u="none" cap="none" strike="noStrike">
                <a:solidFill>
                  <a:schemeClr val="accent2"/>
                </a:solidFill>
                <a:latin typeface="Lato"/>
                <a:ea typeface="Lato"/>
                <a:cs typeface="Lato"/>
                <a:sym typeface="Lato"/>
              </a:rPr>
              <a:t> advert for a product for your peers in Year 7 </a:t>
            </a:r>
            <a:endParaRPr b="1" i="0" sz="2900" u="none" cap="none" strike="noStrike">
              <a:solidFill>
                <a:schemeClr val="accent2"/>
              </a:solidFill>
              <a:latin typeface="Lato"/>
              <a:ea typeface="Lato"/>
              <a:cs typeface="Lato"/>
              <a:sym typeface="Lato"/>
            </a:endParaRPr>
          </a:p>
          <a:p>
            <a:pPr indent="0" lvl="0" marL="0" marR="0" rtl="0" algn="l">
              <a:lnSpc>
                <a:spcPct val="100000"/>
              </a:lnSpc>
              <a:spcBef>
                <a:spcPts val="0"/>
              </a:spcBef>
              <a:spcAft>
                <a:spcPts val="0"/>
              </a:spcAft>
              <a:buClr>
                <a:srgbClr val="000000"/>
              </a:buClr>
              <a:buSzPts val="3600"/>
              <a:buFont typeface="Arial"/>
              <a:buNone/>
            </a:pPr>
            <a:r>
              <a:t/>
            </a:r>
            <a:endParaRPr b="1" i="0" sz="2900" u="none" cap="none" strike="noStrike">
              <a:solidFill>
                <a:srgbClr val="000000"/>
              </a:solidFill>
              <a:latin typeface="Lato"/>
              <a:ea typeface="Lato"/>
              <a:cs typeface="Lato"/>
              <a:sym typeface="Lato"/>
            </a:endParaRPr>
          </a:p>
        </p:txBody>
      </p:sp>
      <p:sp>
        <p:nvSpPr>
          <p:cNvPr id="386" name="Google Shape;386;g23de74f69f7_0_0"/>
          <p:cNvSpPr txBox="1"/>
          <p:nvPr/>
        </p:nvSpPr>
        <p:spPr>
          <a:xfrm>
            <a:off x="191375" y="1298750"/>
            <a:ext cx="6399600" cy="3319500"/>
          </a:xfrm>
          <a:prstGeom prst="rect">
            <a:avLst/>
          </a:prstGeom>
          <a:noFill/>
          <a:ln>
            <a:noFill/>
          </a:ln>
        </p:spPr>
        <p:txBody>
          <a:bodyPr anchorCtr="0" anchor="t" bIns="91425" lIns="91425" spcFirstLastPara="1" rIns="91425" wrap="square" tIns="91425">
            <a:spAutoFit/>
          </a:bodyPr>
          <a:lstStyle/>
          <a:p>
            <a:pPr indent="-342900" lvl="0" marL="457200" marR="0" rtl="0" algn="l">
              <a:lnSpc>
                <a:spcPct val="100000"/>
              </a:lnSpc>
              <a:spcBef>
                <a:spcPts val="1000"/>
              </a:spcBef>
              <a:spcAft>
                <a:spcPts val="0"/>
              </a:spcAft>
              <a:buClr>
                <a:schemeClr val="lt1"/>
              </a:buClr>
              <a:buSzPts val="1800"/>
              <a:buFont typeface="Lato"/>
              <a:buAutoNum type="arabicPeriod"/>
            </a:pPr>
            <a:r>
              <a:rPr b="0" i="0" lang="en-GB" sz="1800" u="none" cap="none" strike="noStrike">
                <a:solidFill>
                  <a:schemeClr val="lt1"/>
                </a:solidFill>
                <a:latin typeface="Lato"/>
                <a:ea typeface="Lato"/>
                <a:cs typeface="Lato"/>
                <a:sym typeface="Lato"/>
              </a:rPr>
              <a:t>What key features will make your product appealing to consumers?</a:t>
            </a:r>
            <a:endParaRPr b="0" i="0" sz="1800" u="none" cap="none" strike="noStrike">
              <a:solidFill>
                <a:schemeClr val="lt1"/>
              </a:solidFill>
              <a:latin typeface="Lato"/>
              <a:ea typeface="Lato"/>
              <a:cs typeface="Lato"/>
              <a:sym typeface="Lato"/>
            </a:endParaRPr>
          </a:p>
          <a:p>
            <a:pPr indent="-342900" lvl="0" marL="457200" marR="0" rtl="0" algn="l">
              <a:lnSpc>
                <a:spcPct val="100000"/>
              </a:lnSpc>
              <a:spcBef>
                <a:spcPts val="1000"/>
              </a:spcBef>
              <a:spcAft>
                <a:spcPts val="0"/>
              </a:spcAft>
              <a:buClr>
                <a:schemeClr val="lt1"/>
              </a:buClr>
              <a:buSzPts val="1800"/>
              <a:buFont typeface="Lato"/>
              <a:buAutoNum type="arabicPeriod"/>
            </a:pPr>
            <a:r>
              <a:rPr b="0" i="0" lang="en-GB" sz="1800" u="none" cap="none" strike="noStrike">
                <a:solidFill>
                  <a:schemeClr val="lt1"/>
                </a:solidFill>
                <a:latin typeface="Lato"/>
                <a:ea typeface="Lato"/>
                <a:cs typeface="Lato"/>
                <a:sym typeface="Lato"/>
              </a:rPr>
              <a:t>What is a catchy strapline to add?</a:t>
            </a:r>
            <a:endParaRPr b="0" i="0" sz="1800" u="none" cap="none" strike="noStrike">
              <a:solidFill>
                <a:schemeClr val="lt1"/>
              </a:solidFill>
              <a:latin typeface="Lato"/>
              <a:ea typeface="Lato"/>
              <a:cs typeface="Lato"/>
              <a:sym typeface="Lato"/>
            </a:endParaRPr>
          </a:p>
          <a:p>
            <a:pPr indent="-342900" lvl="0" marL="457200" marR="0" rtl="0" algn="l">
              <a:lnSpc>
                <a:spcPct val="100000"/>
              </a:lnSpc>
              <a:spcBef>
                <a:spcPts val="1000"/>
              </a:spcBef>
              <a:spcAft>
                <a:spcPts val="0"/>
              </a:spcAft>
              <a:buClr>
                <a:schemeClr val="lt1"/>
              </a:buClr>
              <a:buSzPts val="1800"/>
              <a:buFont typeface="Lato"/>
              <a:buAutoNum type="arabicPeriod"/>
            </a:pPr>
            <a:r>
              <a:rPr b="0" i="0" lang="en-GB" sz="1800" u="none" cap="none" strike="noStrike">
                <a:solidFill>
                  <a:schemeClr val="lt1"/>
                </a:solidFill>
                <a:latin typeface="Lato"/>
                <a:ea typeface="Lato"/>
                <a:cs typeface="Lato"/>
                <a:sym typeface="Lato"/>
              </a:rPr>
              <a:t>Which celebrity would be a good match for your product?</a:t>
            </a:r>
            <a:endParaRPr b="0" i="0" sz="1800" u="none" cap="none" strike="noStrike">
              <a:solidFill>
                <a:schemeClr val="lt1"/>
              </a:solidFill>
              <a:latin typeface="Lato"/>
              <a:ea typeface="Lato"/>
              <a:cs typeface="Lato"/>
              <a:sym typeface="Lato"/>
            </a:endParaRPr>
          </a:p>
          <a:p>
            <a:pPr indent="-342900" lvl="0" marL="457200" marR="0" rtl="0" algn="l">
              <a:lnSpc>
                <a:spcPct val="100000"/>
              </a:lnSpc>
              <a:spcBef>
                <a:spcPts val="1000"/>
              </a:spcBef>
              <a:spcAft>
                <a:spcPts val="0"/>
              </a:spcAft>
              <a:buClr>
                <a:schemeClr val="lt1"/>
              </a:buClr>
              <a:buSzPts val="1800"/>
              <a:buFont typeface="Lato"/>
              <a:buAutoNum type="arabicPeriod"/>
            </a:pPr>
            <a:r>
              <a:rPr b="0" i="0" lang="en-GB" sz="1800" u="none" cap="none" strike="noStrike">
                <a:solidFill>
                  <a:schemeClr val="lt1"/>
                </a:solidFill>
                <a:latin typeface="Lato"/>
                <a:ea typeface="Lato"/>
                <a:cs typeface="Lato"/>
                <a:sym typeface="Lato"/>
              </a:rPr>
              <a:t>What data and facts would show this product is of value?</a:t>
            </a:r>
            <a:endParaRPr b="0" i="0" sz="1800" u="none" cap="none" strike="noStrike">
              <a:solidFill>
                <a:schemeClr val="lt1"/>
              </a:solidFill>
              <a:latin typeface="Lato"/>
              <a:ea typeface="Lato"/>
              <a:cs typeface="Lato"/>
              <a:sym typeface="Lato"/>
            </a:endParaRPr>
          </a:p>
          <a:p>
            <a:pPr indent="-342900" lvl="0" marL="457200" marR="0" rtl="0" algn="l">
              <a:lnSpc>
                <a:spcPct val="100000"/>
              </a:lnSpc>
              <a:spcBef>
                <a:spcPts val="1000"/>
              </a:spcBef>
              <a:spcAft>
                <a:spcPts val="0"/>
              </a:spcAft>
              <a:buClr>
                <a:schemeClr val="lt1"/>
              </a:buClr>
              <a:buSzPts val="1800"/>
              <a:buFont typeface="Lato"/>
              <a:buAutoNum type="arabicPeriod"/>
            </a:pPr>
            <a:r>
              <a:rPr b="0" i="0" lang="en-GB" sz="1800" u="none" cap="none" strike="noStrike">
                <a:solidFill>
                  <a:schemeClr val="lt1"/>
                </a:solidFill>
                <a:latin typeface="Lato"/>
                <a:ea typeface="Lato"/>
                <a:cs typeface="Lato"/>
                <a:sym typeface="Lato"/>
              </a:rPr>
              <a:t>In what ways are the materials of the product environmentally or socially  friendly?</a:t>
            </a:r>
            <a:endParaRPr b="0" i="0" sz="1800" u="none" cap="none" strike="noStrike">
              <a:solidFill>
                <a:schemeClr val="lt1"/>
              </a:solidFill>
              <a:latin typeface="Lato"/>
              <a:ea typeface="Lato"/>
              <a:cs typeface="Lato"/>
              <a:sym typeface="Lato"/>
            </a:endParaRPr>
          </a:p>
          <a:p>
            <a:pPr indent="-342900" lvl="0" marL="457200" marR="0" rtl="0" algn="l">
              <a:lnSpc>
                <a:spcPct val="100000"/>
              </a:lnSpc>
              <a:spcBef>
                <a:spcPts val="1000"/>
              </a:spcBef>
              <a:spcAft>
                <a:spcPts val="0"/>
              </a:spcAft>
              <a:buClr>
                <a:schemeClr val="lt1"/>
              </a:buClr>
              <a:buSzPts val="1800"/>
              <a:buFont typeface="Lato"/>
              <a:buAutoNum type="arabicPeriod"/>
            </a:pPr>
            <a:r>
              <a:rPr b="0" i="0" lang="en-GB" sz="1800" u="none" cap="none" strike="noStrike">
                <a:solidFill>
                  <a:schemeClr val="lt1"/>
                </a:solidFill>
                <a:latin typeface="Lato"/>
                <a:ea typeface="Lato"/>
                <a:cs typeface="Lato"/>
                <a:sym typeface="Lato"/>
              </a:rPr>
              <a:t>Are there any other advertising techniques that you can use?</a:t>
            </a:r>
            <a:endParaRPr b="0" i="0" sz="1800" u="none" cap="none" strike="noStrike">
              <a:solidFill>
                <a:schemeClr val="lt1"/>
              </a:solidFill>
              <a:latin typeface="Lato"/>
              <a:ea typeface="Lato"/>
              <a:cs typeface="Lato"/>
              <a:sym typeface="Lato"/>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0" name="Shape 390"/>
        <p:cNvGrpSpPr/>
        <p:nvPr/>
      </p:nvGrpSpPr>
      <p:grpSpPr>
        <a:xfrm>
          <a:off x="0" y="0"/>
          <a:ext cx="0" cy="0"/>
          <a:chOff x="0" y="0"/>
          <a:chExt cx="0" cy="0"/>
        </a:xfrm>
      </p:grpSpPr>
      <p:pic>
        <p:nvPicPr>
          <p:cNvPr id="391" name="Google Shape;391;g23de74f69f7_0_8"/>
          <p:cNvPicPr preferRelativeResize="0"/>
          <p:nvPr/>
        </p:nvPicPr>
        <p:blipFill rotWithShape="1">
          <a:blip r:embed="rId3">
            <a:alphaModFix/>
          </a:blip>
          <a:srcRect b="0" l="0" r="0" t="0"/>
          <a:stretch/>
        </p:blipFill>
        <p:spPr>
          <a:xfrm>
            <a:off x="6821052" y="1988650"/>
            <a:ext cx="1128448" cy="1331914"/>
          </a:xfrm>
          <a:prstGeom prst="rect">
            <a:avLst/>
          </a:prstGeom>
          <a:noFill/>
          <a:ln cap="flat" cmpd="sng" w="28575">
            <a:solidFill>
              <a:schemeClr val="accent2"/>
            </a:solidFill>
            <a:prstDash val="solid"/>
            <a:round/>
            <a:headEnd len="sm" w="sm" type="none"/>
            <a:tailEnd len="sm" w="sm" type="none"/>
          </a:ln>
        </p:spPr>
      </p:pic>
      <p:pic>
        <p:nvPicPr>
          <p:cNvPr id="392" name="Google Shape;392;g23de74f69f7_0_8"/>
          <p:cNvPicPr preferRelativeResize="0"/>
          <p:nvPr/>
        </p:nvPicPr>
        <p:blipFill rotWithShape="1">
          <a:blip r:embed="rId4">
            <a:alphaModFix/>
          </a:blip>
          <a:srcRect b="0" l="0" r="0" t="0"/>
          <a:stretch/>
        </p:blipFill>
        <p:spPr>
          <a:xfrm>
            <a:off x="6821050" y="3456829"/>
            <a:ext cx="1128448" cy="1331921"/>
          </a:xfrm>
          <a:prstGeom prst="rect">
            <a:avLst/>
          </a:prstGeom>
          <a:noFill/>
          <a:ln cap="flat" cmpd="sng" w="28575">
            <a:solidFill>
              <a:schemeClr val="accent2"/>
            </a:solidFill>
            <a:prstDash val="solid"/>
            <a:round/>
            <a:headEnd len="sm" w="sm" type="none"/>
            <a:tailEnd len="sm" w="sm" type="none"/>
          </a:ln>
        </p:spPr>
      </p:pic>
      <p:sp>
        <p:nvSpPr>
          <p:cNvPr id="393" name="Google Shape;393;g23de74f69f7_0_8"/>
          <p:cNvSpPr txBox="1"/>
          <p:nvPr/>
        </p:nvSpPr>
        <p:spPr>
          <a:xfrm>
            <a:off x="297550" y="306600"/>
            <a:ext cx="8610900" cy="19293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0"/>
              </a:spcAft>
              <a:buClr>
                <a:srgbClr val="000000"/>
              </a:buClr>
              <a:buSzPts val="3600"/>
              <a:buFont typeface="Arial"/>
              <a:buNone/>
            </a:pPr>
            <a:r>
              <a:rPr b="1" i="0" lang="en-GB" sz="2900" u="none" cap="none" strike="noStrike">
                <a:solidFill>
                  <a:schemeClr val="accent2"/>
                </a:solidFill>
                <a:latin typeface="Lato"/>
                <a:ea typeface="Lato"/>
                <a:cs typeface="Lato"/>
                <a:sym typeface="Lato"/>
              </a:rPr>
              <a:t>Peer review</a:t>
            </a:r>
            <a:endParaRPr b="1" i="0" sz="2900" u="none" cap="none" strike="noStrike">
              <a:solidFill>
                <a:schemeClr val="accent2"/>
              </a:solidFill>
              <a:latin typeface="Lato"/>
              <a:ea typeface="Lato"/>
              <a:cs typeface="Lato"/>
              <a:sym typeface="Lato"/>
            </a:endParaRPr>
          </a:p>
          <a:p>
            <a:pPr indent="0" lvl="0" marL="0" marR="0" rtl="0" algn="l">
              <a:lnSpc>
                <a:spcPct val="100000"/>
              </a:lnSpc>
              <a:spcBef>
                <a:spcPts val="0"/>
              </a:spcBef>
              <a:spcAft>
                <a:spcPts val="0"/>
              </a:spcAft>
              <a:buClr>
                <a:srgbClr val="000000"/>
              </a:buClr>
              <a:buSzPts val="3600"/>
              <a:buFont typeface="Arial"/>
              <a:buNone/>
            </a:pPr>
            <a:r>
              <a:rPr b="1" i="0" lang="en-GB" sz="1700" u="none" cap="none" strike="noStrike">
                <a:solidFill>
                  <a:schemeClr val="accent2"/>
                </a:solidFill>
                <a:latin typeface="Lato"/>
                <a:ea typeface="Lato"/>
                <a:cs typeface="Lato"/>
                <a:sym typeface="Lato"/>
              </a:rPr>
              <a:t>Your job is to review the advert and use the criteria to assess the </a:t>
            </a:r>
            <a:r>
              <a:rPr b="1" i="0" lang="en-GB" sz="1700" u="none" cap="none" strike="noStrike">
                <a:solidFill>
                  <a:schemeClr val="accent2"/>
                </a:solidFill>
                <a:latin typeface="Lato"/>
                <a:ea typeface="Lato"/>
                <a:cs typeface="Lato"/>
                <a:sym typeface="Lato"/>
                <a:extLst>
                  <a:ext uri="http://customooxmlschemas.google.com/">
                    <go:slidesCustomData xmlns:go="http://customooxmlschemas.google.com/" textRoundtripDataId="11"/>
                  </a:ext>
                </a:extLst>
              </a:rPr>
              <a:t>advert</a:t>
            </a:r>
            <a:r>
              <a:rPr b="1" i="0" lang="en-GB" sz="1700" u="none" cap="none" strike="noStrike">
                <a:solidFill>
                  <a:schemeClr val="accent2"/>
                </a:solidFill>
                <a:latin typeface="Lato"/>
                <a:ea typeface="Lato"/>
                <a:cs typeface="Lato"/>
                <a:sym typeface="Lato"/>
              </a:rPr>
              <a:t>, writing 2 points on WWW (what went well) and 2 EBIs (even better ifs).</a:t>
            </a:r>
            <a:endParaRPr b="1" i="0" sz="1700" u="none" cap="none" strike="noStrike">
              <a:solidFill>
                <a:schemeClr val="accent2"/>
              </a:solidFill>
              <a:latin typeface="Lato"/>
              <a:ea typeface="Lato"/>
              <a:cs typeface="Lato"/>
              <a:sym typeface="Lato"/>
            </a:endParaRPr>
          </a:p>
          <a:p>
            <a:pPr indent="0" lvl="0" marL="0" marR="0" rtl="0" algn="l">
              <a:lnSpc>
                <a:spcPct val="100000"/>
              </a:lnSpc>
              <a:spcBef>
                <a:spcPts val="0"/>
              </a:spcBef>
              <a:spcAft>
                <a:spcPts val="0"/>
              </a:spcAft>
              <a:buClr>
                <a:srgbClr val="000000"/>
              </a:buClr>
              <a:buSzPts val="3600"/>
              <a:buFont typeface="Arial"/>
              <a:buNone/>
            </a:pPr>
            <a:r>
              <a:t/>
            </a:r>
            <a:endParaRPr b="1" i="0" sz="1800" u="none" cap="none" strike="noStrike">
              <a:solidFill>
                <a:schemeClr val="accent2"/>
              </a:solidFill>
              <a:latin typeface="Lato"/>
              <a:ea typeface="Lato"/>
              <a:cs typeface="Lato"/>
              <a:sym typeface="Lato"/>
            </a:endParaRPr>
          </a:p>
          <a:p>
            <a:pPr indent="0" lvl="0" marL="0" marR="0" rtl="0" algn="l">
              <a:lnSpc>
                <a:spcPct val="100000"/>
              </a:lnSpc>
              <a:spcBef>
                <a:spcPts val="0"/>
              </a:spcBef>
              <a:spcAft>
                <a:spcPts val="0"/>
              </a:spcAft>
              <a:buClr>
                <a:srgbClr val="000000"/>
              </a:buClr>
              <a:buSzPts val="3600"/>
              <a:buFont typeface="Arial"/>
              <a:buNone/>
            </a:pPr>
            <a:r>
              <a:rPr b="1" i="0" lang="en-GB" sz="1400" u="none" cap="none" strike="noStrike">
                <a:solidFill>
                  <a:schemeClr val="accent2"/>
                </a:solidFill>
                <a:latin typeface="Lato"/>
                <a:ea typeface="Lato"/>
                <a:cs typeface="Lato"/>
                <a:sym typeface="Lato"/>
              </a:rPr>
              <a:t>Stretch - describe the kind of person or groups of people that the advert would appeal to.</a:t>
            </a:r>
            <a:endParaRPr b="1" i="0" sz="1400" u="none" cap="none" strike="noStrike">
              <a:solidFill>
                <a:schemeClr val="accent2"/>
              </a:solidFill>
              <a:latin typeface="Lato"/>
              <a:ea typeface="Lato"/>
              <a:cs typeface="Lato"/>
              <a:sym typeface="Lato"/>
            </a:endParaRPr>
          </a:p>
          <a:p>
            <a:pPr indent="0" lvl="0" marL="0" marR="0" rtl="0" algn="l">
              <a:lnSpc>
                <a:spcPct val="115000"/>
              </a:lnSpc>
              <a:spcBef>
                <a:spcPts val="0"/>
              </a:spcBef>
              <a:spcAft>
                <a:spcPts val="0"/>
              </a:spcAft>
              <a:buClr>
                <a:srgbClr val="000000"/>
              </a:buClr>
              <a:buSzPts val="3600"/>
              <a:buFont typeface="Arial"/>
              <a:buNone/>
            </a:pPr>
            <a:r>
              <a:t/>
            </a:r>
            <a:endParaRPr b="1" i="0" sz="2600" u="none" cap="none" strike="noStrike">
              <a:solidFill>
                <a:srgbClr val="000000"/>
              </a:solidFill>
              <a:latin typeface="Lato"/>
              <a:ea typeface="Lato"/>
              <a:cs typeface="Lato"/>
              <a:sym typeface="Lato"/>
            </a:endParaRPr>
          </a:p>
        </p:txBody>
      </p:sp>
      <p:sp>
        <p:nvSpPr>
          <p:cNvPr id="394" name="Google Shape;394;g23de74f69f7_0_8"/>
          <p:cNvSpPr txBox="1"/>
          <p:nvPr/>
        </p:nvSpPr>
        <p:spPr>
          <a:xfrm>
            <a:off x="93050" y="4824200"/>
            <a:ext cx="35976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1" i="1" lang="en-GB" sz="1000" u="none" cap="none" strike="noStrike">
                <a:solidFill>
                  <a:srgbClr val="FF8022"/>
                </a:solidFill>
                <a:latin typeface="Lato"/>
                <a:ea typeface="Lato"/>
                <a:cs typeface="Lato"/>
                <a:sym typeface="Lato"/>
              </a:rPr>
              <a:t>Resource 1:  Peer review criteria</a:t>
            </a:r>
            <a:endParaRPr b="0" i="0" sz="1000" u="none" cap="none" strike="noStrike">
              <a:solidFill>
                <a:srgbClr val="000000"/>
              </a:solidFill>
              <a:latin typeface="Arial"/>
              <a:ea typeface="Arial"/>
              <a:cs typeface="Arial"/>
              <a:sym typeface="Arial"/>
            </a:endParaRPr>
          </a:p>
        </p:txBody>
      </p:sp>
      <p:pic>
        <p:nvPicPr>
          <p:cNvPr id="395" name="Google Shape;395;g23de74f69f7_0_8"/>
          <p:cNvPicPr preferRelativeResize="0"/>
          <p:nvPr/>
        </p:nvPicPr>
        <p:blipFill rotWithShape="1">
          <a:blip r:embed="rId5">
            <a:alphaModFix/>
          </a:blip>
          <a:srcRect b="0" l="0" r="0" t="0"/>
          <a:stretch/>
        </p:blipFill>
        <p:spPr>
          <a:xfrm>
            <a:off x="614925" y="1889250"/>
            <a:ext cx="5649424" cy="298162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g132c63cc0bd_0_20"/>
          <p:cNvSpPr txBox="1"/>
          <p:nvPr/>
        </p:nvSpPr>
        <p:spPr>
          <a:xfrm>
            <a:off x="311700" y="3442550"/>
            <a:ext cx="8520600" cy="792600"/>
          </a:xfrm>
          <a:prstGeom prst="rect">
            <a:avLst/>
          </a:prstGeom>
          <a:noFill/>
          <a:ln>
            <a:noFill/>
          </a:ln>
        </p:spPr>
        <p:txBody>
          <a:bodyPr anchorCtr="0" anchor="t" bIns="91425" lIns="91425" spcFirstLastPara="1" rIns="91425" wrap="square" tIns="91425">
            <a:normAutofit/>
          </a:bodyPr>
          <a:lstStyle/>
          <a:p>
            <a:pPr indent="0" lvl="0" marL="0" marR="0" rtl="0" algn="ctr">
              <a:lnSpc>
                <a:spcPct val="100000"/>
              </a:lnSpc>
              <a:spcBef>
                <a:spcPts val="0"/>
              </a:spcBef>
              <a:spcAft>
                <a:spcPts val="0"/>
              </a:spcAft>
              <a:buClr>
                <a:srgbClr val="000000"/>
              </a:buClr>
              <a:buSzPts val="2800"/>
              <a:buFont typeface="Arial"/>
              <a:buNone/>
            </a:pPr>
            <a:r>
              <a:t/>
            </a:r>
            <a:endParaRPr b="0" i="0" sz="2800" u="none" cap="none" strike="noStrike">
              <a:solidFill>
                <a:srgbClr val="595959"/>
              </a:solidFill>
              <a:latin typeface="Arial"/>
              <a:ea typeface="Arial"/>
              <a:cs typeface="Arial"/>
              <a:sym typeface="Arial"/>
            </a:endParaRPr>
          </a:p>
        </p:txBody>
      </p:sp>
      <p:sp>
        <p:nvSpPr>
          <p:cNvPr id="79" name="Google Shape;79;g132c63cc0bd_0_20"/>
          <p:cNvSpPr txBox="1"/>
          <p:nvPr/>
        </p:nvSpPr>
        <p:spPr>
          <a:xfrm>
            <a:off x="439450" y="978750"/>
            <a:ext cx="6212100" cy="400200"/>
          </a:xfrm>
          <a:prstGeom prst="rect">
            <a:avLst/>
          </a:prstGeom>
          <a:noFill/>
          <a:ln>
            <a:noFill/>
          </a:ln>
        </p:spPr>
        <p:txBody>
          <a:bodyPr anchorCtr="0" anchor="b"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 name="Google Shape;80;g132c63cc0bd_0_20"/>
          <p:cNvSpPr txBox="1"/>
          <p:nvPr/>
        </p:nvSpPr>
        <p:spPr>
          <a:xfrm>
            <a:off x="0" y="1491150"/>
            <a:ext cx="9144000" cy="1385400"/>
          </a:xfrm>
          <a:prstGeom prst="rect">
            <a:avLst/>
          </a:prstGeom>
          <a:noFill/>
          <a:ln>
            <a:noFill/>
          </a:ln>
        </p:spPr>
        <p:txBody>
          <a:bodyPr anchorCtr="0" anchor="t" bIns="91425" lIns="91425" spcFirstLastPara="1" rIns="91425" wrap="square" tIns="91425">
            <a:spAutoFit/>
          </a:bodyPr>
          <a:lstStyle/>
          <a:p>
            <a:pPr indent="0" lvl="0" marL="0" marR="0" rtl="0" algn="ctr">
              <a:lnSpc>
                <a:spcPct val="115000"/>
              </a:lnSpc>
              <a:spcBef>
                <a:spcPts val="0"/>
              </a:spcBef>
              <a:spcAft>
                <a:spcPts val="0"/>
              </a:spcAft>
              <a:buClr>
                <a:srgbClr val="000000"/>
              </a:buClr>
              <a:buSzPts val="8000"/>
              <a:buFont typeface="Arial"/>
              <a:buNone/>
            </a:pPr>
            <a:r>
              <a:rPr b="0" i="0" lang="en-GB" sz="2400" u="none" cap="none" strike="noStrike">
                <a:solidFill>
                  <a:schemeClr val="lt1"/>
                </a:solidFill>
                <a:latin typeface="Lato"/>
                <a:ea typeface="Lato"/>
                <a:cs typeface="Lato"/>
                <a:sym typeface="Lato"/>
              </a:rPr>
              <a:t>Session 5:</a:t>
            </a:r>
            <a:endParaRPr b="0" i="0" sz="2400" u="none" cap="none" strike="noStrike">
              <a:solidFill>
                <a:schemeClr val="lt1"/>
              </a:solidFill>
              <a:latin typeface="Lato"/>
              <a:ea typeface="Lato"/>
              <a:cs typeface="Lato"/>
              <a:sym typeface="Lato"/>
            </a:endParaRPr>
          </a:p>
          <a:p>
            <a:pPr indent="0" lvl="0" marL="0" marR="0" rtl="0" algn="ctr">
              <a:lnSpc>
                <a:spcPct val="90000"/>
              </a:lnSpc>
              <a:spcBef>
                <a:spcPts val="0"/>
              </a:spcBef>
              <a:spcAft>
                <a:spcPts val="0"/>
              </a:spcAft>
              <a:buClr>
                <a:srgbClr val="000000"/>
              </a:buClr>
              <a:buSzPts val="8000"/>
              <a:buFont typeface="Arial"/>
              <a:buNone/>
            </a:pPr>
            <a:r>
              <a:rPr b="1" i="0" lang="en-GB" sz="5600" u="none" cap="none" strike="noStrike">
                <a:solidFill>
                  <a:schemeClr val="lt1"/>
                </a:solidFill>
                <a:latin typeface="Lato Black"/>
                <a:ea typeface="Lato Black"/>
                <a:cs typeface="Lato Black"/>
                <a:sym typeface="Lato Black"/>
              </a:rPr>
              <a:t>The critical consumer</a:t>
            </a:r>
            <a:endParaRPr b="1" i="0" sz="5600" u="none" cap="none" strike="noStrike">
              <a:solidFill>
                <a:schemeClr val="accent2"/>
              </a:solidFill>
              <a:latin typeface="Lato Black"/>
              <a:ea typeface="Lato Black"/>
              <a:cs typeface="Lato Black"/>
              <a:sym typeface="Lato Black"/>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g14caaae82f0_0_1"/>
          <p:cNvSpPr txBox="1"/>
          <p:nvPr/>
        </p:nvSpPr>
        <p:spPr>
          <a:xfrm>
            <a:off x="439450" y="978750"/>
            <a:ext cx="6212100" cy="400200"/>
          </a:xfrm>
          <a:prstGeom prst="rect">
            <a:avLst/>
          </a:prstGeom>
          <a:noFill/>
          <a:ln>
            <a:noFill/>
          </a:ln>
        </p:spPr>
        <p:txBody>
          <a:bodyPr anchorCtr="0" anchor="b"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 name="Google Shape;86;g14caaae82f0_0_1"/>
          <p:cNvSpPr txBox="1"/>
          <p:nvPr/>
        </p:nvSpPr>
        <p:spPr>
          <a:xfrm>
            <a:off x="360374" y="629069"/>
            <a:ext cx="6625500" cy="4926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600"/>
              <a:buFont typeface="Arial"/>
              <a:buNone/>
            </a:pPr>
            <a:r>
              <a:rPr b="1" i="0" lang="en-GB" sz="2000" u="none" cap="none" strike="noStrike">
                <a:solidFill>
                  <a:schemeClr val="accent2"/>
                </a:solidFill>
                <a:latin typeface="Lato"/>
                <a:ea typeface="Lato"/>
                <a:cs typeface="Lato"/>
                <a:sym typeface="Lato"/>
              </a:rPr>
              <a:t>By the end of the session, I will be able to:</a:t>
            </a:r>
            <a:endParaRPr b="1" i="0" sz="2000" u="none" cap="none" strike="noStrike">
              <a:solidFill>
                <a:schemeClr val="accent2"/>
              </a:solidFill>
              <a:latin typeface="Lato"/>
              <a:ea typeface="Lato"/>
              <a:cs typeface="Lato"/>
              <a:sym typeface="Lato"/>
            </a:endParaRPr>
          </a:p>
        </p:txBody>
      </p:sp>
      <p:sp>
        <p:nvSpPr>
          <p:cNvPr id="87" name="Google Shape;87;g14caaae82f0_0_1"/>
          <p:cNvSpPr txBox="1"/>
          <p:nvPr/>
        </p:nvSpPr>
        <p:spPr>
          <a:xfrm>
            <a:off x="488175" y="1417200"/>
            <a:ext cx="7428000" cy="1972800"/>
          </a:xfrm>
          <a:prstGeom prst="rect">
            <a:avLst/>
          </a:prstGeom>
          <a:noFill/>
          <a:ln>
            <a:noFill/>
          </a:ln>
        </p:spPr>
        <p:txBody>
          <a:bodyPr anchorCtr="0" anchor="t" bIns="91425" lIns="91425" spcFirstLastPara="1" rIns="91425" wrap="square" tIns="91425">
            <a:spAutoFit/>
          </a:bodyPr>
          <a:lstStyle/>
          <a:p>
            <a:pPr indent="-368300" lvl="0" marL="457200" marR="0" rtl="0" algn="l">
              <a:lnSpc>
                <a:spcPct val="107000"/>
              </a:lnSpc>
              <a:spcBef>
                <a:spcPts val="0"/>
              </a:spcBef>
              <a:spcAft>
                <a:spcPts val="0"/>
              </a:spcAft>
              <a:buClr>
                <a:schemeClr val="lt1"/>
              </a:buClr>
              <a:buSzPts val="2200"/>
              <a:buFont typeface="Lato"/>
              <a:buChar char="●"/>
            </a:pPr>
            <a:r>
              <a:rPr b="0" i="0" lang="en-GB" sz="2200" u="none" cap="none" strike="noStrike">
                <a:solidFill>
                  <a:schemeClr val="lt1"/>
                </a:solidFill>
                <a:latin typeface="Lato"/>
                <a:ea typeface="Lato"/>
                <a:cs typeface="Lato"/>
                <a:sym typeface="Lato"/>
              </a:rPr>
              <a:t>Describe pressures that influence spending choices</a:t>
            </a:r>
            <a:endParaRPr b="0" i="0" sz="2200" u="none" cap="none" strike="noStrike">
              <a:solidFill>
                <a:schemeClr val="lt1"/>
              </a:solidFill>
              <a:latin typeface="Lato"/>
              <a:ea typeface="Lato"/>
              <a:cs typeface="Lato"/>
              <a:sym typeface="Lato"/>
            </a:endParaRPr>
          </a:p>
          <a:p>
            <a:pPr indent="0" lvl="0" marL="457200" marR="0" rtl="0" algn="l">
              <a:lnSpc>
                <a:spcPct val="107000"/>
              </a:lnSpc>
              <a:spcBef>
                <a:spcPts val="0"/>
              </a:spcBef>
              <a:spcAft>
                <a:spcPts val="0"/>
              </a:spcAft>
              <a:buClr>
                <a:srgbClr val="000000"/>
              </a:buClr>
              <a:buSzPts val="2200"/>
              <a:buFont typeface="Arial"/>
              <a:buNone/>
            </a:pPr>
            <a:r>
              <a:t/>
            </a:r>
            <a:endParaRPr b="0" i="0" sz="2200" u="none" cap="none" strike="noStrike">
              <a:solidFill>
                <a:schemeClr val="lt1"/>
              </a:solidFill>
              <a:latin typeface="Lato"/>
              <a:ea typeface="Lato"/>
              <a:cs typeface="Lato"/>
              <a:sym typeface="Lato"/>
            </a:endParaRPr>
          </a:p>
          <a:p>
            <a:pPr indent="-368300" lvl="0" marL="457200" marR="0" rtl="0" algn="l">
              <a:lnSpc>
                <a:spcPct val="107000"/>
              </a:lnSpc>
              <a:spcBef>
                <a:spcPts val="0"/>
              </a:spcBef>
              <a:spcAft>
                <a:spcPts val="0"/>
              </a:spcAft>
              <a:buClr>
                <a:schemeClr val="lt1"/>
              </a:buClr>
              <a:buSzPts val="2200"/>
              <a:buFont typeface="Lato"/>
              <a:buChar char="●"/>
            </a:pPr>
            <a:r>
              <a:rPr b="0" i="0" lang="en-GB" sz="2200" u="none" cap="none" strike="noStrike">
                <a:solidFill>
                  <a:schemeClr val="lt1"/>
                </a:solidFill>
                <a:latin typeface="Lato"/>
                <a:ea typeface="Lato"/>
                <a:cs typeface="Lato"/>
                <a:sym typeface="Lato"/>
              </a:rPr>
              <a:t>Analyse what makes a persuasive advertisement</a:t>
            </a:r>
            <a:endParaRPr b="0" i="0" sz="2200" u="none" cap="none" strike="noStrike">
              <a:solidFill>
                <a:schemeClr val="lt1"/>
              </a:solidFill>
              <a:latin typeface="Lato"/>
              <a:ea typeface="Lato"/>
              <a:cs typeface="Lato"/>
              <a:sym typeface="Lato"/>
            </a:endParaRPr>
          </a:p>
          <a:p>
            <a:pPr indent="0" lvl="0" marL="457200" marR="0" rtl="0" algn="l">
              <a:lnSpc>
                <a:spcPct val="107000"/>
              </a:lnSpc>
              <a:spcBef>
                <a:spcPts val="0"/>
              </a:spcBef>
              <a:spcAft>
                <a:spcPts val="0"/>
              </a:spcAft>
              <a:buClr>
                <a:srgbClr val="000000"/>
              </a:buClr>
              <a:buSzPts val="2200"/>
              <a:buFont typeface="Arial"/>
              <a:buNone/>
            </a:pPr>
            <a:r>
              <a:t/>
            </a:r>
            <a:endParaRPr b="0" i="0" sz="2200" u="none" cap="none" strike="noStrike">
              <a:solidFill>
                <a:schemeClr val="lt1"/>
              </a:solidFill>
              <a:latin typeface="Lato"/>
              <a:ea typeface="Lato"/>
              <a:cs typeface="Lato"/>
              <a:sym typeface="Lato"/>
            </a:endParaRPr>
          </a:p>
          <a:p>
            <a:pPr indent="0" lvl="0" marL="457200" marR="0" rtl="0" algn="l">
              <a:lnSpc>
                <a:spcPct val="100000"/>
              </a:lnSpc>
              <a:spcBef>
                <a:spcPts val="0"/>
              </a:spcBef>
              <a:spcAft>
                <a:spcPts val="0"/>
              </a:spcAft>
              <a:buClr>
                <a:srgbClr val="000000"/>
              </a:buClr>
              <a:buSzPts val="2200"/>
              <a:buFont typeface="Arial"/>
              <a:buNone/>
            </a:pPr>
            <a:r>
              <a:t/>
            </a:r>
            <a:endParaRPr b="1" i="0" sz="2200" u="none" cap="none" strike="noStrike">
              <a:solidFill>
                <a:schemeClr val="lt1"/>
              </a:solidFill>
              <a:latin typeface="Lato"/>
              <a:ea typeface="Lato"/>
              <a:cs typeface="Lato"/>
              <a:sym typeface="Lato"/>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pic>
        <p:nvPicPr>
          <p:cNvPr id="92" name="Google Shape;92;g2f1038d9e8d_0_0"/>
          <p:cNvPicPr preferRelativeResize="0"/>
          <p:nvPr/>
        </p:nvPicPr>
        <p:blipFill rotWithShape="1">
          <a:blip r:embed="rId3">
            <a:alphaModFix/>
          </a:blip>
          <a:srcRect b="0" l="0" r="0" t="0"/>
          <a:stretch/>
        </p:blipFill>
        <p:spPr>
          <a:xfrm>
            <a:off x="3096451" y="2083650"/>
            <a:ext cx="2853925" cy="2853950"/>
          </a:xfrm>
          <a:prstGeom prst="rect">
            <a:avLst/>
          </a:prstGeom>
          <a:noFill/>
          <a:ln>
            <a:noFill/>
          </a:ln>
        </p:spPr>
      </p:pic>
      <p:sp>
        <p:nvSpPr>
          <p:cNvPr id="93" name="Google Shape;93;g2f1038d9e8d_0_0"/>
          <p:cNvSpPr txBox="1"/>
          <p:nvPr/>
        </p:nvSpPr>
        <p:spPr>
          <a:xfrm>
            <a:off x="178100" y="185150"/>
            <a:ext cx="6345300" cy="631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900"/>
              <a:buFont typeface="Arial"/>
              <a:buNone/>
            </a:pPr>
            <a:r>
              <a:rPr b="1" i="0" lang="en-GB" sz="2900" u="none" cap="none" strike="noStrike">
                <a:solidFill>
                  <a:schemeClr val="accent2"/>
                </a:solidFill>
                <a:latin typeface="Lato"/>
                <a:ea typeface="Lato"/>
                <a:cs typeface="Lato"/>
                <a:sym typeface="Lato"/>
              </a:rPr>
              <a:t>What is a critical consumer?</a:t>
            </a:r>
            <a:endParaRPr b="1" i="0" sz="2900" u="none" cap="none" strike="noStrike">
              <a:solidFill>
                <a:schemeClr val="accent2"/>
              </a:solidFill>
              <a:latin typeface="Lato"/>
              <a:ea typeface="Lato"/>
              <a:cs typeface="Lato"/>
              <a:sym typeface="Lato"/>
            </a:endParaRPr>
          </a:p>
        </p:txBody>
      </p:sp>
      <p:sp>
        <p:nvSpPr>
          <p:cNvPr id="94" name="Google Shape;94;g2f1038d9e8d_0_0"/>
          <p:cNvSpPr txBox="1"/>
          <p:nvPr/>
        </p:nvSpPr>
        <p:spPr>
          <a:xfrm>
            <a:off x="276300" y="1113088"/>
            <a:ext cx="85914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1" i="0" lang="en-GB" sz="1800" u="none" cap="none" strike="noStrike">
                <a:solidFill>
                  <a:schemeClr val="accent1"/>
                </a:solidFill>
                <a:latin typeface="Lato"/>
                <a:ea typeface="Lato"/>
                <a:cs typeface="Lato"/>
                <a:sym typeface="Lato"/>
              </a:rPr>
              <a:t>What are some of the questions that someone </a:t>
            </a:r>
            <a:endParaRPr b="1" i="0" sz="1800" u="none" cap="none" strike="noStrike">
              <a:solidFill>
                <a:schemeClr val="accent1"/>
              </a:solidFill>
              <a:latin typeface="Lato"/>
              <a:ea typeface="Lato"/>
              <a:cs typeface="Lato"/>
              <a:sym typeface="Lato"/>
            </a:endParaRPr>
          </a:p>
          <a:p>
            <a:pPr indent="0" lvl="0" marL="0" marR="0" rtl="0" algn="ctr">
              <a:lnSpc>
                <a:spcPct val="100000"/>
              </a:lnSpc>
              <a:spcBef>
                <a:spcPts val="0"/>
              </a:spcBef>
              <a:spcAft>
                <a:spcPts val="0"/>
              </a:spcAft>
              <a:buClr>
                <a:srgbClr val="000000"/>
              </a:buClr>
              <a:buSzPts val="1800"/>
              <a:buFont typeface="Arial"/>
              <a:buNone/>
            </a:pPr>
            <a:r>
              <a:rPr b="1" i="0" lang="en-GB" sz="1800" u="none" cap="none" strike="noStrike">
                <a:solidFill>
                  <a:schemeClr val="accent1"/>
                </a:solidFill>
                <a:latin typeface="Lato"/>
                <a:ea typeface="Lato"/>
                <a:cs typeface="Lato"/>
                <a:sym typeface="Lato"/>
              </a:rPr>
              <a:t>might ask themselves before buying an item?</a:t>
            </a:r>
            <a:endParaRPr b="0" i="0" sz="1800" u="none" cap="none" strike="noStrike">
              <a:solidFill>
                <a:srgbClr val="000000"/>
              </a:solidFill>
              <a:latin typeface="Lato"/>
              <a:ea typeface="Lato"/>
              <a:cs typeface="Lato"/>
              <a:sym typeface="Lato"/>
            </a:endParaRPr>
          </a:p>
        </p:txBody>
      </p:sp>
      <p:sp>
        <p:nvSpPr>
          <p:cNvPr id="95" name="Google Shape;95;g2f1038d9e8d_0_0"/>
          <p:cNvSpPr/>
          <p:nvPr/>
        </p:nvSpPr>
        <p:spPr>
          <a:xfrm>
            <a:off x="752475" y="2148750"/>
            <a:ext cx="1511400" cy="846000"/>
          </a:xfrm>
          <a:prstGeom prst="wedgeRectCallout">
            <a:avLst>
              <a:gd fmla="val 37793" name="adj1"/>
              <a:gd fmla="val 79206" name="adj2"/>
            </a:avLst>
          </a:prstGeom>
          <a:solidFill>
            <a:srgbClr val="FCE5CD"/>
          </a:solidFill>
          <a:ln cap="flat" cmpd="sng" w="9525">
            <a:solidFill>
              <a:srgbClr val="FCE5CD"/>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GB" sz="1800" u="none" cap="none" strike="noStrike">
                <a:solidFill>
                  <a:schemeClr val="accent1"/>
                </a:solidFill>
                <a:latin typeface="Lato"/>
                <a:ea typeface="Lato"/>
                <a:cs typeface="Lato"/>
                <a:sym typeface="Lato"/>
              </a:rPr>
              <a:t>Do I need this item?</a:t>
            </a:r>
            <a:endParaRPr b="1" i="0" sz="1800" u="none" cap="none" strike="noStrike">
              <a:solidFill>
                <a:schemeClr val="accent1"/>
              </a:solidFill>
              <a:latin typeface="Lato"/>
              <a:ea typeface="Lato"/>
              <a:cs typeface="Lato"/>
              <a:sym typeface="Lato"/>
            </a:endParaRPr>
          </a:p>
        </p:txBody>
      </p:sp>
      <p:sp>
        <p:nvSpPr>
          <p:cNvPr id="96" name="Google Shape;96;g2f1038d9e8d_0_0"/>
          <p:cNvSpPr/>
          <p:nvPr/>
        </p:nvSpPr>
        <p:spPr>
          <a:xfrm>
            <a:off x="360375" y="3579750"/>
            <a:ext cx="1511400" cy="846000"/>
          </a:xfrm>
          <a:prstGeom prst="wedgeRectCallout">
            <a:avLst>
              <a:gd fmla="val 70142" name="adj1"/>
              <a:gd fmla="val 13245" name="adj2"/>
            </a:avLst>
          </a:prstGeom>
          <a:solidFill>
            <a:srgbClr val="FCE5CD"/>
          </a:solidFill>
          <a:ln cap="flat" cmpd="sng" w="9525">
            <a:solidFill>
              <a:srgbClr val="FCE5CD"/>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GB" sz="1800" u="none" cap="none" strike="noStrike">
                <a:solidFill>
                  <a:schemeClr val="accent1"/>
                </a:solidFill>
                <a:latin typeface="Lato"/>
                <a:ea typeface="Lato"/>
                <a:cs typeface="Lato"/>
                <a:sym typeface="Lato"/>
              </a:rPr>
              <a:t>Can I afford this item?</a:t>
            </a:r>
            <a:endParaRPr b="1" i="0" sz="1800" u="none" cap="none" strike="noStrike">
              <a:solidFill>
                <a:schemeClr val="accent1"/>
              </a:solidFill>
              <a:latin typeface="Lato"/>
              <a:ea typeface="Lato"/>
              <a:cs typeface="Lato"/>
              <a:sym typeface="Lato"/>
            </a:endParaRPr>
          </a:p>
        </p:txBody>
      </p:sp>
      <p:sp>
        <p:nvSpPr>
          <p:cNvPr id="97" name="Google Shape;97;g2f1038d9e8d_0_0"/>
          <p:cNvSpPr/>
          <p:nvPr/>
        </p:nvSpPr>
        <p:spPr>
          <a:xfrm>
            <a:off x="6679275" y="2083650"/>
            <a:ext cx="1674300" cy="846000"/>
          </a:xfrm>
          <a:prstGeom prst="wedgeRectCallout">
            <a:avLst>
              <a:gd fmla="val -65132" name="adj1"/>
              <a:gd fmla="val 37131" name="adj2"/>
            </a:avLst>
          </a:prstGeom>
          <a:solidFill>
            <a:srgbClr val="FCE5CD"/>
          </a:solidFill>
          <a:ln cap="flat" cmpd="sng" w="9525">
            <a:solidFill>
              <a:srgbClr val="FCE5CD"/>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GB" sz="1800" u="none" cap="none" strike="noStrike">
                <a:solidFill>
                  <a:schemeClr val="accent1"/>
                </a:solidFill>
                <a:latin typeface="Lato"/>
                <a:ea typeface="Lato"/>
                <a:cs typeface="Lato"/>
                <a:sym typeface="Lato"/>
              </a:rPr>
              <a:t>Why do I want this item?</a:t>
            </a:r>
            <a:endParaRPr b="1" i="0" sz="1800" u="none" cap="none" strike="noStrike">
              <a:solidFill>
                <a:schemeClr val="accent1"/>
              </a:solidFill>
              <a:latin typeface="Lato"/>
              <a:ea typeface="Lato"/>
              <a:cs typeface="Lato"/>
              <a:sym typeface="Lato"/>
            </a:endParaRPr>
          </a:p>
        </p:txBody>
      </p:sp>
      <p:sp>
        <p:nvSpPr>
          <p:cNvPr id="98" name="Google Shape;98;g2f1038d9e8d_0_0"/>
          <p:cNvSpPr/>
          <p:nvPr/>
        </p:nvSpPr>
        <p:spPr>
          <a:xfrm>
            <a:off x="7125275" y="3214725"/>
            <a:ext cx="1674300" cy="846000"/>
          </a:xfrm>
          <a:prstGeom prst="wedgeRectCallout">
            <a:avLst>
              <a:gd fmla="val -65132" name="adj1"/>
              <a:gd fmla="val 37131" name="adj2"/>
            </a:avLst>
          </a:prstGeom>
          <a:solidFill>
            <a:srgbClr val="FCE5CD"/>
          </a:solidFill>
          <a:ln cap="flat" cmpd="sng" w="9525">
            <a:solidFill>
              <a:srgbClr val="FCE5CD"/>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GB" sz="1800" u="none" cap="none" strike="noStrike">
                <a:solidFill>
                  <a:schemeClr val="accent1"/>
                </a:solidFill>
                <a:latin typeface="Lato"/>
                <a:ea typeface="Lato"/>
                <a:cs typeface="Lato"/>
                <a:sym typeface="Lato"/>
              </a:rPr>
              <a:t>How long will this item last?</a:t>
            </a:r>
            <a:endParaRPr b="1" i="0" sz="1800" u="none" cap="none" strike="noStrike">
              <a:solidFill>
                <a:schemeClr val="accent1"/>
              </a:solidFill>
              <a:latin typeface="Lato"/>
              <a:ea typeface="Lato"/>
              <a:cs typeface="Lato"/>
              <a:sym typeface="Lato"/>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g2f1038d9e8d_0_62"/>
          <p:cNvSpPr txBox="1"/>
          <p:nvPr/>
        </p:nvSpPr>
        <p:spPr>
          <a:xfrm>
            <a:off x="528225" y="1244000"/>
            <a:ext cx="5276400" cy="2216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300"/>
              <a:buFont typeface="Arial"/>
              <a:buNone/>
            </a:pPr>
            <a:r>
              <a:rPr b="0" i="0" lang="en-GB" sz="2200" u="none" cap="none" strike="noStrike">
                <a:solidFill>
                  <a:srgbClr val="000000"/>
                </a:solidFill>
                <a:latin typeface="Lato Black"/>
                <a:ea typeface="Lato Black"/>
                <a:cs typeface="Lato Black"/>
                <a:sym typeface="Lato Black"/>
              </a:rPr>
              <a:t>A critical consumer is someone who thinks carefully before spending money.</a:t>
            </a:r>
            <a:endParaRPr b="0" i="0" sz="2200" u="none" cap="none" strike="noStrike">
              <a:solidFill>
                <a:srgbClr val="000000"/>
              </a:solidFill>
              <a:latin typeface="Lato Black"/>
              <a:ea typeface="Lato Black"/>
              <a:cs typeface="Lato Black"/>
              <a:sym typeface="Lato Black"/>
            </a:endParaRPr>
          </a:p>
          <a:p>
            <a:pPr indent="0" lvl="0" marL="0" marR="0" rtl="0" algn="l">
              <a:lnSpc>
                <a:spcPct val="100000"/>
              </a:lnSpc>
              <a:spcBef>
                <a:spcPts val="0"/>
              </a:spcBef>
              <a:spcAft>
                <a:spcPts val="0"/>
              </a:spcAft>
              <a:buClr>
                <a:srgbClr val="000000"/>
              </a:buClr>
              <a:buSzPts val="2300"/>
              <a:buFont typeface="Arial"/>
              <a:buNone/>
            </a:pPr>
            <a:r>
              <a:t/>
            </a:r>
            <a:endParaRPr b="0" i="0" sz="2200" u="none" cap="none" strike="noStrike">
              <a:solidFill>
                <a:srgbClr val="000000"/>
              </a:solidFill>
              <a:latin typeface="Lato Black"/>
              <a:ea typeface="Lato Black"/>
              <a:cs typeface="Lato Black"/>
              <a:sym typeface="Lato Black"/>
            </a:endParaRPr>
          </a:p>
          <a:p>
            <a:pPr indent="0" lvl="0" marL="0" marR="0" rtl="0" algn="l">
              <a:lnSpc>
                <a:spcPct val="100000"/>
              </a:lnSpc>
              <a:spcBef>
                <a:spcPts val="0"/>
              </a:spcBef>
              <a:spcAft>
                <a:spcPts val="0"/>
              </a:spcAft>
              <a:buClr>
                <a:srgbClr val="000000"/>
              </a:buClr>
              <a:buSzPts val="2300"/>
              <a:buFont typeface="Arial"/>
              <a:buNone/>
            </a:pPr>
            <a:r>
              <a:rPr b="0" i="0" lang="en-GB" sz="2200" u="none" cap="none" strike="noStrike">
                <a:solidFill>
                  <a:srgbClr val="000000"/>
                </a:solidFill>
                <a:latin typeface="Lato"/>
                <a:ea typeface="Lato"/>
                <a:cs typeface="Lato"/>
                <a:sym typeface="Lato"/>
              </a:rPr>
              <a:t>Why is it important to be aware of pressures when making spending or saving choices?</a:t>
            </a:r>
            <a:endParaRPr b="0" i="0" sz="2200" u="none" cap="none" strike="noStrike">
              <a:solidFill>
                <a:srgbClr val="000000"/>
              </a:solidFill>
              <a:latin typeface="Lato"/>
              <a:ea typeface="Lato"/>
              <a:cs typeface="Lato"/>
              <a:sym typeface="Lato"/>
            </a:endParaRPr>
          </a:p>
        </p:txBody>
      </p:sp>
      <p:sp>
        <p:nvSpPr>
          <p:cNvPr id="104" name="Google Shape;104;g2f1038d9e8d_0_62"/>
          <p:cNvSpPr txBox="1"/>
          <p:nvPr/>
        </p:nvSpPr>
        <p:spPr>
          <a:xfrm>
            <a:off x="178100" y="185150"/>
            <a:ext cx="6345300" cy="631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900"/>
              <a:buFont typeface="Arial"/>
              <a:buNone/>
            </a:pPr>
            <a:r>
              <a:rPr b="1" i="0" lang="en-GB" sz="2900" u="none" cap="none" strike="noStrike">
                <a:solidFill>
                  <a:schemeClr val="accent2"/>
                </a:solidFill>
                <a:latin typeface="Lato"/>
                <a:ea typeface="Lato"/>
                <a:cs typeface="Lato"/>
                <a:sym typeface="Lato"/>
              </a:rPr>
              <a:t>The critical consumer</a:t>
            </a:r>
            <a:endParaRPr b="1" i="0" sz="2900" u="none" cap="none" strike="noStrike">
              <a:solidFill>
                <a:schemeClr val="accent2"/>
              </a:solidFill>
              <a:latin typeface="Lato"/>
              <a:ea typeface="Lato"/>
              <a:cs typeface="Lato"/>
              <a:sym typeface="Lato"/>
            </a:endParaRPr>
          </a:p>
        </p:txBody>
      </p:sp>
      <p:pic>
        <p:nvPicPr>
          <p:cNvPr id="105" name="Google Shape;105;g2f1038d9e8d_0_62"/>
          <p:cNvPicPr preferRelativeResize="0"/>
          <p:nvPr/>
        </p:nvPicPr>
        <p:blipFill rotWithShape="1">
          <a:blip r:embed="rId3">
            <a:alphaModFix/>
          </a:blip>
          <a:srcRect b="0" l="0" r="0" t="0"/>
          <a:stretch/>
        </p:blipFill>
        <p:spPr>
          <a:xfrm>
            <a:off x="6020600" y="1332725"/>
            <a:ext cx="1545525" cy="1545525"/>
          </a:xfrm>
          <a:prstGeom prst="rect">
            <a:avLst/>
          </a:prstGeom>
          <a:noFill/>
          <a:ln>
            <a:noFill/>
          </a:ln>
        </p:spPr>
      </p:pic>
      <p:sp>
        <p:nvSpPr>
          <p:cNvPr id="106" name="Google Shape;106;g2f1038d9e8d_0_62"/>
          <p:cNvSpPr txBox="1"/>
          <p:nvPr/>
        </p:nvSpPr>
        <p:spPr>
          <a:xfrm>
            <a:off x="528225" y="3780600"/>
            <a:ext cx="7364700" cy="1108200"/>
          </a:xfrm>
          <a:prstGeom prst="rect">
            <a:avLst/>
          </a:prstGeom>
          <a:noFill/>
          <a:ln cap="flat" cmpd="sng" w="28575">
            <a:solidFill>
              <a:schemeClr val="accent2"/>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000"/>
              <a:buFont typeface="Arial"/>
              <a:buNone/>
            </a:pPr>
            <a:r>
              <a:rPr b="1" i="0" lang="en-GB" sz="2000" u="none" cap="none" strike="noStrike">
                <a:solidFill>
                  <a:schemeClr val="accent1"/>
                </a:solidFill>
                <a:latin typeface="Lato"/>
                <a:ea typeface="Lato"/>
                <a:cs typeface="Lato"/>
                <a:sym typeface="Lato"/>
              </a:rPr>
              <a:t>By understanding different pressures, whether from other people or adverts, people can make more </a:t>
            </a:r>
            <a:r>
              <a:rPr b="1" i="1" lang="en-GB" sz="2000" u="none" cap="none" strike="noStrike">
                <a:solidFill>
                  <a:schemeClr val="accent2"/>
                </a:solidFill>
                <a:latin typeface="Lato"/>
                <a:ea typeface="Lato"/>
                <a:cs typeface="Lato"/>
                <a:sym typeface="Lato"/>
              </a:rPr>
              <a:t>informed money choices</a:t>
            </a:r>
            <a:r>
              <a:rPr b="1" i="0" lang="en-GB" sz="2000" u="none" cap="none" strike="noStrike">
                <a:solidFill>
                  <a:schemeClr val="accent1"/>
                </a:solidFill>
                <a:latin typeface="Lato"/>
                <a:ea typeface="Lato"/>
                <a:cs typeface="Lato"/>
                <a:sym typeface="Lato"/>
              </a:rPr>
              <a:t> and therefore better budgeting decisions.</a:t>
            </a:r>
            <a:endParaRPr b="1" i="0" sz="2000" u="none" cap="none" strike="noStrike">
              <a:solidFill>
                <a:schemeClr val="accent1"/>
              </a:solidFill>
              <a:latin typeface="Lato"/>
              <a:ea typeface="Lato"/>
              <a:cs typeface="Lato"/>
              <a:sym typeface="Lato"/>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pic>
        <p:nvPicPr>
          <p:cNvPr id="111" name="Google Shape;111;g14fe42345ec_0_17"/>
          <p:cNvPicPr preferRelativeResize="0"/>
          <p:nvPr/>
        </p:nvPicPr>
        <p:blipFill rotWithShape="1">
          <a:blip r:embed="rId3">
            <a:alphaModFix/>
          </a:blip>
          <a:srcRect b="0" l="0" r="0" t="0"/>
          <a:stretch/>
        </p:blipFill>
        <p:spPr>
          <a:xfrm>
            <a:off x="6713800" y="1150900"/>
            <a:ext cx="1734900" cy="1236479"/>
          </a:xfrm>
          <a:prstGeom prst="rect">
            <a:avLst/>
          </a:prstGeom>
          <a:noFill/>
          <a:ln cap="flat" cmpd="sng" w="38100">
            <a:solidFill>
              <a:schemeClr val="accent2"/>
            </a:solidFill>
            <a:prstDash val="solid"/>
            <a:round/>
            <a:headEnd len="sm" w="sm" type="none"/>
            <a:tailEnd len="sm" w="sm" type="none"/>
          </a:ln>
        </p:spPr>
      </p:pic>
      <p:pic>
        <p:nvPicPr>
          <p:cNvPr id="112" name="Google Shape;112;g14fe42345ec_0_17"/>
          <p:cNvPicPr preferRelativeResize="0"/>
          <p:nvPr/>
        </p:nvPicPr>
        <p:blipFill rotWithShape="1">
          <a:blip r:embed="rId4">
            <a:alphaModFix/>
          </a:blip>
          <a:srcRect b="0" l="0" r="0" t="0"/>
          <a:stretch/>
        </p:blipFill>
        <p:spPr>
          <a:xfrm>
            <a:off x="4135925" y="3198638"/>
            <a:ext cx="1582500" cy="1055824"/>
          </a:xfrm>
          <a:prstGeom prst="rect">
            <a:avLst/>
          </a:prstGeom>
          <a:noFill/>
          <a:ln cap="flat" cmpd="sng" w="38100">
            <a:solidFill>
              <a:schemeClr val="accent2"/>
            </a:solidFill>
            <a:prstDash val="solid"/>
            <a:round/>
            <a:headEnd len="sm" w="sm" type="none"/>
            <a:tailEnd len="sm" w="sm" type="none"/>
          </a:ln>
        </p:spPr>
      </p:pic>
      <p:pic>
        <p:nvPicPr>
          <p:cNvPr id="113" name="Google Shape;113;g14fe42345ec_0_17"/>
          <p:cNvPicPr preferRelativeResize="0"/>
          <p:nvPr/>
        </p:nvPicPr>
        <p:blipFill rotWithShape="1">
          <a:blip r:embed="rId5">
            <a:alphaModFix/>
          </a:blip>
          <a:srcRect b="0" l="0" r="0" t="0"/>
          <a:stretch/>
        </p:blipFill>
        <p:spPr>
          <a:xfrm>
            <a:off x="4917175" y="1271228"/>
            <a:ext cx="1492725" cy="1119543"/>
          </a:xfrm>
          <a:prstGeom prst="rect">
            <a:avLst/>
          </a:prstGeom>
          <a:noFill/>
          <a:ln cap="flat" cmpd="sng" w="38100">
            <a:solidFill>
              <a:schemeClr val="accent2"/>
            </a:solidFill>
            <a:prstDash val="solid"/>
            <a:round/>
            <a:headEnd len="sm" w="sm" type="none"/>
            <a:tailEnd len="sm" w="sm" type="none"/>
          </a:ln>
        </p:spPr>
      </p:pic>
      <p:pic>
        <p:nvPicPr>
          <p:cNvPr id="114" name="Google Shape;114;g14fe42345ec_0_17"/>
          <p:cNvPicPr preferRelativeResize="0"/>
          <p:nvPr/>
        </p:nvPicPr>
        <p:blipFill rotWithShape="1">
          <a:blip r:embed="rId6">
            <a:alphaModFix/>
          </a:blip>
          <a:srcRect b="0" l="0" r="0" t="0"/>
          <a:stretch/>
        </p:blipFill>
        <p:spPr>
          <a:xfrm>
            <a:off x="653950" y="2921529"/>
            <a:ext cx="2952750" cy="1550193"/>
          </a:xfrm>
          <a:prstGeom prst="rect">
            <a:avLst/>
          </a:prstGeom>
          <a:noFill/>
          <a:ln cap="flat" cmpd="sng" w="38100">
            <a:solidFill>
              <a:schemeClr val="accent2"/>
            </a:solidFill>
            <a:prstDash val="solid"/>
            <a:round/>
            <a:headEnd len="sm" w="sm" type="none"/>
            <a:tailEnd len="sm" w="sm" type="none"/>
          </a:ln>
        </p:spPr>
      </p:pic>
      <p:sp>
        <p:nvSpPr>
          <p:cNvPr id="115" name="Google Shape;115;g14fe42345ec_0_17"/>
          <p:cNvSpPr/>
          <p:nvPr/>
        </p:nvSpPr>
        <p:spPr>
          <a:xfrm>
            <a:off x="6817450" y="4216000"/>
            <a:ext cx="2117400" cy="715500"/>
          </a:xfrm>
          <a:prstGeom prst="roundRect">
            <a:avLst>
              <a:gd fmla="val 16667"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16" name="Google Shape;116;g14fe42345ec_0_17"/>
          <p:cNvPicPr preferRelativeResize="0"/>
          <p:nvPr/>
        </p:nvPicPr>
        <p:blipFill rotWithShape="1">
          <a:blip r:embed="rId7">
            <a:alphaModFix/>
          </a:blip>
          <a:srcRect b="0" l="0" r="0" t="0"/>
          <a:stretch/>
        </p:blipFill>
        <p:spPr>
          <a:xfrm>
            <a:off x="6247684" y="2887263"/>
            <a:ext cx="1650762" cy="1236479"/>
          </a:xfrm>
          <a:prstGeom prst="rect">
            <a:avLst/>
          </a:prstGeom>
          <a:noFill/>
          <a:ln cap="flat" cmpd="sng" w="38100">
            <a:solidFill>
              <a:schemeClr val="accent2"/>
            </a:solidFill>
            <a:prstDash val="solid"/>
            <a:round/>
            <a:headEnd len="sm" w="sm" type="none"/>
            <a:tailEnd len="sm" w="sm" type="none"/>
          </a:ln>
        </p:spPr>
      </p:pic>
      <p:sp>
        <p:nvSpPr>
          <p:cNvPr id="117" name="Google Shape;117;g14fe42345ec_0_17"/>
          <p:cNvSpPr txBox="1"/>
          <p:nvPr/>
        </p:nvSpPr>
        <p:spPr>
          <a:xfrm>
            <a:off x="303725" y="189250"/>
            <a:ext cx="7984500" cy="10221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600"/>
              <a:buFont typeface="Arial"/>
              <a:buNone/>
            </a:pPr>
            <a:r>
              <a:rPr b="1" i="0" lang="en-GB" sz="2900" u="none" cap="none" strike="noStrike">
                <a:solidFill>
                  <a:schemeClr val="accent2"/>
                </a:solidFill>
                <a:latin typeface="Lato"/>
                <a:ea typeface="Lato"/>
                <a:cs typeface="Lato"/>
                <a:sym typeface="Lato"/>
              </a:rPr>
              <a:t>What and who influences people’s spending decisions?</a:t>
            </a:r>
            <a:endParaRPr b="1" i="0" sz="2900" u="none" cap="none" strike="noStrike">
              <a:solidFill>
                <a:schemeClr val="lt1"/>
              </a:solidFill>
              <a:latin typeface="Lato"/>
              <a:ea typeface="Lato"/>
              <a:cs typeface="Lato"/>
              <a:sym typeface="Lato"/>
            </a:endParaRPr>
          </a:p>
          <a:p>
            <a:pPr indent="0" lvl="0" marL="0" marR="0" rtl="0" algn="l">
              <a:lnSpc>
                <a:spcPct val="100000"/>
              </a:lnSpc>
              <a:spcBef>
                <a:spcPts val="0"/>
              </a:spcBef>
              <a:spcAft>
                <a:spcPts val="0"/>
              </a:spcAft>
              <a:buClr>
                <a:srgbClr val="000000"/>
              </a:buClr>
              <a:buSzPts val="2600"/>
              <a:buFont typeface="Arial"/>
              <a:buNone/>
            </a:pPr>
            <a:r>
              <a:t/>
            </a:r>
            <a:endParaRPr b="1" i="0" sz="2900" u="none" cap="none" strike="noStrike">
              <a:solidFill>
                <a:schemeClr val="lt1"/>
              </a:solidFill>
              <a:latin typeface="Lato"/>
              <a:ea typeface="Lato"/>
              <a:cs typeface="Lato"/>
              <a:sym typeface="Lato"/>
            </a:endParaRPr>
          </a:p>
        </p:txBody>
      </p:sp>
      <p:sp>
        <p:nvSpPr>
          <p:cNvPr id="118" name="Google Shape;118;g14fe42345ec_0_17"/>
          <p:cNvSpPr txBox="1"/>
          <p:nvPr/>
        </p:nvSpPr>
        <p:spPr>
          <a:xfrm>
            <a:off x="255475" y="1159200"/>
            <a:ext cx="4291800" cy="1239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900"/>
              <a:buFont typeface="Arial"/>
              <a:buNone/>
            </a:pPr>
            <a:r>
              <a:rPr b="1" i="0" lang="en-GB" sz="1800" u="none" cap="none" strike="noStrike">
                <a:solidFill>
                  <a:schemeClr val="lt1"/>
                </a:solidFill>
                <a:latin typeface="Lato"/>
                <a:ea typeface="Lato"/>
                <a:cs typeface="Lato"/>
                <a:sym typeface="Lato"/>
              </a:rPr>
              <a:t>Use the images to help you name different spending influences.</a:t>
            </a:r>
            <a:endParaRPr b="1" i="0" sz="1800" u="none" cap="none" strike="noStrike">
              <a:solidFill>
                <a:schemeClr val="lt1"/>
              </a:solidFill>
              <a:latin typeface="Lato"/>
              <a:ea typeface="Lato"/>
              <a:cs typeface="Lato"/>
              <a:sym typeface="Lato"/>
            </a:endParaRPr>
          </a:p>
          <a:p>
            <a:pPr indent="0" lvl="0" marL="457200" marR="0" rtl="0" algn="l">
              <a:lnSpc>
                <a:spcPct val="100000"/>
              </a:lnSpc>
              <a:spcBef>
                <a:spcPts val="0"/>
              </a:spcBef>
              <a:spcAft>
                <a:spcPts val="0"/>
              </a:spcAft>
              <a:buClr>
                <a:srgbClr val="000000"/>
              </a:buClr>
              <a:buSzPts val="500"/>
              <a:buFont typeface="Arial"/>
              <a:buNone/>
            </a:pPr>
            <a:r>
              <a:t/>
            </a:r>
            <a:endParaRPr b="1" i="0" sz="400" u="none" cap="none" strike="noStrike">
              <a:solidFill>
                <a:schemeClr val="lt1"/>
              </a:solidFill>
              <a:latin typeface="Lato"/>
              <a:ea typeface="Lato"/>
              <a:cs typeface="Lato"/>
              <a:sym typeface="Lato"/>
            </a:endParaRPr>
          </a:p>
          <a:p>
            <a:pPr indent="0" lvl="0" marL="0" marR="0" rtl="0" algn="l">
              <a:lnSpc>
                <a:spcPct val="100000"/>
              </a:lnSpc>
              <a:spcBef>
                <a:spcPts val="0"/>
              </a:spcBef>
              <a:spcAft>
                <a:spcPts val="0"/>
              </a:spcAft>
              <a:buClr>
                <a:srgbClr val="000000"/>
              </a:buClr>
              <a:buSzPts val="1900"/>
              <a:buFont typeface="Arial"/>
              <a:buNone/>
            </a:pPr>
            <a:r>
              <a:rPr b="1" i="0" lang="en-GB" sz="1800" u="none" cap="none" strike="noStrike">
                <a:solidFill>
                  <a:schemeClr val="lt1"/>
                </a:solidFill>
                <a:latin typeface="Lato"/>
                <a:ea typeface="Lato"/>
                <a:cs typeface="Lato"/>
                <a:sym typeface="Lato"/>
              </a:rPr>
              <a:t>Are there any others you can think of?</a:t>
            </a:r>
            <a:endParaRPr b="1" i="0" sz="1800" u="none" cap="none" strike="noStrike">
              <a:solidFill>
                <a:schemeClr val="lt1"/>
              </a:solidFill>
              <a:latin typeface="Lato"/>
              <a:ea typeface="Lato"/>
              <a:cs typeface="Lato"/>
              <a:sym typeface="Lato"/>
            </a:endParaRPr>
          </a:p>
          <a:p>
            <a:pPr indent="0" lvl="0" marL="0" marR="0" rtl="0" algn="l">
              <a:lnSpc>
                <a:spcPct val="100000"/>
              </a:lnSpc>
              <a:spcBef>
                <a:spcPts val="0"/>
              </a:spcBef>
              <a:spcAft>
                <a:spcPts val="0"/>
              </a:spcAft>
              <a:buClr>
                <a:srgbClr val="000000"/>
              </a:buClr>
              <a:buSzPts val="1400"/>
              <a:buFont typeface="Arial"/>
              <a:buNone/>
            </a:pPr>
            <a:r>
              <a:t/>
            </a:r>
            <a:endParaRPr b="0" i="0" sz="1050" u="none" cap="none" strike="noStrike">
              <a:solidFill>
                <a:srgbClr val="000000"/>
              </a:solidFill>
              <a:latin typeface="Lato"/>
              <a:ea typeface="Lato"/>
              <a:cs typeface="Lato"/>
              <a:sym typeface="Lato"/>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g2f1038d9e8d_0_116"/>
          <p:cNvSpPr txBox="1"/>
          <p:nvPr/>
        </p:nvSpPr>
        <p:spPr>
          <a:xfrm>
            <a:off x="303725" y="189250"/>
            <a:ext cx="7984500" cy="10221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600"/>
              <a:buFont typeface="Arial"/>
              <a:buNone/>
            </a:pPr>
            <a:r>
              <a:rPr b="1" i="0" lang="en-GB" sz="2900" u="none" cap="none" strike="noStrike">
                <a:solidFill>
                  <a:schemeClr val="accent2"/>
                </a:solidFill>
                <a:latin typeface="Lato"/>
                <a:ea typeface="Lato"/>
                <a:cs typeface="Lato"/>
                <a:sym typeface="Lato"/>
              </a:rPr>
              <a:t>What and who influences people’s spending decisions?</a:t>
            </a:r>
            <a:endParaRPr b="1" i="0" sz="2900" u="none" cap="none" strike="noStrike">
              <a:solidFill>
                <a:schemeClr val="lt1"/>
              </a:solidFill>
              <a:latin typeface="Lato"/>
              <a:ea typeface="Lato"/>
              <a:cs typeface="Lato"/>
              <a:sym typeface="Lato"/>
            </a:endParaRPr>
          </a:p>
          <a:p>
            <a:pPr indent="0" lvl="0" marL="0" marR="0" rtl="0" algn="l">
              <a:lnSpc>
                <a:spcPct val="100000"/>
              </a:lnSpc>
              <a:spcBef>
                <a:spcPts val="0"/>
              </a:spcBef>
              <a:spcAft>
                <a:spcPts val="0"/>
              </a:spcAft>
              <a:buClr>
                <a:srgbClr val="000000"/>
              </a:buClr>
              <a:buSzPts val="2600"/>
              <a:buFont typeface="Arial"/>
              <a:buNone/>
            </a:pPr>
            <a:r>
              <a:t/>
            </a:r>
            <a:endParaRPr b="1" i="0" sz="2900" u="none" cap="none" strike="noStrike">
              <a:solidFill>
                <a:schemeClr val="lt1"/>
              </a:solidFill>
              <a:latin typeface="Lato"/>
              <a:ea typeface="Lato"/>
              <a:cs typeface="Lato"/>
              <a:sym typeface="Lato"/>
            </a:endParaRPr>
          </a:p>
        </p:txBody>
      </p:sp>
      <p:sp>
        <p:nvSpPr>
          <p:cNvPr id="124" name="Google Shape;124;g2f1038d9e8d_0_116"/>
          <p:cNvSpPr txBox="1"/>
          <p:nvPr/>
        </p:nvSpPr>
        <p:spPr>
          <a:xfrm>
            <a:off x="255475" y="1159200"/>
            <a:ext cx="4291800" cy="1723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900"/>
              <a:buFont typeface="Arial"/>
              <a:buNone/>
            </a:pPr>
            <a:r>
              <a:rPr b="1" i="0" lang="en-GB" sz="1800" u="none" cap="none" strike="noStrike">
                <a:solidFill>
                  <a:schemeClr val="lt1"/>
                </a:solidFill>
                <a:latin typeface="Lato"/>
                <a:ea typeface="Lato"/>
                <a:cs typeface="Lato"/>
                <a:sym typeface="Lato"/>
              </a:rPr>
              <a:t>Use the images to help you name different spending influences.</a:t>
            </a:r>
            <a:endParaRPr b="1" i="0" sz="1800" u="none" cap="none" strike="noStrike">
              <a:solidFill>
                <a:schemeClr val="lt1"/>
              </a:solidFill>
              <a:latin typeface="Lato"/>
              <a:ea typeface="Lato"/>
              <a:cs typeface="Lato"/>
              <a:sym typeface="Lato"/>
            </a:endParaRPr>
          </a:p>
          <a:p>
            <a:pPr indent="0" lvl="0" marL="457200" marR="0" rtl="0" algn="l">
              <a:lnSpc>
                <a:spcPct val="100000"/>
              </a:lnSpc>
              <a:spcBef>
                <a:spcPts val="0"/>
              </a:spcBef>
              <a:spcAft>
                <a:spcPts val="0"/>
              </a:spcAft>
              <a:buClr>
                <a:srgbClr val="000000"/>
              </a:buClr>
              <a:buSzPts val="500"/>
              <a:buFont typeface="Arial"/>
              <a:buNone/>
            </a:pPr>
            <a:r>
              <a:t/>
            </a:r>
            <a:endParaRPr b="1" i="0" sz="400" u="none" cap="none" strike="noStrike">
              <a:solidFill>
                <a:schemeClr val="lt1"/>
              </a:solidFill>
              <a:latin typeface="Lato"/>
              <a:ea typeface="Lato"/>
              <a:cs typeface="Lato"/>
              <a:sym typeface="Lato"/>
            </a:endParaRPr>
          </a:p>
          <a:p>
            <a:pPr indent="0" lvl="0" marL="0" marR="0" rtl="0" algn="l">
              <a:lnSpc>
                <a:spcPct val="100000"/>
              </a:lnSpc>
              <a:spcBef>
                <a:spcPts val="0"/>
              </a:spcBef>
              <a:spcAft>
                <a:spcPts val="0"/>
              </a:spcAft>
              <a:buClr>
                <a:srgbClr val="000000"/>
              </a:buClr>
              <a:buSzPts val="1900"/>
              <a:buFont typeface="Arial"/>
              <a:buNone/>
            </a:pPr>
            <a:r>
              <a:rPr b="1" i="0" lang="en-GB" sz="1800" u="none" cap="none" strike="noStrike">
                <a:solidFill>
                  <a:schemeClr val="lt1"/>
                </a:solidFill>
                <a:latin typeface="Lato"/>
                <a:ea typeface="Lato"/>
                <a:cs typeface="Lato"/>
                <a:sym typeface="Lato"/>
              </a:rPr>
              <a:t>Are there any others you can think of?</a:t>
            </a:r>
            <a:endParaRPr b="1" i="0" sz="1800" u="none" cap="none" strike="noStrike">
              <a:solidFill>
                <a:schemeClr val="lt1"/>
              </a:solidFill>
              <a:latin typeface="Lato"/>
              <a:ea typeface="Lato"/>
              <a:cs typeface="Lato"/>
              <a:sym typeface="Lato"/>
            </a:endParaRPr>
          </a:p>
          <a:p>
            <a:pPr indent="0" lvl="0" marL="0" marR="0" rtl="0" algn="l">
              <a:lnSpc>
                <a:spcPct val="100000"/>
              </a:lnSpc>
              <a:spcBef>
                <a:spcPts val="0"/>
              </a:spcBef>
              <a:spcAft>
                <a:spcPts val="0"/>
              </a:spcAft>
              <a:buClr>
                <a:srgbClr val="000000"/>
              </a:buClr>
              <a:buSzPts val="1900"/>
              <a:buFont typeface="Arial"/>
              <a:buNone/>
            </a:pPr>
            <a:r>
              <a:t/>
            </a:r>
            <a:endParaRPr b="1" i="0" sz="600" u="none" cap="none" strike="noStrike">
              <a:solidFill>
                <a:schemeClr val="lt1"/>
              </a:solidFill>
              <a:latin typeface="Lato"/>
              <a:ea typeface="Lato"/>
              <a:cs typeface="Lato"/>
              <a:sym typeface="Lato"/>
            </a:endParaRPr>
          </a:p>
          <a:p>
            <a:pPr indent="0" lvl="0" marL="0" marR="0" rtl="0" algn="l">
              <a:lnSpc>
                <a:spcPct val="100000"/>
              </a:lnSpc>
              <a:spcBef>
                <a:spcPts val="0"/>
              </a:spcBef>
              <a:spcAft>
                <a:spcPts val="0"/>
              </a:spcAft>
              <a:buClr>
                <a:srgbClr val="000000"/>
              </a:buClr>
              <a:buSzPts val="1900"/>
              <a:buFont typeface="Arial"/>
              <a:buNone/>
            </a:pPr>
            <a:r>
              <a:rPr b="1" i="0" lang="en-GB" sz="1800" u="none" cap="none" strike="noStrike">
                <a:solidFill>
                  <a:schemeClr val="accent2"/>
                </a:solidFill>
                <a:latin typeface="Lato"/>
                <a:ea typeface="Lato"/>
                <a:cs typeface="Lato"/>
                <a:sym typeface="Lato"/>
              </a:rPr>
              <a:t>Stretch: How might these influences affect spending decisions?</a:t>
            </a:r>
            <a:endParaRPr b="0" i="0" sz="1050" u="none" cap="none" strike="noStrike">
              <a:solidFill>
                <a:srgbClr val="000000"/>
              </a:solidFill>
              <a:latin typeface="Lato"/>
              <a:ea typeface="Lato"/>
              <a:cs typeface="Lato"/>
              <a:sym typeface="Lato"/>
            </a:endParaRPr>
          </a:p>
        </p:txBody>
      </p:sp>
      <p:sp>
        <p:nvSpPr>
          <p:cNvPr id="125" name="Google Shape;125;g2f1038d9e8d_0_116"/>
          <p:cNvSpPr/>
          <p:nvPr/>
        </p:nvSpPr>
        <p:spPr>
          <a:xfrm>
            <a:off x="6922450" y="4205426"/>
            <a:ext cx="2117400" cy="715500"/>
          </a:xfrm>
          <a:prstGeom prst="roundRect">
            <a:avLst>
              <a:gd fmla="val 16667"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6" name="Google Shape;126;g2f1038d9e8d_0_116"/>
          <p:cNvSpPr txBox="1"/>
          <p:nvPr/>
        </p:nvSpPr>
        <p:spPr>
          <a:xfrm>
            <a:off x="559600" y="4671475"/>
            <a:ext cx="29529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accent2"/>
                </a:solidFill>
                <a:latin typeface="Lato"/>
                <a:ea typeface="Lato"/>
                <a:cs typeface="Lato"/>
                <a:sym typeface="Lato"/>
              </a:rPr>
              <a:t>Influencers and social media</a:t>
            </a:r>
            <a:endParaRPr b="1" i="0" sz="1400" u="none" cap="none" strike="noStrike">
              <a:solidFill>
                <a:schemeClr val="accent2"/>
              </a:solidFill>
              <a:latin typeface="Lato"/>
              <a:ea typeface="Lato"/>
              <a:cs typeface="Lato"/>
              <a:sym typeface="Lato"/>
            </a:endParaRPr>
          </a:p>
        </p:txBody>
      </p:sp>
      <p:sp>
        <p:nvSpPr>
          <p:cNvPr id="127" name="Google Shape;127;g2f1038d9e8d_0_116"/>
          <p:cNvSpPr txBox="1"/>
          <p:nvPr/>
        </p:nvSpPr>
        <p:spPr>
          <a:xfrm>
            <a:off x="4030042" y="4471722"/>
            <a:ext cx="16491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accent2"/>
                </a:solidFill>
                <a:latin typeface="Lato"/>
                <a:ea typeface="Lato"/>
                <a:cs typeface="Lato"/>
                <a:sym typeface="Lato"/>
              </a:rPr>
              <a:t>Company adverts</a:t>
            </a:r>
            <a:endParaRPr b="1" i="0" sz="1400" u="none" cap="none" strike="noStrike">
              <a:solidFill>
                <a:schemeClr val="accent2"/>
              </a:solidFill>
              <a:latin typeface="Lato"/>
              <a:ea typeface="Lato"/>
              <a:cs typeface="Lato"/>
              <a:sym typeface="Lato"/>
            </a:endParaRPr>
          </a:p>
        </p:txBody>
      </p:sp>
      <p:sp>
        <p:nvSpPr>
          <p:cNvPr id="128" name="Google Shape;128;g2f1038d9e8d_0_116"/>
          <p:cNvSpPr txBox="1"/>
          <p:nvPr/>
        </p:nvSpPr>
        <p:spPr>
          <a:xfrm>
            <a:off x="6031675" y="4235617"/>
            <a:ext cx="22011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accent2"/>
                </a:solidFill>
                <a:latin typeface="Lato"/>
                <a:ea typeface="Lato"/>
                <a:cs typeface="Lato"/>
                <a:sym typeface="Lato"/>
              </a:rPr>
              <a:t>Friends and family</a:t>
            </a:r>
            <a:endParaRPr b="1" i="0" sz="1400" u="none" cap="none" strike="noStrike">
              <a:solidFill>
                <a:schemeClr val="accent2"/>
              </a:solidFill>
              <a:latin typeface="Lato"/>
              <a:ea typeface="Lato"/>
              <a:cs typeface="Lato"/>
              <a:sym typeface="Lato"/>
            </a:endParaRPr>
          </a:p>
        </p:txBody>
      </p:sp>
      <p:sp>
        <p:nvSpPr>
          <p:cNvPr id="129" name="Google Shape;129;g2f1038d9e8d_0_116"/>
          <p:cNvSpPr txBox="1"/>
          <p:nvPr/>
        </p:nvSpPr>
        <p:spPr>
          <a:xfrm>
            <a:off x="4723787" y="2451999"/>
            <a:ext cx="16491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accent2"/>
                </a:solidFill>
                <a:latin typeface="Lato"/>
                <a:ea typeface="Lato"/>
                <a:cs typeface="Lato"/>
                <a:sym typeface="Lato"/>
              </a:rPr>
              <a:t>Cultural </a:t>
            </a:r>
            <a:endParaRPr b="1" i="0" sz="1400" u="none" cap="none" strike="noStrike">
              <a:solidFill>
                <a:schemeClr val="accent2"/>
              </a:solidFill>
              <a:latin typeface="Lato"/>
              <a:ea typeface="Lato"/>
              <a:cs typeface="Lato"/>
              <a:sym typeface="Lato"/>
            </a:endParaRPr>
          </a:p>
        </p:txBody>
      </p:sp>
      <p:sp>
        <p:nvSpPr>
          <p:cNvPr id="130" name="Google Shape;130;g2f1038d9e8d_0_116"/>
          <p:cNvSpPr txBox="1"/>
          <p:nvPr/>
        </p:nvSpPr>
        <p:spPr>
          <a:xfrm>
            <a:off x="6549399" y="2417570"/>
            <a:ext cx="20637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accent2"/>
                </a:solidFill>
                <a:latin typeface="Lato"/>
                <a:ea typeface="Lato"/>
                <a:cs typeface="Lato"/>
                <a:sym typeface="Lato"/>
              </a:rPr>
              <a:t>Price tag and bargains</a:t>
            </a:r>
            <a:endParaRPr b="0" i="0" sz="1600" u="none" cap="none" strike="noStrike">
              <a:solidFill>
                <a:schemeClr val="accent2"/>
              </a:solidFill>
              <a:latin typeface="Arial"/>
              <a:ea typeface="Arial"/>
              <a:cs typeface="Arial"/>
              <a:sym typeface="Arial"/>
            </a:endParaRPr>
          </a:p>
        </p:txBody>
      </p:sp>
      <p:pic>
        <p:nvPicPr>
          <p:cNvPr id="131" name="Google Shape;131;g2f1038d9e8d_0_116"/>
          <p:cNvPicPr preferRelativeResize="0"/>
          <p:nvPr/>
        </p:nvPicPr>
        <p:blipFill rotWithShape="1">
          <a:blip r:embed="rId3">
            <a:alphaModFix/>
          </a:blip>
          <a:srcRect b="0" l="0" r="0" t="0"/>
          <a:stretch/>
        </p:blipFill>
        <p:spPr>
          <a:xfrm>
            <a:off x="6713800" y="1150900"/>
            <a:ext cx="1734900" cy="1236479"/>
          </a:xfrm>
          <a:prstGeom prst="rect">
            <a:avLst/>
          </a:prstGeom>
          <a:noFill/>
          <a:ln cap="flat" cmpd="sng" w="38100">
            <a:solidFill>
              <a:schemeClr val="accent2"/>
            </a:solidFill>
            <a:prstDash val="solid"/>
            <a:round/>
            <a:headEnd len="sm" w="sm" type="none"/>
            <a:tailEnd len="sm" w="sm" type="none"/>
          </a:ln>
        </p:spPr>
      </p:pic>
      <p:pic>
        <p:nvPicPr>
          <p:cNvPr id="132" name="Google Shape;132;g2f1038d9e8d_0_116"/>
          <p:cNvPicPr preferRelativeResize="0"/>
          <p:nvPr/>
        </p:nvPicPr>
        <p:blipFill rotWithShape="1">
          <a:blip r:embed="rId4">
            <a:alphaModFix/>
          </a:blip>
          <a:srcRect b="0" l="0" r="0" t="0"/>
          <a:stretch/>
        </p:blipFill>
        <p:spPr>
          <a:xfrm>
            <a:off x="4135925" y="3198638"/>
            <a:ext cx="1582500" cy="1055824"/>
          </a:xfrm>
          <a:prstGeom prst="rect">
            <a:avLst/>
          </a:prstGeom>
          <a:noFill/>
          <a:ln cap="flat" cmpd="sng" w="38100">
            <a:solidFill>
              <a:schemeClr val="accent2"/>
            </a:solidFill>
            <a:prstDash val="solid"/>
            <a:round/>
            <a:headEnd len="sm" w="sm" type="none"/>
            <a:tailEnd len="sm" w="sm" type="none"/>
          </a:ln>
        </p:spPr>
      </p:pic>
      <p:pic>
        <p:nvPicPr>
          <p:cNvPr id="133" name="Google Shape;133;g2f1038d9e8d_0_116"/>
          <p:cNvPicPr preferRelativeResize="0"/>
          <p:nvPr/>
        </p:nvPicPr>
        <p:blipFill rotWithShape="1">
          <a:blip r:embed="rId5">
            <a:alphaModFix/>
          </a:blip>
          <a:srcRect b="0" l="0" r="0" t="0"/>
          <a:stretch/>
        </p:blipFill>
        <p:spPr>
          <a:xfrm>
            <a:off x="4917175" y="1271228"/>
            <a:ext cx="1492725" cy="1119543"/>
          </a:xfrm>
          <a:prstGeom prst="rect">
            <a:avLst/>
          </a:prstGeom>
          <a:noFill/>
          <a:ln cap="flat" cmpd="sng" w="38100">
            <a:solidFill>
              <a:schemeClr val="accent2"/>
            </a:solidFill>
            <a:prstDash val="solid"/>
            <a:round/>
            <a:headEnd len="sm" w="sm" type="none"/>
            <a:tailEnd len="sm" w="sm" type="none"/>
          </a:ln>
        </p:spPr>
      </p:pic>
      <p:pic>
        <p:nvPicPr>
          <p:cNvPr id="134" name="Google Shape;134;g2f1038d9e8d_0_116"/>
          <p:cNvPicPr preferRelativeResize="0"/>
          <p:nvPr/>
        </p:nvPicPr>
        <p:blipFill rotWithShape="1">
          <a:blip r:embed="rId6">
            <a:alphaModFix/>
          </a:blip>
          <a:srcRect b="0" l="0" r="0" t="0"/>
          <a:stretch/>
        </p:blipFill>
        <p:spPr>
          <a:xfrm>
            <a:off x="653950" y="2921529"/>
            <a:ext cx="2952750" cy="1550193"/>
          </a:xfrm>
          <a:prstGeom prst="rect">
            <a:avLst/>
          </a:prstGeom>
          <a:noFill/>
          <a:ln cap="flat" cmpd="sng" w="38100">
            <a:solidFill>
              <a:schemeClr val="accent2"/>
            </a:solidFill>
            <a:prstDash val="solid"/>
            <a:round/>
            <a:headEnd len="sm" w="sm" type="none"/>
            <a:tailEnd len="sm" w="sm" type="none"/>
          </a:ln>
        </p:spPr>
      </p:pic>
      <p:pic>
        <p:nvPicPr>
          <p:cNvPr id="135" name="Google Shape;135;g2f1038d9e8d_0_116"/>
          <p:cNvPicPr preferRelativeResize="0"/>
          <p:nvPr/>
        </p:nvPicPr>
        <p:blipFill rotWithShape="1">
          <a:blip r:embed="rId7">
            <a:alphaModFix/>
          </a:blip>
          <a:srcRect b="0" l="0" r="0" t="0"/>
          <a:stretch/>
        </p:blipFill>
        <p:spPr>
          <a:xfrm>
            <a:off x="6247684" y="2887263"/>
            <a:ext cx="1650762" cy="1236479"/>
          </a:xfrm>
          <a:prstGeom prst="rect">
            <a:avLst/>
          </a:prstGeom>
          <a:noFill/>
          <a:ln cap="flat" cmpd="sng" w="38100">
            <a:solidFill>
              <a:schemeClr val="accent2"/>
            </a:solidFill>
            <a:prstDash val="solid"/>
            <a:round/>
            <a:headEnd len="sm" w="sm" type="none"/>
            <a:tailEnd len="sm" w="sm" type="none"/>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FLIC_Presentation_No_pages">
  <a:themeElements>
    <a:clrScheme name="Simple Light">
      <a:dk1>
        <a:srgbClr val="262A33"/>
      </a:dk1>
      <a:lt1>
        <a:srgbClr val="FFFFFF"/>
      </a:lt1>
      <a:dk2>
        <a:srgbClr val="262A33"/>
      </a:dk2>
      <a:lt2>
        <a:srgbClr val="262A33"/>
      </a:lt2>
      <a:accent1>
        <a:srgbClr val="0543B3"/>
      </a:accent1>
      <a:accent2>
        <a:srgbClr val="FF8022"/>
      </a:accent2>
      <a:accent3>
        <a:srgbClr val="51FF00"/>
      </a:accent3>
      <a:accent4>
        <a:srgbClr val="FFFFFF"/>
      </a:accent4>
      <a:accent5>
        <a:srgbClr val="FFFFFF"/>
      </a:accent5>
      <a:accent6>
        <a:srgbClr val="FFFFFF"/>
      </a:accent6>
      <a:hlink>
        <a:srgbClr val="0543B3"/>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Charlotte Jessop</dc:creator>
</cp:coreProperties>
</file>