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Lst>
  <p:sldSz cy="5143500" cx="9144000"/>
  <p:notesSz cx="6858000" cy="9144000"/>
  <p:embeddedFontLst>
    <p:embeddedFont>
      <p:font typeface="Lato"/>
      <p:regular r:id="rId35"/>
      <p:bold r:id="rId36"/>
      <p:italic r:id="rId37"/>
      <p:boldItalic r:id="rId38"/>
    </p:embeddedFont>
    <p:embeddedFont>
      <p:font typeface="Lato Light"/>
      <p:regular r:id="rId39"/>
      <p:bold r:id="rId40"/>
      <p:italic r:id="rId41"/>
      <p:boldItalic r:id="rId42"/>
    </p:embeddedFont>
    <p:embeddedFont>
      <p:font typeface="Lato Black"/>
      <p:bold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45" roundtripDataSignature="AMtx7mgmQpA6+GfThwRHCgg5lFj/ZjXRx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Duncan Cornish"/>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C5002B-E79A-41AC-8309-B1C62879B836}">
  <a:tblStyle styleId="{BCC5002B-E79A-41AC-8309-B1C62879B836}"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3540A2F7-4B67-43A9-B530-5DC1691BF74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Light-bold.fntdata"/><Relationship Id="rId20" Type="http://schemas.openxmlformats.org/officeDocument/2006/relationships/slide" Target="slides/slide13.xml"/><Relationship Id="rId42" Type="http://schemas.openxmlformats.org/officeDocument/2006/relationships/font" Target="fonts/LatoLight-boldItalic.fntdata"/><Relationship Id="rId41" Type="http://schemas.openxmlformats.org/officeDocument/2006/relationships/font" Target="fonts/LatoLight-italic.fntdata"/><Relationship Id="rId22" Type="http://schemas.openxmlformats.org/officeDocument/2006/relationships/slide" Target="slides/slide15.xml"/><Relationship Id="rId44" Type="http://schemas.openxmlformats.org/officeDocument/2006/relationships/font" Target="fonts/LatoBlack-boldItalic.fntdata"/><Relationship Id="rId21" Type="http://schemas.openxmlformats.org/officeDocument/2006/relationships/slide" Target="slides/slide14.xml"/><Relationship Id="rId43" Type="http://schemas.openxmlformats.org/officeDocument/2006/relationships/font" Target="fonts/LatoBlack-bold.fntdata"/><Relationship Id="rId24" Type="http://schemas.openxmlformats.org/officeDocument/2006/relationships/slide" Target="slides/slide17.xml"/><Relationship Id="rId23" Type="http://schemas.openxmlformats.org/officeDocument/2006/relationships/slide" Target="slides/slide16.xml"/><Relationship Id="rId45"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commentAuthors" Target="commentAuthors.xml"/><Relationship Id="rId6" Type="http://schemas.openxmlformats.org/officeDocument/2006/relationships/slideMaster" Target="slideMasters/slideMaster1.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font" Target="fonts/Lato-regular.fntdata"/><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Lato-italic.fntdata"/><Relationship Id="rId14" Type="http://schemas.openxmlformats.org/officeDocument/2006/relationships/slide" Target="slides/slide7.xml"/><Relationship Id="rId36" Type="http://schemas.openxmlformats.org/officeDocument/2006/relationships/font" Target="fonts/Lato-bold.fntdata"/><Relationship Id="rId17" Type="http://schemas.openxmlformats.org/officeDocument/2006/relationships/slide" Target="slides/slide10.xml"/><Relationship Id="rId39" Type="http://schemas.openxmlformats.org/officeDocument/2006/relationships/font" Target="fonts/LatoLight-regular.fntdata"/><Relationship Id="rId16" Type="http://schemas.openxmlformats.org/officeDocument/2006/relationships/slide" Target="slides/slide9.xml"/><Relationship Id="rId38" Type="http://schemas.openxmlformats.org/officeDocument/2006/relationships/font" Target="fonts/Lato-boldItalic.fntdata"/><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4-10-01T09:33:48.796">
    <p:pos x="6000" y="0"/>
    <p:text>success criteria for activity</p:text>
    <p:extLst>
      <p:ext uri="{C676402C-5697-4E1C-873F-D02D1690AC5C}">
        <p15:threadingInfo timeZoneBias="0"/>
      </p:ext>
      <p:ext uri="http://customooxmlschemas.google.com/">
        <go:slidesCustomData xmlns:go="http://customooxmlschemas.google.com/" commentPostId="AAABWPP8GUs"/>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072b5f1c22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g3072b5f1c22_0_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Ask pairs to share their findings with a class</a:t>
            </a:r>
            <a:endParaRPr>
              <a:latin typeface="Lato"/>
              <a:ea typeface="Lato"/>
              <a:cs typeface="Lato"/>
              <a:sym typeface="Lato"/>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cfafd655f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g1cfafd655f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cf4e2b4d9f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g1cf4e2b4d9f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Combined with profiles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cf4e2b4d9f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g1cf4e2b4d9f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lang="en-GB"/>
              <a:t>15 mins for accomodation, travel, food, activities and shopping items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cfafd655f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g1cfafd655fb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cfafd655fb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g1cfafd655fb_0_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cfafd655fb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g1cfafd655fb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cf4e2b4d9f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g1cf4e2b4d9f_0_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073f1b3dfe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g3073f1b3dfe_1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cfafd655fb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g1cfafd655fb_0_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If they have £0 left in their budget, students can remove a want from their list, not a need.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157707a00a2_0_1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 name="Google Shape;66;g157707a00a2_0_1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cfafd655fb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g1cfafd655fb_0_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instructions</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Extra </a:t>
            </a:r>
            <a:r>
              <a:rPr lang="en-GB">
                <a:latin typeface="Lato"/>
                <a:ea typeface="Lato"/>
                <a:cs typeface="Lato"/>
                <a:sym typeface="Lato"/>
              </a:rPr>
              <a:t>task</a:t>
            </a:r>
            <a:r>
              <a:rPr lang="en-GB">
                <a:latin typeface="Lato"/>
                <a:ea typeface="Lato"/>
                <a:cs typeface="Lato"/>
                <a:sym typeface="Lato"/>
              </a:rPr>
              <a:t> if ahead of time. Discuss impact of inflation on budgeting for the holiday. </a:t>
            </a:r>
            <a:endParaRPr>
              <a:latin typeface="Lato"/>
              <a:ea typeface="Lato"/>
              <a:cs typeface="Lato"/>
              <a:sym typeface="Lato"/>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cf4e2b4d9f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1cf4e2b4d9f_0_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Ask pairs to share their findings with a class</a:t>
            </a:r>
            <a:endParaRPr>
              <a:latin typeface="Lato"/>
              <a:ea typeface="Lato"/>
              <a:cs typeface="Lato"/>
              <a:sym typeface="Lato"/>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1cf4e2b4d9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g1cf4e2b4d9f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Delivery instruction</a:t>
            </a:r>
            <a:endParaRPr b="1">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Students reflect individually on their learnings</a:t>
            </a:r>
            <a:endParaRPr>
              <a:latin typeface="Lato"/>
              <a:ea typeface="Lato"/>
              <a:cs typeface="Lato"/>
              <a:sym typeface="Lato"/>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073f1b3dfe_1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g3073f1b3dfe_1_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8c69dd69e3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2" name="Google Shape;312;g28c69dd69e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21cd0fbd02b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g21cd0fbd02b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138dbd52ed1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g138dbd52ed1_0_3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5ff8fb44c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g25ff8fb44cd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466ef7c9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1466ef7c98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77272"/>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298450" lvl="0" marL="457200" rtl="0" algn="l">
              <a:lnSpc>
                <a:spcPct val="100000"/>
              </a:lnSpc>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should be invited to ask questions and they should be provided with an opportunity to ask questions anonymously. It is useful to have a question box or allocated space on the whiteboard for students to share questions.</a:t>
            </a:r>
            <a:endParaRPr>
              <a:solidFill>
                <a:schemeClr val="dk1"/>
              </a:solidFill>
              <a:latin typeface="Lato"/>
              <a:ea typeface="Lato"/>
              <a:cs typeface="Lato"/>
              <a:sym typeface="Lato"/>
            </a:endParaRPr>
          </a:p>
          <a:p>
            <a:pPr indent="-298450" lvl="0" marL="457200" rtl="0" algn="l">
              <a:lnSpc>
                <a:spcPct val="100000"/>
              </a:lnSpc>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It is suggested that students are provided with post-its or slips to write their questions on and as the teacher circulates throughout the lesson these questions can be collected and answers throughout the session or using an allocated ‘question time’ at the end of the session.</a:t>
            </a:r>
            <a:endParaRPr>
              <a:solidFill>
                <a:schemeClr val="dk1"/>
              </a:solidFill>
              <a:latin typeface="Lato"/>
              <a:ea typeface="Lato"/>
              <a:cs typeface="Lato"/>
              <a:sym typeface="Lato"/>
            </a:endParaRPr>
          </a:p>
          <a:p>
            <a:pPr indent="-298450" lvl="0" marL="457200" rtl="0" algn="l">
              <a:lnSpc>
                <a:spcPct val="100000"/>
              </a:lnSpc>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can be invited to respond to questions asked by their peers. If responses to questions are based on personal preference or opinion, the teacher should be clear to preface any answers with this.</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32c63cc0bd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g132c63cc0bd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57707a00a2_0_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g157707a00a2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57707a00a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g157707a00a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This powerpoint supports students’ worksheets. Teacher can refer back to each slide when needed</a:t>
            </a:r>
            <a:r>
              <a:rPr lang="en-GB"/>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72b5f1c2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g3072b5f1c2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This powerpoint supports students’ worksheets. Teacher can refer back to each slide when needed</a:t>
            </a:r>
            <a:r>
              <a:rPr lang="en-GB"/>
              <a: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1cd0fbd02b_0_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21cd0fbd02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lnSpc>
                <a:spcPct val="100000"/>
              </a:lnSpc>
              <a:spcBef>
                <a:spcPts val="0"/>
              </a:spcBef>
              <a:spcAft>
                <a:spcPts val="0"/>
              </a:spcAft>
              <a:buSzPts val="1100"/>
              <a:buNone/>
            </a:pPr>
            <a:r>
              <a:t/>
            </a:r>
            <a:endParaRPr>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a:latin typeface="Lato"/>
                <a:ea typeface="Lato"/>
                <a:cs typeface="Lato"/>
                <a:sym typeface="Lato"/>
              </a:rPr>
              <a:t>Begin with the big expenses such as accommodation (a place to stay) and travel. </a:t>
            </a:r>
            <a:endParaRPr>
              <a:latin typeface="Lato"/>
              <a:ea typeface="Lato"/>
              <a:cs typeface="Lato"/>
              <a:sym typeface="Lato"/>
            </a:endParaRPr>
          </a:p>
          <a:p>
            <a:pPr indent="0" lvl="0" marL="0" rtl="0" algn="l">
              <a:spcBef>
                <a:spcPts val="0"/>
              </a:spcBef>
              <a:spcAft>
                <a:spcPts val="0"/>
              </a:spcAft>
              <a:buClr>
                <a:schemeClr val="dk1"/>
              </a:buClr>
              <a:buSzPts val="1100"/>
              <a:buFont typeface="Arial"/>
              <a:buNone/>
            </a:pPr>
            <a:r>
              <a:rPr lang="en-GB">
                <a:latin typeface="Lato"/>
                <a:ea typeface="Lato"/>
                <a:cs typeface="Lato"/>
                <a:sym typeface="Lato"/>
              </a:rPr>
              <a:t>How much of the budget will you keep aside for spending money while away? How much money needs to be kept aside in case something happens that has not been planned for?</a:t>
            </a:r>
            <a:endParaRPr>
              <a:latin typeface="Lato"/>
              <a:ea typeface="Lato"/>
              <a:cs typeface="Lato"/>
              <a:sym typeface="Lato"/>
            </a:endParaRPr>
          </a:p>
          <a:p>
            <a:pPr indent="0" lvl="0" marL="0" rtl="0" algn="l">
              <a:spcBef>
                <a:spcPts val="0"/>
              </a:spcBef>
              <a:spcAft>
                <a:spcPts val="0"/>
              </a:spcAft>
              <a:buClr>
                <a:schemeClr val="dk1"/>
              </a:buClr>
              <a:buSzPts val="1100"/>
              <a:buFont typeface="Arial"/>
              <a:buNone/>
            </a:pPr>
            <a:r>
              <a:t/>
            </a:r>
            <a:endParaRPr>
              <a:latin typeface="Lato"/>
              <a:ea typeface="Lato"/>
              <a:cs typeface="Lato"/>
              <a:sym typeface="Lato"/>
            </a:endParaRPr>
          </a:p>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072b5f1c22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g3072b5f1c22_0_7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latin typeface="Lato"/>
              <a:ea typeface="Lato"/>
              <a:cs typeface="Lato"/>
              <a:sym typeface="La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7" name="Shape 7"/>
        <p:cNvGrpSpPr/>
        <p:nvPr/>
      </p:nvGrpSpPr>
      <p:grpSpPr>
        <a:xfrm>
          <a:off x="0" y="0"/>
          <a:ext cx="0" cy="0"/>
          <a:chOff x="0" y="0"/>
          <a:chExt cx="0" cy="0"/>
        </a:xfrm>
      </p:grpSpPr>
      <p:sp>
        <p:nvSpPr>
          <p:cNvPr id="8" name="Google Shape;8;g2fe32c81033_0_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9" name="Google Shape;9;g2fe32c81033_0_2"/>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10" name="Google Shape;10;g2fe32c81033_0_2"/>
          <p:cNvPicPr preferRelativeResize="0"/>
          <p:nvPr/>
        </p:nvPicPr>
        <p:blipFill rotWithShape="1">
          <a:blip r:embed="rId3">
            <a:alphaModFix/>
          </a:blip>
          <a:srcRect b="-2280" l="-4222" r="-3757" t="-2440"/>
          <a:stretch/>
        </p:blipFill>
        <p:spPr>
          <a:xfrm rot="-5400000">
            <a:off x="7182681" y="321980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2">
  <p:cSld name="TITLE_AND_TWO_COLUMNS_2">
    <p:bg>
      <p:bgPr>
        <a:solidFill>
          <a:schemeClr val="accent1"/>
        </a:solidFill>
      </p:bgPr>
    </p:bg>
    <p:spTree>
      <p:nvGrpSpPr>
        <p:cNvPr id="33" name="Shape 33"/>
        <p:cNvGrpSpPr/>
        <p:nvPr/>
      </p:nvGrpSpPr>
      <p:grpSpPr>
        <a:xfrm>
          <a:off x="0" y="0"/>
          <a:ext cx="0" cy="0"/>
          <a:chOff x="0" y="0"/>
          <a:chExt cx="0" cy="0"/>
        </a:xfrm>
      </p:grpSpPr>
      <p:sp>
        <p:nvSpPr>
          <p:cNvPr id="34" name="Google Shape;34;g2fe32c81033_0_27"/>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5" name="Google Shape;35;g2fe32c81033_0_27"/>
          <p:cNvPicPr preferRelativeResize="0"/>
          <p:nvPr/>
        </p:nvPicPr>
        <p:blipFill rotWithShape="1">
          <a:blip r:embed="rId2">
            <a:alphaModFix/>
          </a:blip>
          <a:srcRect b="-8417" l="-5677" r="-7637" t="-10644"/>
          <a:stretch/>
        </p:blipFill>
        <p:spPr>
          <a:xfrm>
            <a:off x="8069450" y="4311925"/>
            <a:ext cx="835000" cy="650200"/>
          </a:xfrm>
          <a:prstGeom prst="rect">
            <a:avLst/>
          </a:prstGeom>
          <a:noFill/>
          <a:ln>
            <a:noFill/>
          </a:ln>
        </p:spPr>
      </p:pic>
      <p:sp>
        <p:nvSpPr>
          <p:cNvPr id="36" name="Google Shape;36;g2fe32c81033_0_27"/>
          <p:cNvSpPr txBox="1"/>
          <p:nvPr>
            <p:ph type="title"/>
          </p:nvPr>
        </p:nvSpPr>
        <p:spPr>
          <a:xfrm>
            <a:off x="378950" y="226350"/>
            <a:ext cx="7690500" cy="562800"/>
          </a:xfrm>
          <a:prstGeom prst="rect">
            <a:avLst/>
          </a:prstGeom>
          <a:noFill/>
          <a:ln>
            <a:noFill/>
          </a:ln>
        </p:spPr>
        <p:txBody>
          <a:bodyPr anchorCtr="0" anchor="ctr" bIns="91425" lIns="91425" spcFirstLastPara="1" rIns="91425" wrap="square" tIns="91425">
            <a:spAutoFit/>
          </a:bodyPr>
          <a:lstStyle>
            <a:lvl1pPr lv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p:cSld name="TITLE_2">
    <p:bg>
      <p:bgPr>
        <a:solidFill>
          <a:schemeClr val="accent1"/>
        </a:solidFill>
      </p:bgPr>
    </p:bg>
    <p:spTree>
      <p:nvGrpSpPr>
        <p:cNvPr id="37" name="Shape 37"/>
        <p:cNvGrpSpPr/>
        <p:nvPr/>
      </p:nvGrpSpPr>
      <p:grpSpPr>
        <a:xfrm>
          <a:off x="0" y="0"/>
          <a:ext cx="0" cy="0"/>
          <a:chOff x="0" y="0"/>
          <a:chExt cx="0" cy="0"/>
        </a:xfrm>
      </p:grpSpPr>
      <p:pic>
        <p:nvPicPr>
          <p:cNvPr id="38" name="Google Shape;38;g2fe32c81033_0_31"/>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39" name="Google Shape;39;g2fe32c81033_0_31"/>
          <p:cNvPicPr preferRelativeResize="0"/>
          <p:nvPr/>
        </p:nvPicPr>
        <p:blipFill rotWithShape="1">
          <a:blip r:embed="rId3">
            <a:alphaModFix/>
          </a:blip>
          <a:srcRect b="-2272" l="-4222" r="-3757" t="-2439"/>
          <a:stretch/>
        </p:blipFill>
        <p:spPr>
          <a:xfrm rot="-5400000">
            <a:off x="7184749" y="322734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1 1">
  <p:cSld name="TITLE_ONLY_1_1_1">
    <p:bg>
      <p:bgPr>
        <a:solidFill>
          <a:srgbClr val="0543B3"/>
        </a:solidFill>
      </p:bgPr>
    </p:bg>
    <p:spTree>
      <p:nvGrpSpPr>
        <p:cNvPr id="40" name="Shape 40"/>
        <p:cNvGrpSpPr/>
        <p:nvPr/>
      </p:nvGrpSpPr>
      <p:grpSpPr>
        <a:xfrm>
          <a:off x="0" y="0"/>
          <a:ext cx="0" cy="0"/>
          <a:chOff x="0" y="0"/>
          <a:chExt cx="0" cy="0"/>
        </a:xfrm>
      </p:grpSpPr>
      <p:pic>
        <p:nvPicPr>
          <p:cNvPr id="41" name="Google Shape;41;g2fe32c81033_0_34"/>
          <p:cNvPicPr preferRelativeResize="0"/>
          <p:nvPr/>
        </p:nvPicPr>
        <p:blipFill rotWithShape="1">
          <a:blip r:embed="rId2">
            <a:alphaModFix/>
          </a:blip>
          <a:srcRect b="-8417" l="-5677" r="-7637" t="-10644"/>
          <a:stretch/>
        </p:blipFill>
        <p:spPr>
          <a:xfrm>
            <a:off x="8069450" y="4311925"/>
            <a:ext cx="835000" cy="6502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1">
  <p:cSld name="Divider slide 2_1">
    <p:spTree>
      <p:nvGrpSpPr>
        <p:cNvPr id="42" name="Shape 42"/>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1">
  <p:cSld name="Section slide 1">
    <p:spTree>
      <p:nvGrpSpPr>
        <p:cNvPr id="43" name="Shape 43"/>
        <p:cNvGrpSpPr/>
        <p:nvPr/>
      </p:nvGrpSpPr>
      <p:grpSpPr>
        <a:xfrm>
          <a:off x="0" y="0"/>
          <a:ext cx="0" cy="0"/>
          <a:chOff x="0" y="0"/>
          <a:chExt cx="0" cy="0"/>
        </a:xfrm>
      </p:grpSpPr>
      <p:sp>
        <p:nvSpPr>
          <p:cNvPr id="44" name="Google Shape;44;g2fe32c81033_0_37"/>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5" name="Google Shape;45;g2fe32c81033_0_37"/>
          <p:cNvPicPr preferRelativeResize="0"/>
          <p:nvPr/>
        </p:nvPicPr>
        <p:blipFill rotWithShape="1">
          <a:blip r:embed="rId2">
            <a:alphaModFix/>
          </a:blip>
          <a:srcRect b="-9684" l="-7535" r="-5779" t="-8129"/>
          <a:stretch/>
        </p:blipFill>
        <p:spPr>
          <a:xfrm>
            <a:off x="8055750" y="4325600"/>
            <a:ext cx="835000" cy="643375"/>
          </a:xfrm>
          <a:prstGeom prst="rect">
            <a:avLst/>
          </a:prstGeom>
          <a:noFill/>
          <a:ln>
            <a:noFill/>
          </a:ln>
        </p:spPr>
      </p:pic>
      <p:sp>
        <p:nvSpPr>
          <p:cNvPr id="46" name="Google Shape;46;g2fe32c81033_0_37"/>
          <p:cNvSpPr txBox="1"/>
          <p:nvPr>
            <p:ph type="title"/>
          </p:nvPr>
        </p:nvSpPr>
        <p:spPr>
          <a:xfrm>
            <a:off x="378950" y="226350"/>
            <a:ext cx="7690500" cy="562800"/>
          </a:xfrm>
          <a:prstGeom prst="rect">
            <a:avLst/>
          </a:prstGeom>
          <a:noFill/>
          <a:ln>
            <a:noFill/>
          </a:ln>
        </p:spPr>
        <p:txBody>
          <a:bodyPr anchorCtr="0" anchor="ctr" bIns="91425" lIns="91425" spcFirstLastPara="1" rIns="91425" wrap="square" tIns="91425">
            <a:spAutoFit/>
          </a:bodyPr>
          <a:lstStyle>
            <a:lvl1pPr lvl="0" rt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1 1">
  <p:cSld name="Section slide 1_1">
    <p:spTree>
      <p:nvGrpSpPr>
        <p:cNvPr id="47" name="Shape 47"/>
        <p:cNvGrpSpPr/>
        <p:nvPr/>
      </p:nvGrpSpPr>
      <p:grpSpPr>
        <a:xfrm>
          <a:off x="0" y="0"/>
          <a:ext cx="0" cy="0"/>
          <a:chOff x="0" y="0"/>
          <a:chExt cx="0" cy="0"/>
        </a:xfrm>
      </p:grpSpPr>
      <p:sp>
        <p:nvSpPr>
          <p:cNvPr id="48" name="Google Shape;48;g2fe32c81033_0_41"/>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1 1 1">
  <p:cSld name="Section slide 1_1_1">
    <p:spTree>
      <p:nvGrpSpPr>
        <p:cNvPr id="49" name="Shape 49"/>
        <p:cNvGrpSpPr/>
        <p:nvPr/>
      </p:nvGrpSpPr>
      <p:grpSpPr>
        <a:xfrm>
          <a:off x="0" y="0"/>
          <a:ext cx="0" cy="0"/>
          <a:chOff x="0" y="0"/>
          <a:chExt cx="0" cy="0"/>
        </a:xfrm>
      </p:grpSpPr>
      <p:sp>
        <p:nvSpPr>
          <p:cNvPr id="50" name="Google Shape;50;g3072b5f1c22_0_24"/>
          <p:cNvSpPr/>
          <p:nvPr/>
        </p:nvSpPr>
        <p:spPr>
          <a:xfrm>
            <a:off x="0" y="0"/>
            <a:ext cx="9144000" cy="5109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2">
  <p:cSld name="Divider/pullout 1">
    <p:bg>
      <p:bgPr>
        <a:solidFill>
          <a:srgbClr val="0543B3"/>
        </a:solidFill>
      </p:bgPr>
    </p:bg>
    <p:spTree>
      <p:nvGrpSpPr>
        <p:cNvPr id="51" name="Shape 51"/>
        <p:cNvGrpSpPr/>
        <p:nvPr/>
      </p:nvGrpSpPr>
      <p:grpSpPr>
        <a:xfrm>
          <a:off x="0" y="0"/>
          <a:ext cx="0" cy="0"/>
          <a:chOff x="0" y="0"/>
          <a:chExt cx="0" cy="0"/>
        </a:xfrm>
      </p:grpSpPr>
      <p:pic>
        <p:nvPicPr>
          <p:cNvPr id="52" name="Google Shape;52;g2fe32c81033_0_44"/>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53" name="Shape 53"/>
        <p:cNvGrpSpPr/>
        <p:nvPr/>
      </p:nvGrpSpPr>
      <p:grpSpPr>
        <a:xfrm>
          <a:off x="0" y="0"/>
          <a:ext cx="0" cy="0"/>
          <a:chOff x="0" y="0"/>
          <a:chExt cx="0" cy="0"/>
        </a:xfrm>
      </p:grpSpPr>
      <p:sp>
        <p:nvSpPr>
          <p:cNvPr id="54" name="Google Shape;54;g2fe32c81033_0_46"/>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5" name="Google Shape;55;g2fe32c81033_0_46"/>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11" name="Shape 11"/>
        <p:cNvGrpSpPr/>
        <p:nvPr/>
      </p:nvGrpSpPr>
      <p:grpSpPr>
        <a:xfrm>
          <a:off x="0" y="0"/>
          <a:ext cx="0" cy="0"/>
          <a:chOff x="0" y="0"/>
          <a:chExt cx="0" cy="0"/>
        </a:xfrm>
      </p:grpSpPr>
      <p:sp>
        <p:nvSpPr>
          <p:cNvPr id="12" name="Google Shape;12;g2fe32c81033_0_6"/>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fe32c81033_0_6"/>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
        <p:nvSpPr>
          <p:cNvPr id="14" name="Google Shape;14;g2fe32c81033_0_6"/>
          <p:cNvSpPr txBox="1"/>
          <p:nvPr/>
        </p:nvSpPr>
        <p:spPr>
          <a:xfrm>
            <a:off x="324725" y="192150"/>
            <a:ext cx="6897300" cy="6312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Text here</a:t>
            </a:r>
            <a:endParaRPr b="1" i="0" sz="2300" u="none" cap="none" strike="noStrike">
              <a:solidFill>
                <a:schemeClr val="accent2"/>
              </a:solidFill>
              <a:latin typeface="Lato"/>
              <a:ea typeface="Lato"/>
              <a:cs typeface="Lato"/>
              <a:sym typeface="Lato"/>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5" name="Shape 15"/>
        <p:cNvGrpSpPr/>
        <p:nvPr/>
      </p:nvGrpSpPr>
      <p:grpSpPr>
        <a:xfrm>
          <a:off x="0" y="0"/>
          <a:ext cx="0" cy="0"/>
          <a:chOff x="0" y="0"/>
          <a:chExt cx="0" cy="0"/>
        </a:xfrm>
      </p:grpSpPr>
      <p:pic>
        <p:nvPicPr>
          <p:cNvPr id="16" name="Google Shape;16;g2fe32c81033_0_11"/>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7" name="Shape 17"/>
        <p:cNvGrpSpPr/>
        <p:nvPr/>
      </p:nvGrpSpPr>
      <p:grpSpPr>
        <a:xfrm>
          <a:off x="0" y="0"/>
          <a:ext cx="0" cy="0"/>
          <a:chOff x="0" y="0"/>
          <a:chExt cx="0" cy="0"/>
        </a:xfrm>
      </p:grpSpPr>
      <p:pic>
        <p:nvPicPr>
          <p:cNvPr id="18" name="Google Shape;18;g2fe32c81033_0_13"/>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9" name="Shape 19"/>
        <p:cNvGrpSpPr/>
        <p:nvPr/>
      </p:nvGrpSpPr>
      <p:grpSpPr>
        <a:xfrm>
          <a:off x="0" y="0"/>
          <a:ext cx="0" cy="0"/>
          <a:chOff x="0" y="0"/>
          <a:chExt cx="0" cy="0"/>
        </a:xfrm>
      </p:grpSpPr>
      <p:pic>
        <p:nvPicPr>
          <p:cNvPr id="20" name="Google Shape;20;g2fe32c81033_0_15"/>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21" name="Shape 21"/>
        <p:cNvGrpSpPr/>
        <p:nvPr/>
      </p:nvGrpSpPr>
      <p:grpSpPr>
        <a:xfrm>
          <a:off x="0" y="0"/>
          <a:ext cx="0" cy="0"/>
          <a:chOff x="0" y="0"/>
          <a:chExt cx="0" cy="0"/>
        </a:xfrm>
      </p:grpSpPr>
      <p:sp>
        <p:nvSpPr>
          <p:cNvPr id="22" name="Google Shape;22;g2fe32c81033_0_17"/>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23" name="Google Shape;23;g2fe32c81033_0_17"/>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24" name="Google Shape;24;g2fe32c81033_0_1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5" name="Shape 25"/>
        <p:cNvGrpSpPr/>
        <p:nvPr/>
      </p:nvGrpSpPr>
      <p:grpSpPr>
        <a:xfrm>
          <a:off x="0" y="0"/>
          <a:ext cx="0" cy="0"/>
          <a:chOff x="0" y="0"/>
          <a:chExt cx="0" cy="0"/>
        </a:xfrm>
      </p:grpSpPr>
      <p:pic>
        <p:nvPicPr>
          <p:cNvPr id="26" name="Google Shape;26;g2fe32c81033_0_21"/>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27" name="Google Shape;27;g2fe32c81033_0_21"/>
          <p:cNvSpPr txBox="1"/>
          <p:nvPr>
            <p:ph type="title"/>
          </p:nvPr>
        </p:nvSpPr>
        <p:spPr>
          <a:xfrm>
            <a:off x="378950" y="226350"/>
            <a:ext cx="7690500" cy="562800"/>
          </a:xfrm>
          <a:prstGeom prst="rect">
            <a:avLst/>
          </a:prstGeom>
          <a:noFill/>
          <a:ln>
            <a:noFill/>
          </a:ln>
        </p:spPr>
        <p:txBody>
          <a:bodyPr anchorCtr="0" anchor="ctr" bIns="91425" lIns="91425" spcFirstLastPara="1" rIns="91425" wrap="square" tIns="91425">
            <a:spAutoFit/>
          </a:bodyPr>
          <a:lstStyle>
            <a:lvl1pPr lvl="0" rt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28" name="Shape 28"/>
        <p:cNvGrpSpPr/>
        <p:nvPr/>
      </p:nvGrpSpPr>
      <p:grpSpPr>
        <a:xfrm>
          <a:off x="0" y="0"/>
          <a:ext cx="0" cy="0"/>
          <a:chOff x="0" y="0"/>
          <a:chExt cx="0" cy="0"/>
        </a:xfrm>
      </p:grpSpPr>
      <p:sp>
        <p:nvSpPr>
          <p:cNvPr id="29" name="Google Shape;29;g2fe32c81033_0_23"/>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0" name="Google Shape;30;g2fe32c81033_0_23"/>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
        <p:nvSpPr>
          <p:cNvPr id="31" name="Google Shape;31;g2fe32c81033_0_23"/>
          <p:cNvSpPr txBox="1"/>
          <p:nvPr>
            <p:ph type="title"/>
          </p:nvPr>
        </p:nvSpPr>
        <p:spPr>
          <a:xfrm>
            <a:off x="378950" y="226350"/>
            <a:ext cx="7690500" cy="562800"/>
          </a:xfrm>
          <a:prstGeom prst="rect">
            <a:avLst/>
          </a:prstGeom>
          <a:noFill/>
          <a:ln>
            <a:noFill/>
          </a:ln>
        </p:spPr>
        <p:txBody>
          <a:bodyPr anchorCtr="0" anchor="ctr" bIns="91425" lIns="91425" spcFirstLastPara="1" rIns="91425" wrap="square" tIns="91425">
            <a:spAutoFit/>
          </a:bodyPr>
          <a:lstStyle>
            <a:lvl1pPr lvl="0" rt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bg>
      <p:bgPr>
        <a:solidFill>
          <a:schemeClr val="accent1"/>
        </a:solidFill>
      </p:bgPr>
    </p:bg>
    <p:spTree>
      <p:nvGrpSpPr>
        <p:cNvPr id="32" name="Shape 3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g2fe32c81033_0_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14.png"/><Relationship Id="rId6"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comments" Target="../comments/comment1.xml"/><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7.xml"/><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9.xml"/><Relationship Id="rId3" Type="http://schemas.openxmlformats.org/officeDocument/2006/relationships/image" Target="../media/image39.jp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14.png"/><Relationship Id="rId6"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2.xml"/><Relationship Id="rId3"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36.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hyperlink" Target="https://youtu.be/VBi7xpMzbJQ" TargetMode="External"/><Relationship Id="rId4" Type="http://schemas.openxmlformats.org/officeDocument/2006/relationships/hyperlink" Target="http://www.youtube.com/watch?v=JdBtgPh3RHM" TargetMode="External"/><Relationship Id="rId5" Type="http://schemas.openxmlformats.org/officeDocument/2006/relationships/image" Target="../media/image2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hyperlink" Target="https://www.citizensadvice.org.uk/debt-and-money/" TargetMode="External"/><Relationship Id="rId4" Type="http://schemas.openxmlformats.org/officeDocument/2006/relationships/image" Target="../media/image32.png"/><Relationship Id="rId5" Type="http://schemas.openxmlformats.org/officeDocument/2006/relationships/image" Target="../media/image30.png"/><Relationship Id="rId6" Type="http://schemas.openxmlformats.org/officeDocument/2006/relationships/hyperlink" Target="https://www.nationaldebtline.org/" TargetMode="External"/><Relationship Id="rId7" Type="http://schemas.openxmlformats.org/officeDocument/2006/relationships/hyperlink" Target="http://www.moneyadvicetrust.org/Pages/default.aspx" TargetMode="External"/><Relationship Id="rId8"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4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59" name="Shape 59"/>
        <p:cNvGrpSpPr/>
        <p:nvPr/>
      </p:nvGrpSpPr>
      <p:grpSpPr>
        <a:xfrm>
          <a:off x="0" y="0"/>
          <a:ext cx="0" cy="0"/>
          <a:chOff x="0" y="0"/>
          <a:chExt cx="0" cy="0"/>
        </a:xfrm>
      </p:grpSpPr>
      <p:sp>
        <p:nvSpPr>
          <p:cNvPr id="60" name="Google Shape;60;p1"/>
          <p:cNvSpPr txBox="1"/>
          <p:nvPr>
            <p:ph type="ctrTitle"/>
          </p:nvPr>
        </p:nvSpPr>
        <p:spPr>
          <a:xfrm>
            <a:off x="360375" y="1253100"/>
            <a:ext cx="58707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GB" sz="4800" u="none" cap="none" strike="noStrike">
                <a:solidFill>
                  <a:schemeClr val="lt1"/>
                </a:solidFill>
                <a:latin typeface="Lato Black"/>
                <a:ea typeface="Lato Black"/>
                <a:cs typeface="Lato Black"/>
                <a:sym typeface="Lato Black"/>
              </a:rPr>
              <a:t>How to take care of monthly money</a:t>
            </a:r>
            <a:endParaRPr b="1" i="0" sz="4800" u="none" cap="none" strike="noStrike">
              <a:solidFill>
                <a:schemeClr val="lt1"/>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3600"/>
              <a:buFont typeface="Arial"/>
              <a:buNone/>
            </a:pPr>
            <a:r>
              <a:t/>
            </a:r>
            <a:endParaRPr b="1" i="0" sz="4800" u="none" cap="none" strike="noStrike">
              <a:solidFill>
                <a:schemeClr val="lt1"/>
              </a:solidFill>
              <a:latin typeface="Lato Black"/>
              <a:ea typeface="Lato Black"/>
              <a:cs typeface="Lato Black"/>
              <a:sym typeface="Lato Black"/>
            </a:endParaRPr>
          </a:p>
        </p:txBody>
      </p:sp>
      <p:pic>
        <p:nvPicPr>
          <p:cNvPr id="61" name="Google Shape;61;p1"/>
          <p:cNvPicPr preferRelativeResize="0"/>
          <p:nvPr/>
        </p:nvPicPr>
        <p:blipFill rotWithShape="1">
          <a:blip r:embed="rId3">
            <a:alphaModFix/>
          </a:blip>
          <a:srcRect b="0" l="0" r="0" t="0"/>
          <a:stretch/>
        </p:blipFill>
        <p:spPr>
          <a:xfrm>
            <a:off x="6383475" y="152400"/>
            <a:ext cx="2608123" cy="2608123"/>
          </a:xfrm>
          <a:prstGeom prst="rect">
            <a:avLst/>
          </a:prstGeom>
          <a:noFill/>
          <a:ln>
            <a:noFill/>
          </a:ln>
        </p:spPr>
      </p:pic>
      <p:pic>
        <p:nvPicPr>
          <p:cNvPr id="62" name="Google Shape;62;p1"/>
          <p:cNvPicPr preferRelativeResize="0"/>
          <p:nvPr/>
        </p:nvPicPr>
        <p:blipFill rotWithShape="1">
          <a:blip r:embed="rId4">
            <a:alphaModFix/>
          </a:blip>
          <a:srcRect b="0" l="0" r="0" t="0"/>
          <a:stretch/>
        </p:blipFill>
        <p:spPr>
          <a:xfrm>
            <a:off x="434324" y="3306997"/>
            <a:ext cx="1053199" cy="1053199"/>
          </a:xfrm>
          <a:prstGeom prst="rect">
            <a:avLst/>
          </a:prstGeom>
          <a:noFill/>
          <a:ln>
            <a:noFill/>
          </a:ln>
        </p:spPr>
      </p:pic>
      <p:sp>
        <p:nvSpPr>
          <p:cNvPr id="63" name="Google Shape;63;p1"/>
          <p:cNvSpPr txBox="1"/>
          <p:nvPr/>
        </p:nvSpPr>
        <p:spPr>
          <a:xfrm>
            <a:off x="360375" y="4529800"/>
            <a:ext cx="66813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Arial"/>
                <a:ea typeface="Arial"/>
                <a:cs typeface="Arial"/>
                <a:sym typeface="Arial"/>
              </a:rPr>
              <a:t>This session is aimed at Key Stage Three (recommended for Year 7)</a:t>
            </a:r>
            <a:endParaRPr b="1" i="0" sz="1000" u="none" cap="none" strike="noStrike">
              <a:solidFill>
                <a:schemeClr val="accen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4" name="Shape 154"/>
        <p:cNvGrpSpPr/>
        <p:nvPr/>
      </p:nvGrpSpPr>
      <p:grpSpPr>
        <a:xfrm>
          <a:off x="0" y="0"/>
          <a:ext cx="0" cy="0"/>
          <a:chOff x="0" y="0"/>
          <a:chExt cx="0" cy="0"/>
        </a:xfrm>
      </p:grpSpPr>
      <p:sp>
        <p:nvSpPr>
          <p:cNvPr id="155" name="Google Shape;155;g3072b5f1c22_0_54"/>
          <p:cNvSpPr/>
          <p:nvPr/>
        </p:nvSpPr>
        <p:spPr>
          <a:xfrm>
            <a:off x="8057050" y="4201075"/>
            <a:ext cx="996600" cy="785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g3072b5f1c22_0_54"/>
          <p:cNvSpPr/>
          <p:nvPr/>
        </p:nvSpPr>
        <p:spPr>
          <a:xfrm>
            <a:off x="695500" y="3821475"/>
            <a:ext cx="1237500" cy="5334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Karim</a:t>
            </a:r>
            <a:endParaRPr b="1" i="0" sz="2200" u="none" cap="none" strike="noStrike">
              <a:solidFill>
                <a:schemeClr val="lt1"/>
              </a:solidFill>
              <a:latin typeface="Lato"/>
              <a:ea typeface="Lato"/>
              <a:cs typeface="Lato"/>
              <a:sym typeface="Lato"/>
            </a:endParaRPr>
          </a:p>
        </p:txBody>
      </p:sp>
      <p:sp>
        <p:nvSpPr>
          <p:cNvPr id="157" name="Google Shape;157;g3072b5f1c22_0_54"/>
          <p:cNvSpPr/>
          <p:nvPr/>
        </p:nvSpPr>
        <p:spPr>
          <a:xfrm>
            <a:off x="2934325" y="3821475"/>
            <a:ext cx="1237500" cy="5334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Zara</a:t>
            </a:r>
            <a:endParaRPr b="1" i="0" sz="2200" u="none" cap="none" strike="noStrike">
              <a:solidFill>
                <a:schemeClr val="lt1"/>
              </a:solidFill>
              <a:latin typeface="Lato"/>
              <a:ea typeface="Lato"/>
              <a:cs typeface="Lato"/>
              <a:sym typeface="Lato"/>
            </a:endParaRPr>
          </a:p>
        </p:txBody>
      </p:sp>
      <p:sp>
        <p:nvSpPr>
          <p:cNvPr id="158" name="Google Shape;158;g3072b5f1c22_0_54"/>
          <p:cNvSpPr/>
          <p:nvPr/>
        </p:nvSpPr>
        <p:spPr>
          <a:xfrm>
            <a:off x="5094824" y="3821475"/>
            <a:ext cx="1280100" cy="5334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David</a:t>
            </a:r>
            <a:endParaRPr b="1" i="0" sz="2200" u="none" cap="none" strike="noStrike">
              <a:solidFill>
                <a:schemeClr val="lt1"/>
              </a:solidFill>
              <a:latin typeface="Lato"/>
              <a:ea typeface="Lato"/>
              <a:cs typeface="Lato"/>
              <a:sym typeface="Lato"/>
            </a:endParaRPr>
          </a:p>
        </p:txBody>
      </p:sp>
      <p:sp>
        <p:nvSpPr>
          <p:cNvPr id="159" name="Google Shape;159;g3072b5f1c22_0_54"/>
          <p:cNvSpPr/>
          <p:nvPr/>
        </p:nvSpPr>
        <p:spPr>
          <a:xfrm>
            <a:off x="7354900" y="3821475"/>
            <a:ext cx="1237500" cy="5334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Lucy</a:t>
            </a:r>
            <a:endParaRPr b="1" i="0" sz="2200" u="none" cap="none" strike="noStrike">
              <a:solidFill>
                <a:schemeClr val="lt1"/>
              </a:solidFill>
              <a:latin typeface="Lato"/>
              <a:ea typeface="Lato"/>
              <a:cs typeface="Lato"/>
              <a:sym typeface="Lato"/>
            </a:endParaRPr>
          </a:p>
        </p:txBody>
      </p:sp>
      <p:pic>
        <p:nvPicPr>
          <p:cNvPr id="160" name="Google Shape;160;g3072b5f1c22_0_54"/>
          <p:cNvPicPr preferRelativeResize="0"/>
          <p:nvPr/>
        </p:nvPicPr>
        <p:blipFill rotWithShape="1">
          <a:blip r:embed="rId3">
            <a:alphaModFix/>
          </a:blip>
          <a:srcRect b="0" l="0" r="0" t="0"/>
          <a:stretch/>
        </p:blipFill>
        <p:spPr>
          <a:xfrm>
            <a:off x="2934325" y="2486400"/>
            <a:ext cx="1237499" cy="1237499"/>
          </a:xfrm>
          <a:prstGeom prst="rect">
            <a:avLst/>
          </a:prstGeom>
          <a:noFill/>
          <a:ln>
            <a:noFill/>
          </a:ln>
          <a:effectLst>
            <a:outerShdw blurRad="57150" rotWithShape="0" algn="bl" dir="5400000" dist="19050">
              <a:srgbClr val="000000">
                <a:alpha val="49800"/>
              </a:srgbClr>
            </a:outerShdw>
          </a:effectLst>
        </p:spPr>
      </p:pic>
      <p:pic>
        <p:nvPicPr>
          <p:cNvPr id="161" name="Google Shape;161;g3072b5f1c22_0_54"/>
          <p:cNvPicPr preferRelativeResize="0"/>
          <p:nvPr/>
        </p:nvPicPr>
        <p:blipFill rotWithShape="1">
          <a:blip r:embed="rId4">
            <a:alphaModFix/>
          </a:blip>
          <a:srcRect b="0" l="0" r="0" t="0"/>
          <a:stretch/>
        </p:blipFill>
        <p:spPr>
          <a:xfrm>
            <a:off x="7315400" y="2483975"/>
            <a:ext cx="1237499" cy="1237499"/>
          </a:xfrm>
          <a:prstGeom prst="rect">
            <a:avLst/>
          </a:prstGeom>
          <a:noFill/>
          <a:ln>
            <a:noFill/>
          </a:ln>
          <a:effectLst>
            <a:outerShdw blurRad="57150" rotWithShape="0" algn="bl" dir="5400000" dist="19050">
              <a:srgbClr val="000000">
                <a:alpha val="49800"/>
              </a:srgbClr>
            </a:outerShdw>
          </a:effectLst>
        </p:spPr>
      </p:pic>
      <p:pic>
        <p:nvPicPr>
          <p:cNvPr id="162" name="Google Shape;162;g3072b5f1c22_0_54"/>
          <p:cNvPicPr preferRelativeResize="0"/>
          <p:nvPr/>
        </p:nvPicPr>
        <p:blipFill rotWithShape="1">
          <a:blip r:embed="rId5">
            <a:alphaModFix/>
          </a:blip>
          <a:srcRect b="0" l="0" r="0" t="0"/>
          <a:stretch/>
        </p:blipFill>
        <p:spPr>
          <a:xfrm>
            <a:off x="5137300" y="2483975"/>
            <a:ext cx="1237499" cy="1237499"/>
          </a:xfrm>
          <a:prstGeom prst="rect">
            <a:avLst/>
          </a:prstGeom>
          <a:noFill/>
          <a:ln>
            <a:noFill/>
          </a:ln>
          <a:effectLst>
            <a:outerShdw blurRad="57150" rotWithShape="0" algn="bl" dir="5400000" dist="19050">
              <a:srgbClr val="000000">
                <a:alpha val="49800"/>
              </a:srgbClr>
            </a:outerShdw>
          </a:effectLst>
        </p:spPr>
      </p:pic>
      <p:pic>
        <p:nvPicPr>
          <p:cNvPr id="163" name="Google Shape;163;g3072b5f1c22_0_54"/>
          <p:cNvPicPr preferRelativeResize="0"/>
          <p:nvPr/>
        </p:nvPicPr>
        <p:blipFill rotWithShape="1">
          <a:blip r:embed="rId6">
            <a:alphaModFix/>
          </a:blip>
          <a:srcRect b="0" l="0" r="0" t="0"/>
          <a:stretch/>
        </p:blipFill>
        <p:spPr>
          <a:xfrm>
            <a:off x="731350" y="2486400"/>
            <a:ext cx="1237499" cy="1237499"/>
          </a:xfrm>
          <a:prstGeom prst="rect">
            <a:avLst/>
          </a:prstGeom>
          <a:noFill/>
          <a:ln>
            <a:noFill/>
          </a:ln>
          <a:effectLst>
            <a:outerShdw blurRad="57150" rotWithShape="0" algn="bl" dir="5400000" dist="19050">
              <a:srgbClr val="000000">
                <a:alpha val="49800"/>
              </a:srgbClr>
            </a:outerShdw>
          </a:effectLst>
        </p:spPr>
      </p:pic>
      <p:sp>
        <p:nvSpPr>
          <p:cNvPr id="164" name="Google Shape;164;g3072b5f1c22_0_54"/>
          <p:cNvSpPr txBox="1"/>
          <p:nvPr/>
        </p:nvSpPr>
        <p:spPr>
          <a:xfrm>
            <a:off x="329275" y="1007550"/>
            <a:ext cx="75852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Read through your person’s background and choose a job that would suit them. The jobs are listed in your booklets and on the following slide. </a:t>
            </a:r>
            <a:endParaRPr b="1"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Lato"/>
                <a:ea typeface="Lato"/>
                <a:cs typeface="Lato"/>
                <a:sym typeface="Lato"/>
              </a:rPr>
              <a:t>Then work out 10% of the holiday budget which will be kept aside for emergencies - this is known as contingency money.</a:t>
            </a:r>
            <a:endParaRPr b="1" i="0" sz="1600" u="none" cap="none" strike="noStrike">
              <a:solidFill>
                <a:srgbClr val="000000"/>
              </a:solidFill>
              <a:latin typeface="Lato"/>
              <a:ea typeface="Lato"/>
              <a:cs typeface="Lato"/>
              <a:sym typeface="Lato"/>
            </a:endParaRPr>
          </a:p>
        </p:txBody>
      </p:sp>
      <p:sp>
        <p:nvSpPr>
          <p:cNvPr id="165" name="Google Shape;165;g3072b5f1c22_0_54"/>
          <p:cNvSpPr/>
          <p:nvPr/>
        </p:nvSpPr>
        <p:spPr>
          <a:xfrm>
            <a:off x="706850" y="4487825"/>
            <a:ext cx="7888500" cy="516000"/>
          </a:xfrm>
          <a:prstGeom prst="rect">
            <a:avLst/>
          </a:prstGeom>
          <a:solidFill>
            <a:schemeClr val="accent2"/>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lt1"/>
                </a:solidFill>
                <a:latin typeface="Lato"/>
                <a:ea typeface="Lato"/>
                <a:cs typeface="Lato"/>
                <a:sym typeface="Lato"/>
              </a:rPr>
              <a:t>Stretch - what kind of external pressures might these people face?</a:t>
            </a:r>
            <a:endParaRPr b="1" i="0" sz="1600" u="none" cap="none" strike="noStrike">
              <a:solidFill>
                <a:schemeClr val="lt1"/>
              </a:solidFill>
              <a:latin typeface="Lato"/>
              <a:ea typeface="Lato"/>
              <a:cs typeface="Lato"/>
              <a:sym typeface="Lato"/>
            </a:endParaRPr>
          </a:p>
        </p:txBody>
      </p:sp>
      <p:sp>
        <p:nvSpPr>
          <p:cNvPr id="166" name="Google Shape;166;g3072b5f1c22_0_54"/>
          <p:cNvSpPr txBox="1"/>
          <p:nvPr>
            <p:ph type="title"/>
          </p:nvPr>
        </p:nvSpPr>
        <p:spPr>
          <a:xfrm>
            <a:off x="378950" y="226350"/>
            <a:ext cx="8674800" cy="631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2900">
                <a:solidFill>
                  <a:srgbClr val="FF8022"/>
                </a:solidFill>
                <a:latin typeface="Lato"/>
                <a:ea typeface="Lato"/>
                <a:cs typeface="Lato"/>
                <a:sym typeface="Lato"/>
              </a:rPr>
              <a:t>Karim’s Holiday:</a:t>
            </a:r>
            <a:endParaRPr b="1" sz="2900">
              <a:solidFill>
                <a:srgbClr val="FF8022"/>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0" name="Shape 170"/>
        <p:cNvGrpSpPr/>
        <p:nvPr/>
      </p:nvGrpSpPr>
      <p:grpSpPr>
        <a:xfrm>
          <a:off x="0" y="0"/>
          <a:ext cx="0" cy="0"/>
          <a:chOff x="0" y="0"/>
          <a:chExt cx="0" cy="0"/>
        </a:xfrm>
      </p:grpSpPr>
      <p:pic>
        <p:nvPicPr>
          <p:cNvPr id="171" name="Google Shape;171;g1cfafd655fb_0_0"/>
          <p:cNvPicPr preferRelativeResize="0"/>
          <p:nvPr/>
        </p:nvPicPr>
        <p:blipFill rotWithShape="1">
          <a:blip r:embed="rId4">
            <a:alphaModFix/>
          </a:blip>
          <a:srcRect b="12480" l="0" r="0" t="12472"/>
          <a:stretch/>
        </p:blipFill>
        <p:spPr>
          <a:xfrm>
            <a:off x="0" y="999425"/>
            <a:ext cx="9144000" cy="4571999"/>
          </a:xfrm>
          <a:prstGeom prst="rect">
            <a:avLst/>
          </a:prstGeom>
          <a:noFill/>
          <a:ln>
            <a:noFill/>
          </a:ln>
        </p:spPr>
      </p:pic>
      <p:sp>
        <p:nvSpPr>
          <p:cNvPr id="172" name="Google Shape;172;g1cfafd655fb_0_0"/>
          <p:cNvSpPr txBox="1"/>
          <p:nvPr/>
        </p:nvSpPr>
        <p:spPr>
          <a:xfrm>
            <a:off x="499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173" name="Google Shape;173;g1cfafd655fb_0_0"/>
          <p:cNvSpPr txBox="1"/>
          <p:nvPr/>
        </p:nvSpPr>
        <p:spPr>
          <a:xfrm>
            <a:off x="422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sp>
        <p:nvSpPr>
          <p:cNvPr id="174" name="Google Shape;174;g1cfafd655fb_0_0"/>
          <p:cNvSpPr txBox="1"/>
          <p:nvPr/>
        </p:nvSpPr>
        <p:spPr>
          <a:xfrm>
            <a:off x="602100" y="1151825"/>
            <a:ext cx="8102400" cy="1950900"/>
          </a:xfrm>
          <a:prstGeom prst="rect">
            <a:avLst/>
          </a:prstGeom>
          <a:solidFill>
            <a:srgbClr val="E0EBFE"/>
          </a:solid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336550" lvl="0" marL="457200" marR="0" rtl="0" algn="l">
              <a:lnSpc>
                <a:spcPct val="115000"/>
              </a:lnSpc>
              <a:spcBef>
                <a:spcPts val="0"/>
              </a:spcBef>
              <a:spcAft>
                <a:spcPts val="0"/>
              </a:spcAft>
              <a:buClr>
                <a:schemeClr val="accent2"/>
              </a:buClr>
              <a:buSzPts val="1700"/>
              <a:buFont typeface="Lato"/>
              <a:buChar char="●"/>
            </a:pPr>
            <a:r>
              <a:rPr b="0" i="0" lang="en-GB" sz="1700" u="none" cap="none" strike="noStrike">
                <a:solidFill>
                  <a:srgbClr val="000000"/>
                </a:solidFill>
                <a:latin typeface="Lato"/>
                <a:ea typeface="Lato"/>
                <a:cs typeface="Lato"/>
                <a:sym typeface="Lato"/>
              </a:rPr>
              <a:t>The holiday lasts </a:t>
            </a:r>
            <a:r>
              <a:rPr b="1" i="0" lang="en-GB" sz="1700" u="none" cap="none" strike="noStrike">
                <a:solidFill>
                  <a:srgbClr val="000000"/>
                </a:solidFill>
                <a:latin typeface="Lato"/>
                <a:ea typeface="Lato"/>
                <a:cs typeface="Lato"/>
                <a:sym typeface="Lato"/>
              </a:rPr>
              <a:t>5 days</a:t>
            </a:r>
            <a:r>
              <a:rPr b="0" i="0" lang="en-GB" sz="1700" u="none" cap="none" strike="noStrike">
                <a:solidFill>
                  <a:srgbClr val="000000"/>
                </a:solidFill>
                <a:latin typeface="Lato"/>
                <a:ea typeface="Lato"/>
                <a:cs typeface="Lato"/>
                <a:sym typeface="Lato"/>
              </a:rPr>
              <a:t>, but you only need to </a:t>
            </a:r>
            <a:r>
              <a:rPr b="1" i="0" lang="en-GB" sz="1700" u="none" cap="none" strike="noStrike">
                <a:solidFill>
                  <a:srgbClr val="000000"/>
                </a:solidFill>
                <a:latin typeface="Lato"/>
                <a:ea typeface="Lato"/>
                <a:cs typeface="Lato"/>
                <a:sym typeface="Lato"/>
              </a:rPr>
              <a:t>book activities for 3 days </a:t>
            </a:r>
            <a:r>
              <a:rPr b="0" i="0" lang="en-GB" sz="1700" u="none" cap="none" strike="noStrike">
                <a:solidFill>
                  <a:srgbClr val="000000"/>
                </a:solidFill>
                <a:latin typeface="Lato"/>
                <a:ea typeface="Lato"/>
                <a:cs typeface="Lato"/>
                <a:sym typeface="Lato"/>
              </a:rPr>
              <a:t>because the first and last days are travel days.</a:t>
            </a:r>
            <a:endParaRPr b="0" i="0" sz="1700" u="none" cap="none" strike="noStrike">
              <a:solidFill>
                <a:srgbClr val="000000"/>
              </a:solidFill>
              <a:latin typeface="Lato"/>
              <a:ea typeface="Lato"/>
              <a:cs typeface="Lato"/>
              <a:sym typeface="Lato"/>
            </a:endParaRPr>
          </a:p>
          <a:p>
            <a:pPr indent="-336550" lvl="0" marL="457200" marR="0" rtl="0" algn="l">
              <a:lnSpc>
                <a:spcPct val="115000"/>
              </a:lnSpc>
              <a:spcBef>
                <a:spcPts val="0"/>
              </a:spcBef>
              <a:spcAft>
                <a:spcPts val="0"/>
              </a:spcAft>
              <a:buClr>
                <a:schemeClr val="accent2"/>
              </a:buClr>
              <a:buSzPts val="1700"/>
              <a:buFont typeface="Lato"/>
              <a:buChar char="●"/>
            </a:pPr>
            <a:r>
              <a:rPr b="0" i="0" lang="en-GB" sz="1700" u="none" cap="none" strike="noStrike">
                <a:solidFill>
                  <a:srgbClr val="000000"/>
                </a:solidFill>
                <a:latin typeface="Lato"/>
                <a:ea typeface="Lato"/>
                <a:cs typeface="Lato"/>
                <a:sym typeface="Lato"/>
              </a:rPr>
              <a:t>Your profile will need to </a:t>
            </a:r>
            <a:r>
              <a:rPr b="1" i="0" lang="en-GB" sz="1700" u="none" cap="none" strike="noStrike">
                <a:solidFill>
                  <a:srgbClr val="000000"/>
                </a:solidFill>
                <a:latin typeface="Lato"/>
                <a:ea typeface="Lato"/>
                <a:cs typeface="Lato"/>
                <a:sym typeface="Lato"/>
              </a:rPr>
              <a:t>travel there and back</a:t>
            </a:r>
            <a:r>
              <a:rPr b="0" i="0" lang="en-GB" sz="1700" u="none" cap="none" strike="noStrike">
                <a:solidFill>
                  <a:srgbClr val="000000"/>
                </a:solidFill>
                <a:latin typeface="Lato"/>
                <a:ea typeface="Lato"/>
                <a:cs typeface="Lato"/>
                <a:sym typeface="Lato"/>
              </a:rPr>
              <a:t>, </a:t>
            </a:r>
            <a:r>
              <a:rPr b="1" i="0" lang="en-GB" sz="1700" u="none" cap="none" strike="noStrike">
                <a:solidFill>
                  <a:srgbClr val="000000"/>
                </a:solidFill>
                <a:latin typeface="Lato"/>
                <a:ea typeface="Lato"/>
                <a:cs typeface="Lato"/>
                <a:sym typeface="Lato"/>
              </a:rPr>
              <a:t>book accommodation for 4 nights</a:t>
            </a:r>
            <a:r>
              <a:rPr b="0" i="0" lang="en-GB" sz="1700" u="none" cap="none" strike="noStrike">
                <a:solidFill>
                  <a:srgbClr val="000000"/>
                </a:solidFill>
                <a:latin typeface="Lato"/>
                <a:ea typeface="Lato"/>
                <a:cs typeface="Lato"/>
                <a:sym typeface="Lato"/>
              </a:rPr>
              <a:t>, </a:t>
            </a:r>
            <a:r>
              <a:rPr b="1" i="0" lang="en-GB" sz="1700" u="none" cap="none" strike="noStrike">
                <a:solidFill>
                  <a:srgbClr val="000000"/>
                </a:solidFill>
                <a:latin typeface="Lato"/>
                <a:ea typeface="Lato"/>
                <a:cs typeface="Lato"/>
                <a:sym typeface="Lato"/>
              </a:rPr>
              <a:t>eat 4 dinners</a:t>
            </a:r>
            <a:r>
              <a:rPr b="0" i="0" lang="en-GB" sz="1700" u="none" cap="none" strike="noStrike">
                <a:solidFill>
                  <a:srgbClr val="000000"/>
                </a:solidFill>
                <a:latin typeface="Lato"/>
                <a:ea typeface="Lato"/>
                <a:cs typeface="Lato"/>
                <a:sym typeface="Lato"/>
              </a:rPr>
              <a:t> and </a:t>
            </a:r>
            <a:r>
              <a:rPr b="1" i="0" lang="en-GB" sz="1700" u="none" cap="none" strike="noStrike">
                <a:solidFill>
                  <a:srgbClr val="000000"/>
                </a:solidFill>
                <a:latin typeface="Lato"/>
                <a:ea typeface="Lato"/>
                <a:cs typeface="Lato"/>
                <a:sym typeface="Lato"/>
              </a:rPr>
              <a:t>5 lunches,</a:t>
            </a:r>
            <a:r>
              <a:rPr b="0" i="0" lang="en-GB" sz="1700" u="none" cap="none" strike="noStrike">
                <a:solidFill>
                  <a:srgbClr val="000000"/>
                </a:solidFill>
                <a:latin typeface="Lato"/>
                <a:ea typeface="Lato"/>
                <a:cs typeface="Lato"/>
                <a:sym typeface="Lato"/>
              </a:rPr>
              <a:t> and </a:t>
            </a:r>
            <a:r>
              <a:rPr b="1" i="0" lang="en-GB" sz="1700" u="none" cap="none" strike="noStrike">
                <a:solidFill>
                  <a:srgbClr val="000000"/>
                </a:solidFill>
                <a:latin typeface="Lato"/>
                <a:ea typeface="Lato"/>
                <a:cs typeface="Lato"/>
                <a:sym typeface="Lato"/>
              </a:rPr>
              <a:t>enjoy various activities.</a:t>
            </a:r>
            <a:r>
              <a:rPr b="0" i="0" lang="en-GB" sz="1700" u="none" cap="none" strike="noStrike">
                <a:solidFill>
                  <a:srgbClr val="000000"/>
                </a:solidFill>
                <a:latin typeface="Lato"/>
                <a:ea typeface="Lato"/>
                <a:cs typeface="Lato"/>
                <a:sym typeface="Lato"/>
              </a:rPr>
              <a:t>  </a:t>
            </a:r>
            <a:endParaRPr b="0" i="0" sz="1700" u="none" cap="none" strike="noStrike">
              <a:solidFill>
                <a:srgbClr val="000000"/>
              </a:solidFill>
              <a:latin typeface="Lato"/>
              <a:ea typeface="Lato"/>
              <a:cs typeface="Lato"/>
              <a:sym typeface="Lato"/>
            </a:endParaRPr>
          </a:p>
          <a:p>
            <a:pPr indent="-336550" lvl="1" marL="914400" marR="0" rtl="0" algn="l">
              <a:lnSpc>
                <a:spcPct val="115000"/>
              </a:lnSpc>
              <a:spcBef>
                <a:spcPts val="0"/>
              </a:spcBef>
              <a:spcAft>
                <a:spcPts val="0"/>
              </a:spcAft>
              <a:buClr>
                <a:srgbClr val="000000"/>
              </a:buClr>
              <a:buSzPts val="1700"/>
              <a:buFont typeface="Lato"/>
              <a:buChar char="○"/>
            </a:pPr>
            <a:r>
              <a:rPr b="0" i="0" lang="en-GB" sz="1700" u="none" cap="none" strike="noStrike">
                <a:solidFill>
                  <a:srgbClr val="000000"/>
                </a:solidFill>
                <a:latin typeface="Lato"/>
                <a:ea typeface="Lato"/>
                <a:cs typeface="Lato"/>
                <a:sym typeface="Lato"/>
              </a:rPr>
              <a:t>Breakfast is included at all of the accommodations.</a:t>
            </a:r>
            <a:endParaRPr b="0" i="0" sz="1700" u="none" cap="none" strike="noStrike">
              <a:solidFill>
                <a:srgbClr val="000000"/>
              </a:solidFill>
              <a:latin typeface="Lato"/>
              <a:ea typeface="Lato"/>
              <a:cs typeface="Lato"/>
              <a:sym typeface="Lato"/>
            </a:endParaRPr>
          </a:p>
          <a:p>
            <a:pPr indent="-336550" lvl="0" marL="457200" marR="0" rtl="0" algn="l">
              <a:lnSpc>
                <a:spcPct val="115000"/>
              </a:lnSpc>
              <a:spcBef>
                <a:spcPts val="0"/>
              </a:spcBef>
              <a:spcAft>
                <a:spcPts val="0"/>
              </a:spcAft>
              <a:buClr>
                <a:schemeClr val="accent2"/>
              </a:buClr>
              <a:buSzPts val="1700"/>
              <a:buFont typeface="Lato"/>
              <a:buChar char="●"/>
            </a:pPr>
            <a:r>
              <a:rPr b="0" i="0" lang="en-GB" sz="1700" u="none" cap="none" strike="noStrike">
                <a:solidFill>
                  <a:srgbClr val="000000"/>
                </a:solidFill>
                <a:latin typeface="Lato"/>
                <a:ea typeface="Lato"/>
                <a:cs typeface="Lato"/>
                <a:sym typeface="Lato"/>
              </a:rPr>
              <a:t>You can choose </a:t>
            </a:r>
            <a:r>
              <a:rPr b="1" i="0" lang="en-GB" sz="1700" u="none" cap="none" strike="noStrike">
                <a:solidFill>
                  <a:srgbClr val="000000"/>
                </a:solidFill>
                <a:latin typeface="Lato"/>
                <a:ea typeface="Lato"/>
                <a:cs typeface="Lato"/>
                <a:sym typeface="Lato"/>
              </a:rPr>
              <a:t>up to 6 activities</a:t>
            </a:r>
            <a:r>
              <a:rPr b="0" i="0" lang="en-GB" sz="1700" u="none" cap="none" strike="noStrike">
                <a:solidFill>
                  <a:srgbClr val="000000"/>
                </a:solidFill>
                <a:latin typeface="Lato"/>
                <a:ea typeface="Lato"/>
                <a:cs typeface="Lato"/>
                <a:sym typeface="Lato"/>
              </a:rPr>
              <a:t> and </a:t>
            </a:r>
            <a:r>
              <a:rPr b="1" i="0" lang="en-GB" sz="1700" u="none" cap="none" strike="noStrike">
                <a:solidFill>
                  <a:srgbClr val="000000"/>
                </a:solidFill>
                <a:latin typeface="Lato"/>
                <a:ea typeface="Lato"/>
                <a:cs typeface="Lato"/>
                <a:sym typeface="Lato"/>
              </a:rPr>
              <a:t>3 items of shopping</a:t>
            </a:r>
            <a:r>
              <a:rPr b="0" i="0" lang="en-GB" sz="1700" u="none" cap="none" strike="noStrike">
                <a:solidFill>
                  <a:srgbClr val="000000"/>
                </a:solidFill>
                <a:latin typeface="Lato"/>
                <a:ea typeface="Lato"/>
                <a:cs typeface="Lato"/>
                <a:sym typeface="Lato"/>
              </a:rPr>
              <a:t> for them. </a:t>
            </a:r>
            <a:endParaRPr b="0" i="0" sz="2200" u="none" cap="none" strike="noStrike">
              <a:solidFill>
                <a:srgbClr val="000000"/>
              </a:solidFill>
              <a:latin typeface="Lato"/>
              <a:ea typeface="Lato"/>
              <a:cs typeface="Lato"/>
              <a:sym typeface="Lato"/>
            </a:endParaRPr>
          </a:p>
        </p:txBody>
      </p:sp>
      <p:sp>
        <p:nvSpPr>
          <p:cNvPr id="175" name="Google Shape;175;g1cfafd655fb_0_0"/>
          <p:cNvSpPr txBox="1"/>
          <p:nvPr/>
        </p:nvSpPr>
        <p:spPr>
          <a:xfrm>
            <a:off x="602100" y="4194025"/>
            <a:ext cx="8102400" cy="912600"/>
          </a:xfrm>
          <a:prstGeom prst="rect">
            <a:avLst/>
          </a:prstGeom>
          <a:solidFill>
            <a:schemeClr val="accent6"/>
          </a:solid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2200"/>
              <a:buFont typeface="Arial"/>
              <a:buNone/>
            </a:pPr>
            <a:r>
              <a:rPr b="1" i="0" lang="en-GB" sz="2200" u="none" cap="none" strike="noStrike">
                <a:solidFill>
                  <a:schemeClr val="accent2"/>
                </a:solidFill>
                <a:latin typeface="Lato"/>
                <a:ea typeface="Lato"/>
                <a:cs typeface="Lato"/>
                <a:sym typeface="Lato"/>
              </a:rPr>
              <a:t>Your role is to plan a trip that best matches the profile of the person given to you.</a:t>
            </a:r>
            <a:endParaRPr b="1" i="0" sz="2200" u="none" cap="none" strike="noStrike">
              <a:solidFill>
                <a:schemeClr val="accent2"/>
              </a:solidFill>
              <a:latin typeface="Lato"/>
              <a:ea typeface="Lato"/>
              <a:cs typeface="Lato"/>
              <a:sym typeface="Lato"/>
            </a:endParaRPr>
          </a:p>
        </p:txBody>
      </p:sp>
      <p:sp>
        <p:nvSpPr>
          <p:cNvPr id="176" name="Google Shape;176;g1cfafd655fb_0_0"/>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lang="en-GB" sz="2900">
                <a:solidFill>
                  <a:schemeClr val="accent2"/>
                </a:solidFill>
                <a:latin typeface="Lato Black"/>
                <a:ea typeface="Lato Black"/>
                <a:cs typeface="Lato Black"/>
                <a:sym typeface="Lato Black"/>
              </a:rPr>
              <a:t>Activity Instructions</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80" name="Shape 180"/>
        <p:cNvGrpSpPr/>
        <p:nvPr/>
      </p:nvGrpSpPr>
      <p:grpSpPr>
        <a:xfrm>
          <a:off x="0" y="0"/>
          <a:ext cx="0" cy="0"/>
          <a:chOff x="0" y="0"/>
          <a:chExt cx="0" cy="0"/>
        </a:xfrm>
      </p:grpSpPr>
      <p:sp>
        <p:nvSpPr>
          <p:cNvPr id="181" name="Google Shape;181;g1cf4e2b4d9f_0_10"/>
          <p:cNvSpPr/>
          <p:nvPr/>
        </p:nvSpPr>
        <p:spPr>
          <a:xfrm>
            <a:off x="8057050" y="4201075"/>
            <a:ext cx="996600" cy="785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1cf4e2b4d9f_0_10"/>
          <p:cNvSpPr txBox="1"/>
          <p:nvPr/>
        </p:nvSpPr>
        <p:spPr>
          <a:xfrm>
            <a:off x="499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183" name="Google Shape;183;g1cf4e2b4d9f_0_10"/>
          <p:cNvSpPr txBox="1"/>
          <p:nvPr/>
        </p:nvSpPr>
        <p:spPr>
          <a:xfrm>
            <a:off x="422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sp>
        <p:nvSpPr>
          <p:cNvPr id="184" name="Google Shape;184;g1cf4e2b4d9f_0_10"/>
          <p:cNvSpPr txBox="1"/>
          <p:nvPr/>
        </p:nvSpPr>
        <p:spPr>
          <a:xfrm>
            <a:off x="602100" y="1151825"/>
            <a:ext cx="8171100" cy="43980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15000"/>
              </a:lnSpc>
              <a:spcBef>
                <a:spcPts val="1200"/>
              </a:spcBef>
              <a:spcAft>
                <a:spcPts val="0"/>
              </a:spcAft>
              <a:buClr>
                <a:schemeClr val="accent2"/>
              </a:buClr>
              <a:buSzPts val="1600"/>
              <a:buFont typeface="Lato"/>
              <a:buChar char="●"/>
            </a:pPr>
            <a:r>
              <a:rPr b="1" i="0" lang="en-GB" sz="1600" u="none" cap="none" strike="noStrike">
                <a:solidFill>
                  <a:srgbClr val="000000"/>
                </a:solidFill>
                <a:latin typeface="Lato"/>
                <a:ea typeface="Lato"/>
                <a:cs typeface="Lato"/>
                <a:sym typeface="Lato"/>
              </a:rPr>
              <a:t>Job 1:</a:t>
            </a:r>
            <a:r>
              <a:rPr b="0" i="0" lang="en-GB" sz="1600" u="none" cap="none" strike="noStrike">
                <a:solidFill>
                  <a:srgbClr val="000000"/>
                </a:solidFill>
                <a:latin typeface="Lato"/>
                <a:ea typeface="Lato"/>
                <a:cs typeface="Lato"/>
                <a:sym typeface="Lato"/>
              </a:rPr>
              <a:t> Bank job earning £47,000 per year. They are working in the New York office for a year so only have 10 days of holiday. They have allocated </a:t>
            </a:r>
            <a:r>
              <a:rPr b="1" i="0" lang="en-GB" sz="1600" u="none" cap="none" strike="noStrike">
                <a:solidFill>
                  <a:srgbClr val="0534B3"/>
                </a:solidFill>
                <a:latin typeface="Lato"/>
                <a:ea typeface="Lato"/>
                <a:cs typeface="Lato"/>
                <a:sym typeface="Lato"/>
              </a:rPr>
              <a:t>£1,000</a:t>
            </a:r>
            <a:r>
              <a:rPr b="1" i="0" lang="en-GB" sz="1600" u="none" cap="none" strike="noStrike">
                <a:solidFill>
                  <a:srgbClr val="000000"/>
                </a:solidFill>
                <a:latin typeface="Lato"/>
                <a:ea typeface="Lato"/>
                <a:cs typeface="Lato"/>
                <a:sym typeface="Lato"/>
              </a:rPr>
              <a:t> </a:t>
            </a:r>
            <a:r>
              <a:rPr b="0" i="0" lang="en-GB" sz="1600" u="none" cap="none" strike="noStrike">
                <a:solidFill>
                  <a:srgbClr val="000000"/>
                </a:solidFill>
                <a:latin typeface="Lato"/>
                <a:ea typeface="Lato"/>
                <a:cs typeface="Lato"/>
                <a:sym typeface="Lato"/>
              </a:rPr>
              <a:t>for the summer holiday.</a:t>
            </a:r>
            <a:endParaRPr b="0" i="0" sz="1600" u="none" cap="none" strike="noStrike">
              <a:solidFill>
                <a:srgbClr val="000000"/>
              </a:solidFill>
              <a:latin typeface="Lato"/>
              <a:ea typeface="Lato"/>
              <a:cs typeface="Lato"/>
              <a:sym typeface="Lato"/>
            </a:endParaRPr>
          </a:p>
          <a:p>
            <a:pPr indent="-330200" lvl="0" marL="457200" marR="0" rtl="0" algn="l">
              <a:lnSpc>
                <a:spcPct val="115000"/>
              </a:lnSpc>
              <a:spcBef>
                <a:spcPts val="1200"/>
              </a:spcBef>
              <a:spcAft>
                <a:spcPts val="0"/>
              </a:spcAft>
              <a:buClr>
                <a:schemeClr val="accent2"/>
              </a:buClr>
              <a:buSzPts val="1600"/>
              <a:buFont typeface="Lato"/>
              <a:buChar char="●"/>
            </a:pPr>
            <a:r>
              <a:rPr b="1" i="0" lang="en-GB" sz="1600" u="none" cap="none" strike="noStrike">
                <a:solidFill>
                  <a:srgbClr val="000000"/>
                </a:solidFill>
                <a:latin typeface="Lato"/>
                <a:ea typeface="Lato"/>
                <a:cs typeface="Lato"/>
                <a:sym typeface="Lato"/>
              </a:rPr>
              <a:t>Job 2:</a:t>
            </a:r>
            <a:r>
              <a:rPr b="0" i="0" lang="en-GB" sz="1600" u="none" cap="none" strike="noStrike">
                <a:solidFill>
                  <a:srgbClr val="000000"/>
                </a:solidFill>
                <a:latin typeface="Lato"/>
                <a:ea typeface="Lato"/>
                <a:cs typeface="Lato"/>
                <a:sym typeface="Lato"/>
              </a:rPr>
              <a:t> Graphic designer earning £32,000 per year. </a:t>
            </a:r>
            <a:r>
              <a:rPr b="1" i="0" lang="en-GB" sz="1600" u="none" cap="none" strike="noStrike">
                <a:solidFill>
                  <a:srgbClr val="0534B3"/>
                </a:solidFill>
                <a:latin typeface="Lato"/>
                <a:ea typeface="Lato"/>
                <a:cs typeface="Lato"/>
                <a:sym typeface="Lato"/>
              </a:rPr>
              <a:t>£600</a:t>
            </a:r>
            <a:r>
              <a:rPr b="0" i="0" lang="en-GB" sz="1600" u="none" cap="none" strike="noStrike">
                <a:solidFill>
                  <a:srgbClr val="000000"/>
                </a:solidFill>
                <a:latin typeface="Lato"/>
                <a:ea typeface="Lato"/>
                <a:cs typeface="Lato"/>
                <a:sym typeface="Lato"/>
              </a:rPr>
              <a:t> has been allocated for their holiday.</a:t>
            </a:r>
            <a:endParaRPr b="0" i="0" sz="1600" u="none" cap="none" strike="noStrike">
              <a:solidFill>
                <a:srgbClr val="000000"/>
              </a:solidFill>
              <a:latin typeface="Lato"/>
              <a:ea typeface="Lato"/>
              <a:cs typeface="Lato"/>
              <a:sym typeface="Lato"/>
            </a:endParaRPr>
          </a:p>
          <a:p>
            <a:pPr indent="0" lvl="0" marL="457200" marR="0" rtl="0" algn="l">
              <a:lnSpc>
                <a:spcPct val="115000"/>
              </a:lnSpc>
              <a:spcBef>
                <a:spcPts val="120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330200" lvl="0" marL="457200" marR="0" rtl="0" algn="l">
              <a:lnSpc>
                <a:spcPct val="115000"/>
              </a:lnSpc>
              <a:spcBef>
                <a:spcPts val="0"/>
              </a:spcBef>
              <a:spcAft>
                <a:spcPts val="0"/>
              </a:spcAft>
              <a:buClr>
                <a:schemeClr val="accent2"/>
              </a:buClr>
              <a:buSzPts val="1600"/>
              <a:buFont typeface="Lato"/>
              <a:buChar char="●"/>
            </a:pPr>
            <a:r>
              <a:rPr b="1" i="0" lang="en-GB" sz="1600" u="none" cap="none" strike="noStrike">
                <a:solidFill>
                  <a:srgbClr val="000000"/>
                </a:solidFill>
                <a:latin typeface="Lato"/>
                <a:ea typeface="Lato"/>
                <a:cs typeface="Lato"/>
                <a:sym typeface="Lato"/>
              </a:rPr>
              <a:t>Job 3:</a:t>
            </a:r>
            <a:r>
              <a:rPr b="0" i="0" lang="en-GB" sz="1600" u="none" cap="none" strike="noStrike">
                <a:solidFill>
                  <a:srgbClr val="000000"/>
                </a:solidFill>
                <a:latin typeface="Lato"/>
                <a:ea typeface="Lato"/>
                <a:cs typeface="Lato"/>
                <a:sym typeface="Lato"/>
              </a:rPr>
              <a:t> Estate agent earning commission. They earn £22,000 per year base salary and an additional £3,000 from commission. Their holiday budget is </a:t>
            </a:r>
            <a:r>
              <a:rPr b="1" i="0" lang="en-GB" sz="1600" u="none" cap="none" strike="noStrike">
                <a:solidFill>
                  <a:srgbClr val="0534B3"/>
                </a:solidFill>
                <a:latin typeface="Lato"/>
                <a:ea typeface="Lato"/>
                <a:cs typeface="Lato"/>
                <a:sym typeface="Lato"/>
              </a:rPr>
              <a:t>£700.</a:t>
            </a:r>
            <a:endParaRPr b="1" i="0" sz="1600" u="none" cap="none" strike="noStrike">
              <a:solidFill>
                <a:srgbClr val="0534B3"/>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534B3"/>
              </a:solidFill>
              <a:latin typeface="Lato"/>
              <a:ea typeface="Lato"/>
              <a:cs typeface="Lato"/>
              <a:sym typeface="Lato"/>
            </a:endParaRPr>
          </a:p>
          <a:p>
            <a:pPr indent="-330200" lvl="0" marL="457200" marR="0" rtl="0" algn="l">
              <a:lnSpc>
                <a:spcPct val="115000"/>
              </a:lnSpc>
              <a:spcBef>
                <a:spcPts val="0"/>
              </a:spcBef>
              <a:spcAft>
                <a:spcPts val="0"/>
              </a:spcAft>
              <a:buClr>
                <a:schemeClr val="accent2"/>
              </a:buClr>
              <a:buSzPts val="1600"/>
              <a:buFont typeface="Lato"/>
              <a:buChar char="●"/>
            </a:pPr>
            <a:r>
              <a:rPr b="1" i="0" lang="en-GB" sz="1600" u="none" cap="none" strike="noStrike">
                <a:solidFill>
                  <a:srgbClr val="000000"/>
                </a:solidFill>
                <a:latin typeface="Lato"/>
                <a:ea typeface="Lato"/>
                <a:cs typeface="Lato"/>
                <a:sym typeface="Lato"/>
              </a:rPr>
              <a:t>Job 4: </a:t>
            </a:r>
            <a:r>
              <a:rPr b="0" i="0" lang="en-GB" sz="1600" u="none" cap="none" strike="noStrike">
                <a:solidFill>
                  <a:srgbClr val="000000"/>
                </a:solidFill>
                <a:latin typeface="Lato"/>
                <a:ea typeface="Lato"/>
                <a:cs typeface="Lato"/>
                <a:sym typeface="Lato"/>
              </a:rPr>
              <a:t>Barista in a family owned coffee shop in the city centre. They earn monthly wages on average of £500 and are budgeting </a:t>
            </a:r>
            <a:r>
              <a:rPr b="1" i="0" lang="en-GB" sz="1600" u="none" cap="none" strike="noStrike">
                <a:solidFill>
                  <a:srgbClr val="0534B3"/>
                </a:solidFill>
                <a:latin typeface="Lato"/>
                <a:ea typeface="Lato"/>
                <a:cs typeface="Lato"/>
                <a:sym typeface="Lato"/>
              </a:rPr>
              <a:t>£350</a:t>
            </a:r>
            <a:r>
              <a:rPr b="0" i="0" lang="en-GB" sz="1600" u="none" cap="none" strike="noStrike">
                <a:solidFill>
                  <a:srgbClr val="000000"/>
                </a:solidFill>
                <a:latin typeface="Lato"/>
                <a:ea typeface="Lato"/>
                <a:cs typeface="Lato"/>
                <a:sym typeface="Lato"/>
              </a:rPr>
              <a:t> for their summer trip.</a:t>
            </a:r>
            <a:endParaRPr b="0" i="0" sz="16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2600"/>
              <a:buFont typeface="Arial"/>
              <a:buNone/>
            </a:pPr>
            <a:r>
              <a:t/>
            </a:r>
            <a:endParaRPr b="0" i="0" sz="1800" u="none" cap="none" strike="noStrike">
              <a:solidFill>
                <a:srgbClr val="000000"/>
              </a:solidFill>
              <a:latin typeface="Lato"/>
              <a:ea typeface="Lato"/>
              <a:cs typeface="Lato"/>
              <a:sym typeface="Lato"/>
            </a:endParaRPr>
          </a:p>
        </p:txBody>
      </p:sp>
      <p:sp>
        <p:nvSpPr>
          <p:cNvPr id="185" name="Google Shape;185;g1cf4e2b4d9f_0_10"/>
          <p:cNvSpPr txBox="1"/>
          <p:nvPr>
            <p:ph type="title"/>
          </p:nvPr>
        </p:nvSpPr>
        <p:spPr>
          <a:xfrm>
            <a:off x="378950" y="226350"/>
            <a:ext cx="8674800" cy="631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2900">
                <a:solidFill>
                  <a:srgbClr val="FF8022"/>
                </a:solidFill>
                <a:latin typeface="Lato"/>
                <a:ea typeface="Lato"/>
                <a:cs typeface="Lato"/>
                <a:sym typeface="Lato"/>
              </a:rPr>
              <a:t>Stage 1: Choose a job for your profile (5 mins)</a:t>
            </a:r>
            <a:endParaRPr b="1" sz="2900">
              <a:solidFill>
                <a:srgbClr val="FF8022"/>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1cf4e2b4d9f_0_26"/>
          <p:cNvSpPr txBox="1"/>
          <p:nvPr>
            <p:ph type="ctrTitle"/>
          </p:nvPr>
        </p:nvSpPr>
        <p:spPr>
          <a:xfrm>
            <a:off x="253925" y="297600"/>
            <a:ext cx="8009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600">
                <a:solidFill>
                  <a:schemeClr val="accent2"/>
                </a:solidFill>
                <a:latin typeface="Lato"/>
                <a:ea typeface="Lato"/>
                <a:cs typeface="Lato"/>
                <a:sym typeface="Lato"/>
              </a:rPr>
              <a:t>Step 1</a:t>
            </a:r>
            <a:r>
              <a:rPr b="1" i="0" lang="en-GB" sz="2600" u="none" cap="none" strike="noStrike">
                <a:solidFill>
                  <a:schemeClr val="accent2"/>
                </a:solidFill>
                <a:latin typeface="Lato"/>
                <a:ea typeface="Lato"/>
                <a:cs typeface="Lato"/>
                <a:sym typeface="Lato"/>
              </a:rPr>
              <a:t>: </a:t>
            </a:r>
            <a:r>
              <a:rPr b="1" lang="en-GB" sz="2600">
                <a:solidFill>
                  <a:schemeClr val="accent2"/>
                </a:solidFill>
                <a:latin typeface="Lato"/>
                <a:ea typeface="Lato"/>
                <a:cs typeface="Lato"/>
                <a:sym typeface="Lato"/>
              </a:rPr>
              <a:t>Where will Karim stay?</a:t>
            </a:r>
            <a:endParaRPr b="1" i="0" sz="1600" u="none" cap="none" strike="noStrike">
              <a:solidFill>
                <a:schemeClr val="accent2"/>
              </a:solidFill>
              <a:latin typeface="Lato"/>
              <a:ea typeface="Lato"/>
              <a:cs typeface="Lato"/>
              <a:sym typeface="Lato"/>
            </a:endParaRPr>
          </a:p>
        </p:txBody>
      </p:sp>
      <p:sp>
        <p:nvSpPr>
          <p:cNvPr id="191" name="Google Shape;191;g1cf4e2b4d9f_0_26"/>
          <p:cNvSpPr txBox="1"/>
          <p:nvPr/>
        </p:nvSpPr>
        <p:spPr>
          <a:xfrm>
            <a:off x="0" y="2300625"/>
            <a:ext cx="5831400" cy="2225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400"/>
              <a:buFont typeface="Arial"/>
              <a:buNone/>
            </a:pPr>
            <a:r>
              <a:rPr b="0" i="0" lang="en-GB" sz="1300" u="sng" cap="none" strike="noStrike">
                <a:solidFill>
                  <a:srgbClr val="000000"/>
                </a:solidFill>
                <a:latin typeface="Lato"/>
                <a:ea typeface="Lato"/>
                <a:cs typeface="Lato"/>
                <a:sym typeface="Lato"/>
              </a:rPr>
              <a:t>Accommodation for 4 nights</a:t>
            </a:r>
            <a:endParaRPr b="0" i="0" sz="1300" u="none" cap="none" strike="noStrike">
              <a:solidFill>
                <a:srgbClr val="000000"/>
              </a:solidFill>
              <a:latin typeface="Lato"/>
              <a:ea typeface="Lato"/>
              <a:cs typeface="Lato"/>
              <a:sym typeface="Lato"/>
            </a:endParaRPr>
          </a:p>
          <a:p>
            <a:pPr indent="-311150" lvl="0" marL="457200" marR="0" rtl="0" algn="l">
              <a:lnSpc>
                <a:spcPct val="115000"/>
              </a:lnSpc>
              <a:spcBef>
                <a:spcPts val="0"/>
              </a:spcBef>
              <a:spcAft>
                <a:spcPts val="0"/>
              </a:spcAft>
              <a:buClr>
                <a:srgbClr val="000000"/>
              </a:buClr>
              <a:buSzPts val="1300"/>
              <a:buFont typeface="Lato"/>
              <a:buAutoNum type="arabicPeriod"/>
            </a:pPr>
            <a:r>
              <a:rPr b="1" i="0" lang="en-GB" sz="1300" u="none" cap="none" strike="noStrike">
                <a:solidFill>
                  <a:srgbClr val="000000"/>
                </a:solidFill>
                <a:latin typeface="Lato"/>
                <a:ea typeface="Lato"/>
                <a:cs typeface="Lato"/>
                <a:sym typeface="Lato"/>
              </a:rPr>
              <a:t>Luxury resort.</a:t>
            </a:r>
            <a:r>
              <a:rPr b="0" i="0" lang="en-GB" sz="1300" u="none" cap="none" strike="noStrike">
                <a:solidFill>
                  <a:srgbClr val="000000"/>
                </a:solidFill>
                <a:latin typeface="Lato"/>
                <a:ea typeface="Lato"/>
                <a:cs typeface="Lato"/>
                <a:sym typeface="Lato"/>
              </a:rPr>
              <a:t> Lots of restaurant options and a spa. </a:t>
            </a:r>
            <a:endParaRPr b="0" i="0" sz="1300" u="none" cap="none" strike="noStrike">
              <a:solidFill>
                <a:srgbClr val="000000"/>
              </a:solidFill>
              <a:latin typeface="Lato"/>
              <a:ea typeface="Lato"/>
              <a:cs typeface="Lato"/>
              <a:sym typeface="Lato"/>
            </a:endParaRPr>
          </a:p>
          <a:p>
            <a:pPr indent="-311150" lvl="1" marL="914400" marR="0" rtl="0" algn="l">
              <a:lnSpc>
                <a:spcPct val="115000"/>
              </a:lnSpc>
              <a:spcBef>
                <a:spcPts val="0"/>
              </a:spcBef>
              <a:spcAft>
                <a:spcPts val="0"/>
              </a:spcAft>
              <a:buClr>
                <a:srgbClr val="000000"/>
              </a:buClr>
              <a:buSzPts val="1300"/>
              <a:buFont typeface="Lato"/>
              <a:buChar char="○"/>
            </a:pPr>
            <a:r>
              <a:rPr b="0" i="0" lang="en-GB" sz="1300" u="none" cap="none" strike="noStrike">
                <a:solidFill>
                  <a:srgbClr val="000000"/>
                </a:solidFill>
                <a:latin typeface="Lato"/>
                <a:ea typeface="Lato"/>
                <a:cs typeface="Lato"/>
                <a:sym typeface="Lato"/>
              </a:rPr>
              <a:t>£100/night</a:t>
            </a:r>
            <a:endParaRPr b="0" i="0" sz="1300" u="none" cap="none" strike="noStrike">
              <a:solidFill>
                <a:srgbClr val="0000FF"/>
              </a:solidFill>
              <a:latin typeface="Lato"/>
              <a:ea typeface="Lato"/>
              <a:cs typeface="Lato"/>
              <a:sym typeface="Lato"/>
            </a:endParaRPr>
          </a:p>
          <a:p>
            <a:pPr indent="-311150" lvl="0" marL="457200" marR="0" rtl="0" algn="l">
              <a:lnSpc>
                <a:spcPct val="115000"/>
              </a:lnSpc>
              <a:spcBef>
                <a:spcPts val="0"/>
              </a:spcBef>
              <a:spcAft>
                <a:spcPts val="0"/>
              </a:spcAft>
              <a:buClr>
                <a:srgbClr val="000000"/>
              </a:buClr>
              <a:buSzPts val="1300"/>
              <a:buFont typeface="Lato"/>
              <a:buAutoNum type="arabicPeriod"/>
            </a:pPr>
            <a:r>
              <a:rPr b="1" i="0" lang="en-GB" sz="1300" u="none" cap="none" strike="noStrike">
                <a:solidFill>
                  <a:srgbClr val="000000"/>
                </a:solidFill>
                <a:latin typeface="Lato"/>
                <a:ea typeface="Lato"/>
                <a:cs typeface="Lato"/>
                <a:sym typeface="Lato"/>
              </a:rPr>
              <a:t>Resort good for groups and activities </a:t>
            </a:r>
            <a:r>
              <a:rPr b="0" i="0" lang="en-GB" sz="1300" u="none" cap="none" strike="noStrike">
                <a:solidFill>
                  <a:srgbClr val="000000"/>
                </a:solidFill>
                <a:latin typeface="Lato"/>
                <a:ea typeface="Lato"/>
                <a:cs typeface="Lato"/>
                <a:sym typeface="Lato"/>
              </a:rPr>
              <a:t>like scuba diving and snorkelling. </a:t>
            </a:r>
            <a:endParaRPr b="0" i="0" sz="1300" u="none" cap="none" strike="noStrike">
              <a:solidFill>
                <a:srgbClr val="000000"/>
              </a:solidFill>
              <a:latin typeface="Lato"/>
              <a:ea typeface="Lato"/>
              <a:cs typeface="Lato"/>
              <a:sym typeface="Lato"/>
            </a:endParaRPr>
          </a:p>
          <a:p>
            <a:pPr indent="-311150" lvl="1" marL="914400" marR="0" rtl="0" algn="l">
              <a:lnSpc>
                <a:spcPct val="115000"/>
              </a:lnSpc>
              <a:spcBef>
                <a:spcPts val="0"/>
              </a:spcBef>
              <a:spcAft>
                <a:spcPts val="0"/>
              </a:spcAft>
              <a:buClr>
                <a:srgbClr val="000000"/>
              </a:buClr>
              <a:buSzPts val="1300"/>
              <a:buFont typeface="Lato"/>
              <a:buChar char="○"/>
            </a:pPr>
            <a:r>
              <a:rPr b="0" i="0" lang="en-GB" sz="1300" u="none" cap="none" strike="noStrike">
                <a:solidFill>
                  <a:srgbClr val="000000"/>
                </a:solidFill>
                <a:latin typeface="Lato"/>
                <a:ea typeface="Lato"/>
                <a:cs typeface="Lato"/>
                <a:sym typeface="Lato"/>
              </a:rPr>
              <a:t>£70/night</a:t>
            </a:r>
            <a:endParaRPr b="0" i="0" sz="1300" u="none" cap="none" strike="noStrike">
              <a:solidFill>
                <a:srgbClr val="FF00FF"/>
              </a:solidFill>
              <a:latin typeface="Lato"/>
              <a:ea typeface="Lato"/>
              <a:cs typeface="Lato"/>
              <a:sym typeface="Lato"/>
            </a:endParaRPr>
          </a:p>
          <a:p>
            <a:pPr indent="-311150" lvl="0" marL="457200" marR="0" rtl="0" algn="l">
              <a:lnSpc>
                <a:spcPct val="115000"/>
              </a:lnSpc>
              <a:spcBef>
                <a:spcPts val="0"/>
              </a:spcBef>
              <a:spcAft>
                <a:spcPts val="0"/>
              </a:spcAft>
              <a:buClr>
                <a:srgbClr val="000000"/>
              </a:buClr>
              <a:buSzPts val="1300"/>
              <a:buFont typeface="Lato"/>
              <a:buAutoNum type="arabicPeriod"/>
            </a:pPr>
            <a:r>
              <a:rPr b="0" i="0" lang="en-GB" sz="1300" u="none" cap="none" strike="noStrike">
                <a:solidFill>
                  <a:srgbClr val="000000"/>
                </a:solidFill>
                <a:latin typeface="Lato"/>
                <a:ea typeface="Lato"/>
                <a:cs typeface="Lato"/>
                <a:sym typeface="Lato"/>
              </a:rPr>
              <a:t>Staying in a </a:t>
            </a:r>
            <a:r>
              <a:rPr b="1" i="0" lang="en-GB" sz="1300" u="none" cap="none" strike="noStrike">
                <a:solidFill>
                  <a:srgbClr val="000000"/>
                </a:solidFill>
                <a:latin typeface="Lato"/>
                <a:ea typeface="Lato"/>
                <a:cs typeface="Lato"/>
                <a:sym typeface="Lato"/>
              </a:rPr>
              <a:t>tree house</a:t>
            </a:r>
            <a:r>
              <a:rPr b="0" i="0" lang="en-GB" sz="1300" u="none" cap="none" strike="noStrike">
                <a:solidFill>
                  <a:srgbClr val="000000"/>
                </a:solidFill>
                <a:latin typeface="Lato"/>
                <a:ea typeface="Lato"/>
                <a:cs typeface="Lato"/>
                <a:sym typeface="Lato"/>
              </a:rPr>
              <a:t> trip in an </a:t>
            </a:r>
            <a:r>
              <a:rPr b="1" i="0" lang="en-GB" sz="1300" u="none" cap="none" strike="noStrike">
                <a:solidFill>
                  <a:srgbClr val="000000"/>
                </a:solidFill>
                <a:latin typeface="Lato"/>
                <a:ea typeface="Lato"/>
                <a:cs typeface="Lato"/>
                <a:sym typeface="Lato"/>
              </a:rPr>
              <a:t>animal and forest preservation area</a:t>
            </a:r>
            <a:r>
              <a:rPr b="0" i="0" lang="en-GB" sz="1300" u="none" cap="none" strike="noStrike">
                <a:solidFill>
                  <a:srgbClr val="000000"/>
                </a:solidFill>
                <a:latin typeface="Lato"/>
                <a:ea typeface="Lato"/>
                <a:cs typeface="Lato"/>
                <a:sym typeface="Lato"/>
              </a:rPr>
              <a:t>. </a:t>
            </a:r>
            <a:endParaRPr b="0" i="0" sz="1300" u="none" cap="none" strike="noStrike">
              <a:solidFill>
                <a:srgbClr val="000000"/>
              </a:solidFill>
              <a:latin typeface="Lato"/>
              <a:ea typeface="Lato"/>
              <a:cs typeface="Lato"/>
              <a:sym typeface="Lato"/>
            </a:endParaRPr>
          </a:p>
          <a:p>
            <a:pPr indent="-311150" lvl="1" marL="914400" marR="0" rtl="0" algn="l">
              <a:lnSpc>
                <a:spcPct val="115000"/>
              </a:lnSpc>
              <a:spcBef>
                <a:spcPts val="0"/>
              </a:spcBef>
              <a:spcAft>
                <a:spcPts val="0"/>
              </a:spcAft>
              <a:buClr>
                <a:srgbClr val="000000"/>
              </a:buClr>
              <a:buSzPts val="1300"/>
              <a:buFont typeface="Lato"/>
              <a:buChar char="○"/>
            </a:pPr>
            <a:r>
              <a:rPr b="0" i="0" lang="en-GB" sz="1300" u="none" cap="none" strike="noStrike">
                <a:solidFill>
                  <a:srgbClr val="000000"/>
                </a:solidFill>
                <a:latin typeface="Lato"/>
                <a:ea typeface="Lato"/>
                <a:cs typeface="Lato"/>
                <a:sym typeface="Lato"/>
              </a:rPr>
              <a:t>£50/night</a:t>
            </a:r>
            <a:endParaRPr b="0" i="0" sz="1300" u="none" cap="none" strike="noStrike">
              <a:solidFill>
                <a:srgbClr val="38761D"/>
              </a:solidFill>
              <a:latin typeface="Lato"/>
              <a:ea typeface="Lato"/>
              <a:cs typeface="Lato"/>
              <a:sym typeface="Lato"/>
            </a:endParaRPr>
          </a:p>
          <a:p>
            <a:pPr indent="-311150" lvl="0" marL="457200" marR="0" rtl="0" algn="l">
              <a:lnSpc>
                <a:spcPct val="115000"/>
              </a:lnSpc>
              <a:spcBef>
                <a:spcPts val="0"/>
              </a:spcBef>
              <a:spcAft>
                <a:spcPts val="0"/>
              </a:spcAft>
              <a:buClr>
                <a:srgbClr val="000000"/>
              </a:buClr>
              <a:buSzPts val="1300"/>
              <a:buFont typeface="Lato"/>
              <a:buAutoNum type="arabicPeriod"/>
            </a:pPr>
            <a:r>
              <a:rPr b="1" i="0" lang="en-GB" sz="1300" u="none" cap="none" strike="noStrike">
                <a:solidFill>
                  <a:srgbClr val="000000"/>
                </a:solidFill>
                <a:latin typeface="Lato"/>
                <a:ea typeface="Lato"/>
                <a:cs typeface="Lato"/>
                <a:sym typeface="Lato"/>
              </a:rPr>
              <a:t>Camping out at a music festival.</a:t>
            </a:r>
            <a:r>
              <a:rPr b="0" i="0" lang="en-GB" sz="1300" u="none" cap="none" strike="noStrike">
                <a:solidFill>
                  <a:srgbClr val="000000"/>
                </a:solidFill>
                <a:latin typeface="Lato"/>
                <a:ea typeface="Lato"/>
                <a:cs typeface="Lato"/>
                <a:sym typeface="Lato"/>
              </a:rPr>
              <a:t> </a:t>
            </a:r>
            <a:endParaRPr b="0" i="0" sz="1300" u="none" cap="none" strike="noStrike">
              <a:solidFill>
                <a:srgbClr val="000000"/>
              </a:solidFill>
              <a:latin typeface="Lato"/>
              <a:ea typeface="Lato"/>
              <a:cs typeface="Lato"/>
              <a:sym typeface="Lato"/>
            </a:endParaRPr>
          </a:p>
          <a:p>
            <a:pPr indent="-311150" lvl="1" marL="914400" marR="0" rtl="0" algn="l">
              <a:lnSpc>
                <a:spcPct val="115000"/>
              </a:lnSpc>
              <a:spcBef>
                <a:spcPts val="0"/>
              </a:spcBef>
              <a:spcAft>
                <a:spcPts val="0"/>
              </a:spcAft>
              <a:buClr>
                <a:srgbClr val="000000"/>
              </a:buClr>
              <a:buSzPts val="1300"/>
              <a:buFont typeface="Lato"/>
              <a:buChar char="○"/>
            </a:pPr>
            <a:r>
              <a:rPr b="0" i="0" lang="en-GB" sz="1300" u="none" cap="none" strike="noStrike">
                <a:solidFill>
                  <a:srgbClr val="000000"/>
                </a:solidFill>
                <a:latin typeface="Lato"/>
                <a:ea typeface="Lato"/>
                <a:cs typeface="Lato"/>
                <a:sym typeface="Lato"/>
              </a:rPr>
              <a:t>£20/night for tent reservation area</a:t>
            </a:r>
            <a:endParaRPr b="1" i="0" sz="800" u="none" cap="none" strike="noStrike">
              <a:solidFill>
                <a:srgbClr val="000000"/>
              </a:solidFill>
              <a:latin typeface="Lato"/>
              <a:ea typeface="Lato"/>
              <a:cs typeface="Lato"/>
              <a:sym typeface="Lato"/>
            </a:endParaRPr>
          </a:p>
        </p:txBody>
      </p:sp>
      <p:sp>
        <p:nvSpPr>
          <p:cNvPr id="192" name="Google Shape;192;g1cf4e2b4d9f_0_26"/>
          <p:cNvSpPr/>
          <p:nvPr/>
        </p:nvSpPr>
        <p:spPr>
          <a:xfrm>
            <a:off x="510650" y="4530250"/>
            <a:ext cx="4458000" cy="452400"/>
          </a:xfrm>
          <a:prstGeom prst="rect">
            <a:avLst/>
          </a:prstGeom>
          <a:solidFill>
            <a:schemeClr val="accen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Lato"/>
              <a:buAutoNum type="arabicPeriod"/>
            </a:pPr>
            <a:r>
              <a:rPr b="1" lang="en-GB">
                <a:solidFill>
                  <a:schemeClr val="lt1"/>
                </a:solidFill>
                <a:latin typeface="Lato"/>
                <a:ea typeface="Lato"/>
                <a:cs typeface="Lato"/>
                <a:sym typeface="Lato"/>
              </a:rPr>
              <a:t>choose</a:t>
            </a:r>
            <a:r>
              <a:rPr b="1" i="0" lang="en-GB" u="none" cap="none" strike="noStrike">
                <a:solidFill>
                  <a:schemeClr val="lt1"/>
                </a:solidFill>
                <a:latin typeface="Lato"/>
                <a:ea typeface="Lato"/>
                <a:cs typeface="Lato"/>
                <a:sym typeface="Lato"/>
              </a:rPr>
              <a:t> a suitable accommodation</a:t>
            </a:r>
            <a:endParaRPr b="1">
              <a:solidFill>
                <a:schemeClr val="lt1"/>
              </a:solidFill>
              <a:latin typeface="Lato"/>
              <a:ea typeface="Lato"/>
              <a:cs typeface="Lato"/>
              <a:sym typeface="Lato"/>
            </a:endParaRPr>
          </a:p>
          <a:p>
            <a:pPr indent="-317500" lvl="0" marL="457200" marR="0" rtl="0" algn="l">
              <a:lnSpc>
                <a:spcPct val="100000"/>
              </a:lnSpc>
              <a:spcBef>
                <a:spcPts val="0"/>
              </a:spcBef>
              <a:spcAft>
                <a:spcPts val="0"/>
              </a:spcAft>
              <a:buClr>
                <a:schemeClr val="lt1"/>
              </a:buClr>
              <a:buSzPts val="1400"/>
              <a:buFont typeface="Lato"/>
              <a:buAutoNum type="arabicPeriod"/>
            </a:pPr>
            <a:r>
              <a:rPr b="1" i="0" lang="en-GB" u="none" cap="none" strike="noStrike">
                <a:solidFill>
                  <a:schemeClr val="lt1"/>
                </a:solidFill>
                <a:latin typeface="Lato"/>
                <a:ea typeface="Lato"/>
                <a:cs typeface="Lato"/>
                <a:sym typeface="Lato"/>
              </a:rPr>
              <a:t>add the details and expense to your table</a:t>
            </a:r>
            <a:endParaRPr b="1" i="0" u="none" cap="none" strike="noStrike">
              <a:solidFill>
                <a:schemeClr val="lt1"/>
              </a:solidFill>
              <a:latin typeface="Lato"/>
              <a:ea typeface="Lato"/>
              <a:cs typeface="Lato"/>
              <a:sym typeface="Lato"/>
            </a:endParaRPr>
          </a:p>
        </p:txBody>
      </p:sp>
      <p:sp>
        <p:nvSpPr>
          <p:cNvPr id="193" name="Google Shape;193;g1cf4e2b4d9f_0_26"/>
          <p:cNvSpPr/>
          <p:nvPr/>
        </p:nvSpPr>
        <p:spPr>
          <a:xfrm>
            <a:off x="63550" y="1819103"/>
            <a:ext cx="746700" cy="1728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1200" u="none" cap="none" strike="noStrike">
                <a:solidFill>
                  <a:schemeClr val="lt1"/>
                </a:solidFill>
                <a:latin typeface="Lato"/>
                <a:ea typeface="Lato"/>
                <a:cs typeface="Lato"/>
                <a:sym typeface="Lato"/>
              </a:rPr>
              <a:t>Karim</a:t>
            </a:r>
            <a:endParaRPr b="1" i="0" sz="1200" u="none" cap="none" strike="noStrike">
              <a:solidFill>
                <a:schemeClr val="lt1"/>
              </a:solidFill>
              <a:latin typeface="Lato"/>
              <a:ea typeface="Lato"/>
              <a:cs typeface="Lato"/>
              <a:sym typeface="Lato"/>
            </a:endParaRPr>
          </a:p>
        </p:txBody>
      </p:sp>
      <p:pic>
        <p:nvPicPr>
          <p:cNvPr id="194" name="Google Shape;194;g1cf4e2b4d9f_0_26"/>
          <p:cNvPicPr preferRelativeResize="0"/>
          <p:nvPr/>
        </p:nvPicPr>
        <p:blipFill rotWithShape="1">
          <a:blip r:embed="rId3">
            <a:alphaModFix/>
          </a:blip>
          <a:srcRect b="0" l="0" r="0" t="0"/>
          <a:stretch/>
        </p:blipFill>
        <p:spPr>
          <a:xfrm>
            <a:off x="85182" y="1046525"/>
            <a:ext cx="746718" cy="716117"/>
          </a:xfrm>
          <a:prstGeom prst="rect">
            <a:avLst/>
          </a:prstGeom>
          <a:noFill/>
          <a:ln>
            <a:noFill/>
          </a:ln>
          <a:effectLst>
            <a:outerShdw blurRad="57150" rotWithShape="0" algn="bl" dir="5400000" dist="19050">
              <a:srgbClr val="000000">
                <a:alpha val="49800"/>
              </a:srgbClr>
            </a:outerShdw>
          </a:effectLst>
        </p:spPr>
      </p:pic>
      <p:sp>
        <p:nvSpPr>
          <p:cNvPr id="195" name="Google Shape;195;g1cf4e2b4d9f_0_26"/>
          <p:cNvSpPr/>
          <p:nvPr/>
        </p:nvSpPr>
        <p:spPr>
          <a:xfrm>
            <a:off x="891050" y="1146600"/>
            <a:ext cx="3697200" cy="423900"/>
          </a:xfrm>
          <a:prstGeom prst="rect">
            <a:avLst/>
          </a:prstGeom>
          <a:solidFill>
            <a:schemeClr val="accent2"/>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chemeClr val="lt1"/>
                </a:solidFill>
                <a:latin typeface="Lato"/>
                <a:ea typeface="Lato"/>
                <a:cs typeface="Lato"/>
                <a:sym typeface="Lato"/>
              </a:rPr>
              <a:t>Remember: His budget is £600</a:t>
            </a:r>
            <a:endParaRPr b="1" sz="1600">
              <a:solidFill>
                <a:schemeClr val="lt1"/>
              </a:solidFill>
              <a:latin typeface="Lato"/>
              <a:ea typeface="Lato"/>
              <a:cs typeface="Lato"/>
              <a:sym typeface="Lato"/>
            </a:endParaRPr>
          </a:p>
        </p:txBody>
      </p:sp>
      <p:pic>
        <p:nvPicPr>
          <p:cNvPr id="196" name="Google Shape;196;g1cf4e2b4d9f_0_26"/>
          <p:cNvPicPr preferRelativeResize="0"/>
          <p:nvPr/>
        </p:nvPicPr>
        <p:blipFill>
          <a:blip r:embed="rId4">
            <a:alphaModFix/>
          </a:blip>
          <a:stretch>
            <a:fillRect/>
          </a:stretch>
        </p:blipFill>
        <p:spPr>
          <a:xfrm>
            <a:off x="4799100" y="1533824"/>
            <a:ext cx="4188926" cy="1479100"/>
          </a:xfrm>
          <a:prstGeom prst="rect">
            <a:avLst/>
          </a:prstGeom>
          <a:noFill/>
          <a:ln>
            <a:noFill/>
          </a:ln>
        </p:spPr>
      </p:pic>
      <p:sp>
        <p:nvSpPr>
          <p:cNvPr id="197" name="Google Shape;197;g1cf4e2b4d9f_0_26"/>
          <p:cNvSpPr txBox="1"/>
          <p:nvPr/>
        </p:nvSpPr>
        <p:spPr>
          <a:xfrm>
            <a:off x="4799100" y="1051200"/>
            <a:ext cx="34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Then add the costs to your table:</a:t>
            </a:r>
            <a:endParaRPr>
              <a:latin typeface="Lato"/>
              <a:ea typeface="Lato"/>
              <a:cs typeface="Lato"/>
              <a:sym typeface="Lato"/>
            </a:endParaRPr>
          </a:p>
        </p:txBody>
      </p:sp>
      <p:sp>
        <p:nvSpPr>
          <p:cNvPr id="198" name="Google Shape;198;g1cf4e2b4d9f_0_26"/>
          <p:cNvSpPr/>
          <p:nvPr/>
        </p:nvSpPr>
        <p:spPr>
          <a:xfrm>
            <a:off x="4823425" y="1051200"/>
            <a:ext cx="4244400" cy="20274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g1cfafd655fb_0_14"/>
          <p:cNvPicPr preferRelativeResize="0"/>
          <p:nvPr/>
        </p:nvPicPr>
        <p:blipFill>
          <a:blip r:embed="rId3">
            <a:alphaModFix/>
          </a:blip>
          <a:stretch>
            <a:fillRect/>
          </a:stretch>
        </p:blipFill>
        <p:spPr>
          <a:xfrm>
            <a:off x="4927500" y="1608700"/>
            <a:ext cx="4048851" cy="2183625"/>
          </a:xfrm>
          <a:prstGeom prst="rect">
            <a:avLst/>
          </a:prstGeom>
          <a:noFill/>
          <a:ln>
            <a:noFill/>
          </a:ln>
        </p:spPr>
      </p:pic>
      <p:sp>
        <p:nvSpPr>
          <p:cNvPr id="204" name="Google Shape;204;g1cfafd655fb_0_14"/>
          <p:cNvSpPr/>
          <p:nvPr/>
        </p:nvSpPr>
        <p:spPr>
          <a:xfrm>
            <a:off x="4927500" y="1106475"/>
            <a:ext cx="4140300" cy="27189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g1cfafd655fb_0_14"/>
          <p:cNvSpPr txBox="1"/>
          <p:nvPr>
            <p:ph type="ctrTitle"/>
          </p:nvPr>
        </p:nvSpPr>
        <p:spPr>
          <a:xfrm>
            <a:off x="262800" y="25375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Step 2: How will get there?</a:t>
            </a:r>
            <a:endParaRPr b="1" i="0" sz="2900" u="none" cap="none" strike="noStrike">
              <a:solidFill>
                <a:schemeClr val="accent2"/>
              </a:solidFill>
              <a:latin typeface="Lato"/>
              <a:ea typeface="Lato"/>
              <a:cs typeface="Lato"/>
              <a:sym typeface="Lato"/>
            </a:endParaRPr>
          </a:p>
        </p:txBody>
      </p:sp>
      <p:sp>
        <p:nvSpPr>
          <p:cNvPr id="206" name="Google Shape;206;g1cfafd655fb_0_14"/>
          <p:cNvSpPr txBox="1"/>
          <p:nvPr/>
        </p:nvSpPr>
        <p:spPr>
          <a:xfrm>
            <a:off x="262800" y="1106475"/>
            <a:ext cx="4591800" cy="3852000"/>
          </a:xfrm>
          <a:prstGeom prst="rect">
            <a:avLst/>
          </a:prstGeom>
          <a:solidFill>
            <a:schemeClr val="lt1"/>
          </a:solid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900"/>
              <a:buFont typeface="Arial"/>
              <a:buNone/>
            </a:pPr>
            <a:r>
              <a:rPr lang="en-GB" sz="1900" u="sng">
                <a:latin typeface="Lato"/>
                <a:ea typeface="Lato"/>
                <a:cs typeface="Lato"/>
                <a:sym typeface="Lato"/>
              </a:rPr>
              <a:t>Total cost of travel: there and back</a:t>
            </a:r>
            <a:endParaRPr b="0" i="0" sz="1900" u="none" cap="none" strike="noStrike">
              <a:solidFill>
                <a:srgbClr val="000000"/>
              </a:solidFill>
              <a:latin typeface="Lato"/>
              <a:ea typeface="Lato"/>
              <a:cs typeface="Lato"/>
              <a:sym typeface="Lato"/>
            </a:endParaRPr>
          </a:p>
          <a:p>
            <a:pPr indent="-368300" lvl="0" marL="457200" marR="0" rtl="0" algn="l">
              <a:lnSpc>
                <a:spcPct val="115000"/>
              </a:lnSpc>
              <a:spcBef>
                <a:spcPts val="0"/>
              </a:spcBef>
              <a:spcAft>
                <a:spcPts val="0"/>
              </a:spcAft>
              <a:buClr>
                <a:schemeClr val="accent2"/>
              </a:buClr>
              <a:buSzPts val="2200"/>
              <a:buFont typeface="Lato"/>
              <a:buAutoNum type="arabicPeriod"/>
            </a:pPr>
            <a:r>
              <a:rPr b="0" i="0" lang="en-GB" sz="2200" u="none" cap="none" strike="noStrike">
                <a:solidFill>
                  <a:srgbClr val="000000"/>
                </a:solidFill>
                <a:latin typeface="Lato"/>
                <a:ea typeface="Lato"/>
                <a:cs typeface="Lato"/>
                <a:sym typeface="Lato"/>
              </a:rPr>
              <a:t>Train - £90</a:t>
            </a:r>
            <a:endParaRPr b="0" i="0" sz="22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368300" lvl="0" marL="457200" marR="0" rtl="0" algn="l">
              <a:lnSpc>
                <a:spcPct val="115000"/>
              </a:lnSpc>
              <a:spcBef>
                <a:spcPts val="0"/>
              </a:spcBef>
              <a:spcAft>
                <a:spcPts val="0"/>
              </a:spcAft>
              <a:buClr>
                <a:schemeClr val="accent2"/>
              </a:buClr>
              <a:buSzPts val="2200"/>
              <a:buFont typeface="Lato"/>
              <a:buAutoNum type="arabicPeriod"/>
            </a:pPr>
            <a:r>
              <a:rPr b="0" i="0" lang="en-GB" sz="2200" u="none" cap="none" strike="noStrike">
                <a:solidFill>
                  <a:srgbClr val="000000"/>
                </a:solidFill>
                <a:latin typeface="Lato"/>
                <a:ea typeface="Lato"/>
                <a:cs typeface="Lato"/>
                <a:sym typeface="Lato"/>
              </a:rPr>
              <a:t>Aeroplane business class - £160</a:t>
            </a:r>
            <a:endParaRPr b="0" i="0" sz="22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368300" lvl="0" marL="457200" marR="0" rtl="0" algn="l">
              <a:lnSpc>
                <a:spcPct val="115000"/>
              </a:lnSpc>
              <a:spcBef>
                <a:spcPts val="0"/>
              </a:spcBef>
              <a:spcAft>
                <a:spcPts val="0"/>
              </a:spcAft>
              <a:buClr>
                <a:schemeClr val="accent2"/>
              </a:buClr>
              <a:buSzPts val="2200"/>
              <a:buFont typeface="Lato"/>
              <a:buAutoNum type="arabicPeriod"/>
            </a:pPr>
            <a:r>
              <a:rPr b="0" i="0" lang="en-GB" sz="2200" u="none" cap="none" strike="noStrike">
                <a:solidFill>
                  <a:srgbClr val="000000"/>
                </a:solidFill>
                <a:latin typeface="Lato"/>
                <a:ea typeface="Lato"/>
                <a:cs typeface="Lato"/>
                <a:sym typeface="Lato"/>
              </a:rPr>
              <a:t>Ferry and rental car - £95</a:t>
            </a:r>
            <a:endParaRPr b="0" i="0" sz="2200" u="none" cap="none" strike="noStrike">
              <a:solidFill>
                <a:srgbClr val="000000"/>
              </a:solidFill>
              <a:latin typeface="Lato"/>
              <a:ea typeface="Lato"/>
              <a:cs typeface="Lato"/>
              <a:sym typeface="Lato"/>
            </a:endParaRPr>
          </a:p>
          <a:p>
            <a:pPr indent="0" lvl="0" marL="457200" marR="0" rtl="0" algn="l">
              <a:lnSpc>
                <a:spcPct val="115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368300" lvl="0" marL="457200" marR="0" rtl="0" algn="l">
              <a:lnSpc>
                <a:spcPct val="115000"/>
              </a:lnSpc>
              <a:spcBef>
                <a:spcPts val="0"/>
              </a:spcBef>
              <a:spcAft>
                <a:spcPts val="0"/>
              </a:spcAft>
              <a:buClr>
                <a:schemeClr val="accent2"/>
              </a:buClr>
              <a:buSzPts val="2200"/>
              <a:buFont typeface="Lato"/>
              <a:buAutoNum type="arabicPeriod"/>
            </a:pPr>
            <a:r>
              <a:rPr b="0" i="0" lang="en-GB" sz="2200" u="none" cap="none" strike="noStrike">
                <a:solidFill>
                  <a:srgbClr val="000000"/>
                </a:solidFill>
                <a:latin typeface="Lato"/>
                <a:ea typeface="Lato"/>
                <a:cs typeface="Lato"/>
                <a:sym typeface="Lato"/>
              </a:rPr>
              <a:t>Aeroplane economy - £100</a:t>
            </a:r>
            <a:endParaRPr b="0" i="0" sz="22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700"/>
              <a:buFont typeface="Arial"/>
              <a:buNone/>
            </a:pPr>
            <a:r>
              <a:t/>
            </a:r>
            <a:endParaRPr b="1" i="0" sz="1400" u="none" cap="none" strike="noStrike">
              <a:solidFill>
                <a:srgbClr val="000000"/>
              </a:solidFill>
              <a:latin typeface="Lato"/>
              <a:ea typeface="Lato"/>
              <a:cs typeface="Lato"/>
              <a:sym typeface="Lato"/>
            </a:endParaRPr>
          </a:p>
        </p:txBody>
      </p:sp>
      <p:sp>
        <p:nvSpPr>
          <p:cNvPr id="207" name="Google Shape;207;g1cfafd655fb_0_14"/>
          <p:cNvSpPr/>
          <p:nvPr/>
        </p:nvSpPr>
        <p:spPr>
          <a:xfrm>
            <a:off x="262800" y="4442475"/>
            <a:ext cx="4664700" cy="516000"/>
          </a:xfrm>
          <a:prstGeom prst="rect">
            <a:avLst/>
          </a:prstGeom>
          <a:solidFill>
            <a:schemeClr val="accent2"/>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lt1"/>
                </a:solidFill>
                <a:latin typeface="Lato"/>
                <a:ea typeface="Lato"/>
                <a:cs typeface="Lato"/>
                <a:sym typeface="Lato"/>
              </a:rPr>
              <a:t>Once you’ve chosen a travel option, add the details and expense to your table</a:t>
            </a:r>
            <a:endParaRPr b="1" i="0" sz="1600" u="none" cap="none" strike="noStrike">
              <a:solidFill>
                <a:schemeClr val="lt1"/>
              </a:solidFill>
              <a:latin typeface="Lato"/>
              <a:ea typeface="Lato"/>
              <a:cs typeface="Lato"/>
              <a:sym typeface="Lato"/>
            </a:endParaRPr>
          </a:p>
        </p:txBody>
      </p:sp>
      <p:sp>
        <p:nvSpPr>
          <p:cNvPr id="208" name="Google Shape;208;g1cfafd655fb_0_14"/>
          <p:cNvSpPr txBox="1"/>
          <p:nvPr/>
        </p:nvSpPr>
        <p:spPr>
          <a:xfrm>
            <a:off x="4927500" y="1106475"/>
            <a:ext cx="34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Then add the costs to your table:</a:t>
            </a:r>
            <a:endParaRPr>
              <a:latin typeface="Lato"/>
              <a:ea typeface="Lato"/>
              <a:cs typeface="Lato"/>
              <a:sym typeface="Lato"/>
            </a:endParaRPr>
          </a:p>
        </p:txBody>
      </p:sp>
      <p:sp>
        <p:nvSpPr>
          <p:cNvPr id="209" name="Google Shape;209;g1cfafd655fb_0_14"/>
          <p:cNvSpPr/>
          <p:nvPr/>
        </p:nvSpPr>
        <p:spPr>
          <a:xfrm>
            <a:off x="7734275" y="2994650"/>
            <a:ext cx="1196400" cy="466800"/>
          </a:xfrm>
          <a:prstGeom prst="rect">
            <a:avLst/>
          </a:prstGeom>
          <a:noFill/>
          <a:ln cap="flat" cmpd="sng" w="2857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1cfafd655fb_0_32"/>
          <p:cNvSpPr txBox="1"/>
          <p:nvPr/>
        </p:nvSpPr>
        <p:spPr>
          <a:xfrm>
            <a:off x="100425" y="1091200"/>
            <a:ext cx="5179500" cy="16932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Where will Karim eat? His breakfast is included in his accommodation, so he needs to pay for </a:t>
            </a:r>
            <a:r>
              <a:rPr b="1" lang="en-GB">
                <a:latin typeface="Lato"/>
                <a:ea typeface="Lato"/>
                <a:cs typeface="Lato"/>
                <a:sym typeface="Lato"/>
              </a:rPr>
              <a:t>seven meals</a:t>
            </a:r>
            <a:r>
              <a:rPr lang="en-GB">
                <a:latin typeface="Lato"/>
                <a:ea typeface="Lato"/>
                <a:cs typeface="Lato"/>
                <a:sym typeface="Lato"/>
              </a:rPr>
              <a:t> (lunch and dinner)</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During his 5 day holiday, Karim will eat: </a:t>
            </a:r>
            <a:endParaRPr>
              <a:latin typeface="Lato"/>
              <a:ea typeface="Lato"/>
              <a:cs typeface="Lato"/>
              <a:sym typeface="Lato"/>
            </a:endParaRPr>
          </a:p>
          <a:p>
            <a:pPr indent="-317500" lvl="0" marL="457200" rtl="0" algn="l">
              <a:spcBef>
                <a:spcPts val="0"/>
              </a:spcBef>
              <a:spcAft>
                <a:spcPts val="0"/>
              </a:spcAft>
              <a:buSzPts val="1400"/>
              <a:buFont typeface="Lato"/>
              <a:buChar char="●"/>
            </a:pPr>
            <a:r>
              <a:rPr lang="en-GB">
                <a:latin typeface="Lato"/>
                <a:ea typeface="Lato"/>
                <a:cs typeface="Lato"/>
                <a:sym typeface="Lato"/>
              </a:rPr>
              <a:t>Three lunches</a:t>
            </a:r>
            <a:endParaRPr>
              <a:latin typeface="Lato"/>
              <a:ea typeface="Lato"/>
              <a:cs typeface="Lato"/>
              <a:sym typeface="Lato"/>
            </a:endParaRPr>
          </a:p>
          <a:p>
            <a:pPr indent="-317500" lvl="0" marL="457200" rtl="0" algn="l">
              <a:spcBef>
                <a:spcPts val="0"/>
              </a:spcBef>
              <a:spcAft>
                <a:spcPts val="0"/>
              </a:spcAft>
              <a:buSzPts val="1400"/>
              <a:buFont typeface="Lato"/>
              <a:buChar char="●"/>
            </a:pPr>
            <a:r>
              <a:rPr lang="en-GB">
                <a:latin typeface="Lato"/>
                <a:ea typeface="Lato"/>
                <a:cs typeface="Lato"/>
                <a:sym typeface="Lato"/>
              </a:rPr>
              <a:t>Four dinners</a:t>
            </a:r>
            <a:endParaRPr>
              <a:latin typeface="Lato"/>
              <a:ea typeface="Lato"/>
              <a:cs typeface="Lato"/>
              <a:sym typeface="Lato"/>
            </a:endParaRPr>
          </a:p>
        </p:txBody>
      </p:sp>
      <p:sp>
        <p:nvSpPr>
          <p:cNvPr id="215" name="Google Shape;215;g1cfafd655fb_0_32"/>
          <p:cNvSpPr txBox="1"/>
          <p:nvPr>
            <p:ph type="ctrTitle"/>
          </p:nvPr>
        </p:nvSpPr>
        <p:spPr>
          <a:xfrm>
            <a:off x="379375" y="25375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Step 3</a:t>
            </a:r>
            <a:r>
              <a:rPr b="1" i="0" lang="en-GB" sz="2900" u="none" cap="none" strike="noStrike">
                <a:solidFill>
                  <a:schemeClr val="accent2"/>
                </a:solidFill>
                <a:latin typeface="Lato"/>
                <a:ea typeface="Lato"/>
                <a:cs typeface="Lato"/>
                <a:sym typeface="Lato"/>
              </a:rPr>
              <a:t>: Choose holiday food</a:t>
            </a:r>
            <a:endParaRPr b="1" i="0" sz="2900" u="none" cap="none" strike="noStrike">
              <a:solidFill>
                <a:schemeClr val="accent2"/>
              </a:solidFill>
              <a:latin typeface="Lato"/>
              <a:ea typeface="Lato"/>
              <a:cs typeface="Lato"/>
              <a:sym typeface="Lato"/>
            </a:endParaRPr>
          </a:p>
        </p:txBody>
      </p:sp>
      <p:graphicFrame>
        <p:nvGraphicFramePr>
          <p:cNvPr id="216" name="Google Shape;216;g1cfafd655fb_0_32"/>
          <p:cNvGraphicFramePr/>
          <p:nvPr/>
        </p:nvGraphicFramePr>
        <p:xfrm>
          <a:off x="100425" y="3349050"/>
          <a:ext cx="3000000" cy="3000000"/>
        </p:xfrm>
        <a:graphic>
          <a:graphicData uri="http://schemas.openxmlformats.org/drawingml/2006/table">
            <a:tbl>
              <a:tblPr>
                <a:noFill/>
                <a:tableStyleId>{3540A2F7-4B67-43A9-B530-5DC1691BF749}</a:tableStyleId>
              </a:tblPr>
              <a:tblGrid>
                <a:gridCol w="2589750"/>
                <a:gridCol w="2589750"/>
              </a:tblGrid>
              <a:tr h="381000">
                <a:tc>
                  <a:txBody>
                    <a:bodyPr/>
                    <a:lstStyle/>
                    <a:p>
                      <a:pPr indent="0" lvl="0" marL="0" rtl="0" algn="l">
                        <a:spcBef>
                          <a:spcPts val="0"/>
                        </a:spcBef>
                        <a:spcAft>
                          <a:spcPts val="0"/>
                        </a:spcAft>
                        <a:buNone/>
                      </a:pPr>
                      <a:r>
                        <a:rPr b="1" lang="en-GB">
                          <a:latin typeface="Lato"/>
                          <a:ea typeface="Lato"/>
                          <a:cs typeface="Lato"/>
                          <a:sym typeface="Lato"/>
                        </a:rPr>
                        <a:t>Meal Type</a:t>
                      </a:r>
                      <a:endParaRPr b="1">
                        <a:latin typeface="Lato"/>
                        <a:ea typeface="Lato"/>
                        <a:cs typeface="Lato"/>
                        <a:sym typeface="Lato"/>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a:latin typeface="Lato"/>
                          <a:ea typeface="Lato"/>
                          <a:cs typeface="Lato"/>
                          <a:sym typeface="Lato"/>
                        </a:rPr>
                        <a:t>Cost per meal</a:t>
                      </a:r>
                      <a:endParaRPr b="1">
                        <a:latin typeface="Lato"/>
                        <a:ea typeface="Lato"/>
                        <a:cs typeface="Lato"/>
                        <a:sym typeface="Lato"/>
                      </a:endParaRPr>
                    </a:p>
                  </a:txBody>
                  <a:tcPr marT="91425" marB="91425" marR="91425" marL="91425">
                    <a:solidFill>
                      <a:schemeClr val="accent2"/>
                    </a:solidFill>
                  </a:tcPr>
                </a:tc>
              </a:tr>
              <a:tr h="381000">
                <a:tc>
                  <a:txBody>
                    <a:bodyPr/>
                    <a:lstStyle/>
                    <a:p>
                      <a:pPr indent="0" lvl="0" marL="0" rtl="0" algn="l">
                        <a:spcBef>
                          <a:spcPts val="0"/>
                        </a:spcBef>
                        <a:spcAft>
                          <a:spcPts val="0"/>
                        </a:spcAft>
                        <a:buNone/>
                      </a:pPr>
                      <a:r>
                        <a:rPr lang="en-GB">
                          <a:latin typeface="Lato"/>
                          <a:ea typeface="Lato"/>
                          <a:cs typeface="Lato"/>
                          <a:sym typeface="Lato"/>
                        </a:rPr>
                        <a:t>Supermarket food</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£3</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Hotel canteen</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£7</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Local restaurants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£20</a:t>
                      </a:r>
                      <a:endParaRPr>
                        <a:latin typeface="Lato"/>
                        <a:ea typeface="Lato"/>
                        <a:cs typeface="Lato"/>
                        <a:sym typeface="Lato"/>
                      </a:endParaRPr>
                    </a:p>
                  </a:txBody>
                  <a:tcPr marT="91425" marB="91425" marR="91425" marL="91425"/>
                </a:tc>
              </a:tr>
            </a:tbl>
          </a:graphicData>
        </a:graphic>
      </p:graphicFrame>
      <p:grpSp>
        <p:nvGrpSpPr>
          <p:cNvPr id="217" name="Google Shape;217;g1cfafd655fb_0_32"/>
          <p:cNvGrpSpPr/>
          <p:nvPr/>
        </p:nvGrpSpPr>
        <p:grpSpPr>
          <a:xfrm>
            <a:off x="5486349" y="1190250"/>
            <a:ext cx="3503026" cy="2555026"/>
            <a:chOff x="5486349" y="1190250"/>
            <a:chExt cx="3503026" cy="2555026"/>
          </a:xfrm>
        </p:grpSpPr>
        <p:sp>
          <p:nvSpPr>
            <p:cNvPr id="218" name="Google Shape;218;g1cfafd655fb_0_32"/>
            <p:cNvSpPr txBox="1"/>
            <p:nvPr/>
          </p:nvSpPr>
          <p:spPr>
            <a:xfrm>
              <a:off x="5542975" y="1190250"/>
              <a:ext cx="34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Then add the costs to your table:</a:t>
              </a:r>
              <a:endParaRPr>
                <a:latin typeface="Lato"/>
                <a:ea typeface="Lato"/>
                <a:cs typeface="Lato"/>
                <a:sym typeface="Lato"/>
              </a:endParaRPr>
            </a:p>
          </p:txBody>
        </p:sp>
        <p:pic>
          <p:nvPicPr>
            <p:cNvPr id="219" name="Google Shape;219;g1cfafd655fb_0_32"/>
            <p:cNvPicPr preferRelativeResize="0"/>
            <p:nvPr/>
          </p:nvPicPr>
          <p:blipFill>
            <a:blip r:embed="rId3">
              <a:alphaModFix/>
            </a:blip>
            <a:stretch>
              <a:fillRect/>
            </a:stretch>
          </p:blipFill>
          <p:spPr>
            <a:xfrm>
              <a:off x="5542975" y="1681900"/>
              <a:ext cx="3352800" cy="1947175"/>
            </a:xfrm>
            <a:prstGeom prst="rect">
              <a:avLst/>
            </a:prstGeom>
            <a:noFill/>
            <a:ln>
              <a:noFill/>
            </a:ln>
          </p:spPr>
        </p:pic>
        <p:sp>
          <p:nvSpPr>
            <p:cNvPr id="220" name="Google Shape;220;g1cfafd655fb_0_32"/>
            <p:cNvSpPr/>
            <p:nvPr/>
          </p:nvSpPr>
          <p:spPr>
            <a:xfrm>
              <a:off x="7917175" y="3162300"/>
              <a:ext cx="945000" cy="466800"/>
            </a:xfrm>
            <a:prstGeom prst="rect">
              <a:avLst/>
            </a:prstGeom>
            <a:noFill/>
            <a:ln cap="flat" cmpd="sng" w="2857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1" name="Google Shape;221;g1cfafd655fb_0_32"/>
            <p:cNvSpPr/>
            <p:nvPr/>
          </p:nvSpPr>
          <p:spPr>
            <a:xfrm>
              <a:off x="5486349" y="1242076"/>
              <a:ext cx="3446400" cy="25032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1cfafd655fb_0_22"/>
          <p:cNvSpPr txBox="1"/>
          <p:nvPr>
            <p:ph type="ctrTitle"/>
          </p:nvPr>
        </p:nvSpPr>
        <p:spPr>
          <a:xfrm>
            <a:off x="360375" y="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Step 4</a:t>
            </a:r>
            <a:r>
              <a:rPr b="1" i="0" lang="en-GB" sz="2900" u="none" cap="none" strike="noStrike">
                <a:solidFill>
                  <a:schemeClr val="accent2"/>
                </a:solidFill>
                <a:latin typeface="Lato"/>
                <a:ea typeface="Lato"/>
                <a:cs typeface="Lato"/>
                <a:sym typeface="Lato"/>
              </a:rPr>
              <a:t>: Choose holiday activities</a:t>
            </a:r>
            <a:endParaRPr b="1" i="0" sz="2900" u="none" cap="none" strike="noStrike">
              <a:solidFill>
                <a:schemeClr val="accent2"/>
              </a:solidFill>
              <a:latin typeface="Lato"/>
              <a:ea typeface="Lato"/>
              <a:cs typeface="Lato"/>
              <a:sym typeface="Lato"/>
            </a:endParaRPr>
          </a:p>
        </p:txBody>
      </p:sp>
      <p:sp>
        <p:nvSpPr>
          <p:cNvPr id="227" name="Google Shape;227;g1cfafd655fb_0_22"/>
          <p:cNvSpPr txBox="1"/>
          <p:nvPr/>
        </p:nvSpPr>
        <p:spPr>
          <a:xfrm>
            <a:off x="1947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228" name="Google Shape;228;g1cfafd655fb_0_22"/>
          <p:cNvSpPr txBox="1"/>
          <p:nvPr/>
        </p:nvSpPr>
        <p:spPr>
          <a:xfrm>
            <a:off x="1174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graphicFrame>
        <p:nvGraphicFramePr>
          <p:cNvPr id="229" name="Google Shape;229;g1cfafd655fb_0_22"/>
          <p:cNvGraphicFramePr/>
          <p:nvPr/>
        </p:nvGraphicFramePr>
        <p:xfrm>
          <a:off x="117425" y="560263"/>
          <a:ext cx="3000000" cy="3000000"/>
        </p:xfrm>
        <a:graphic>
          <a:graphicData uri="http://schemas.openxmlformats.org/drawingml/2006/table">
            <a:tbl>
              <a:tblPr>
                <a:noFill/>
                <a:tableStyleId>{3540A2F7-4B67-43A9-B530-5DC1691BF749}</a:tableStyleId>
              </a:tblPr>
              <a:tblGrid>
                <a:gridCol w="1976125"/>
                <a:gridCol w="1976125"/>
                <a:gridCol w="1976125"/>
              </a:tblGrid>
              <a:tr h="360175">
                <a:tc>
                  <a:txBody>
                    <a:bodyPr/>
                    <a:lstStyle/>
                    <a:p>
                      <a:pPr indent="0" lvl="0" marL="0" rtl="0" algn="ctr">
                        <a:spcBef>
                          <a:spcPts val="0"/>
                        </a:spcBef>
                        <a:spcAft>
                          <a:spcPts val="0"/>
                        </a:spcAft>
                        <a:buNone/>
                      </a:pPr>
                      <a:r>
                        <a:rPr b="1" lang="en-GB">
                          <a:latin typeface="Lato"/>
                          <a:ea typeface="Lato"/>
                          <a:cs typeface="Lato"/>
                          <a:sym typeface="Lato"/>
                        </a:rPr>
                        <a:t>Activity</a:t>
                      </a:r>
                      <a:endParaRPr b="1">
                        <a:latin typeface="Lato"/>
                        <a:ea typeface="Lato"/>
                        <a:cs typeface="Lato"/>
                        <a:sym typeface="Lato"/>
                      </a:endParaRPr>
                    </a:p>
                  </a:txBody>
                  <a:tcPr marT="91425" marB="91425" marR="91425" marL="91425">
                    <a:solidFill>
                      <a:srgbClr val="FF8022"/>
                    </a:solidFill>
                  </a:tcPr>
                </a:tc>
                <a:tc>
                  <a:txBody>
                    <a:bodyPr/>
                    <a:lstStyle/>
                    <a:p>
                      <a:pPr indent="0" lvl="0" marL="0" rtl="0" algn="ctr">
                        <a:spcBef>
                          <a:spcPts val="0"/>
                        </a:spcBef>
                        <a:spcAft>
                          <a:spcPts val="0"/>
                        </a:spcAft>
                        <a:buNone/>
                      </a:pPr>
                      <a:r>
                        <a:rPr b="1" lang="en-GB">
                          <a:latin typeface="Lato"/>
                          <a:ea typeface="Lato"/>
                          <a:cs typeface="Lato"/>
                          <a:sym typeface="Lato"/>
                        </a:rPr>
                        <a:t>Duration</a:t>
                      </a:r>
                      <a:endParaRPr b="1">
                        <a:latin typeface="Lato"/>
                        <a:ea typeface="Lato"/>
                        <a:cs typeface="Lato"/>
                        <a:sym typeface="Lato"/>
                      </a:endParaRPr>
                    </a:p>
                  </a:txBody>
                  <a:tcPr marT="91425" marB="91425" marR="91425" marL="91425">
                    <a:solidFill>
                      <a:srgbClr val="FF8022"/>
                    </a:solidFill>
                  </a:tcPr>
                </a:tc>
                <a:tc>
                  <a:txBody>
                    <a:bodyPr/>
                    <a:lstStyle/>
                    <a:p>
                      <a:pPr indent="0" lvl="0" marL="0" rtl="0" algn="ctr">
                        <a:spcBef>
                          <a:spcPts val="0"/>
                        </a:spcBef>
                        <a:spcAft>
                          <a:spcPts val="0"/>
                        </a:spcAft>
                        <a:buNone/>
                      </a:pPr>
                      <a:r>
                        <a:rPr b="1" lang="en-GB">
                          <a:latin typeface="Lato"/>
                          <a:ea typeface="Lato"/>
                          <a:cs typeface="Lato"/>
                          <a:sym typeface="Lato"/>
                        </a:rPr>
                        <a:t>Cost</a:t>
                      </a:r>
                      <a:endParaRPr b="1">
                        <a:latin typeface="Lato"/>
                        <a:ea typeface="Lato"/>
                        <a:cs typeface="Lato"/>
                        <a:sym typeface="Lato"/>
                      </a:endParaRPr>
                    </a:p>
                  </a:txBody>
                  <a:tcPr marT="91425" marB="91425" marR="91425" marL="91425">
                    <a:solidFill>
                      <a:srgbClr val="FF8022"/>
                    </a:solidFill>
                  </a:tcPr>
                </a:tc>
              </a:tr>
              <a:tr h="360175">
                <a:tc>
                  <a:txBody>
                    <a:bodyPr/>
                    <a:lstStyle/>
                    <a:p>
                      <a:pPr indent="0" lvl="0" marL="0" rtl="0" algn="l">
                        <a:spcBef>
                          <a:spcPts val="0"/>
                        </a:spcBef>
                        <a:spcAft>
                          <a:spcPts val="0"/>
                        </a:spcAft>
                        <a:buNone/>
                      </a:pPr>
                      <a:r>
                        <a:rPr lang="en-GB">
                          <a:latin typeface="Lato"/>
                          <a:ea typeface="Lato"/>
                          <a:cs typeface="Lato"/>
                          <a:sym typeface="Lato"/>
                        </a:rPr>
                        <a:t>Rock climbing</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½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£20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Spa treatment</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£40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Music concert tickets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½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£40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Scuba diving</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£50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Aquarium visit</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½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£5</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Art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Amusement Park</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½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£15</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Go-karting</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½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£7</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Horse riding</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£30</a:t>
                      </a:r>
                      <a:endParaRPr>
                        <a:latin typeface="Lato"/>
                        <a:ea typeface="Lato"/>
                        <a:cs typeface="Lato"/>
                        <a:sym typeface="Lato"/>
                      </a:endParaRPr>
                    </a:p>
                  </a:txBody>
                  <a:tcPr marT="91425" marB="91425" marR="91425" marL="91425"/>
                </a:tc>
              </a:tr>
              <a:tr h="360175">
                <a:tc>
                  <a:txBody>
                    <a:bodyPr/>
                    <a:lstStyle/>
                    <a:p>
                      <a:pPr indent="0" lvl="0" marL="0" rtl="0" algn="l">
                        <a:spcBef>
                          <a:spcPts val="0"/>
                        </a:spcBef>
                        <a:spcAft>
                          <a:spcPts val="0"/>
                        </a:spcAft>
                        <a:buNone/>
                      </a:pPr>
                      <a:r>
                        <a:rPr lang="en-GB">
                          <a:latin typeface="Lato"/>
                          <a:ea typeface="Lato"/>
                          <a:cs typeface="Lato"/>
                          <a:sym typeface="Lato"/>
                        </a:rPr>
                        <a:t>Festival tickets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 day</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£40</a:t>
                      </a:r>
                      <a:endParaRPr>
                        <a:latin typeface="Lato"/>
                        <a:ea typeface="Lato"/>
                        <a:cs typeface="Lato"/>
                        <a:sym typeface="Lato"/>
                      </a:endParaRPr>
                    </a:p>
                  </a:txBody>
                  <a:tcPr marT="91425" marB="91425" marR="91425" marL="91425"/>
                </a:tc>
              </a:tr>
            </a:tbl>
          </a:graphicData>
        </a:graphic>
      </p:graphicFrame>
      <p:grpSp>
        <p:nvGrpSpPr>
          <p:cNvPr id="230" name="Google Shape;230;g1cfafd655fb_0_22"/>
          <p:cNvGrpSpPr/>
          <p:nvPr/>
        </p:nvGrpSpPr>
        <p:grpSpPr>
          <a:xfrm>
            <a:off x="6095956" y="960120"/>
            <a:ext cx="2986603" cy="2171688"/>
            <a:chOff x="6073150" y="960125"/>
            <a:chExt cx="3009475" cy="2202300"/>
          </a:xfrm>
        </p:grpSpPr>
        <p:sp>
          <p:nvSpPr>
            <p:cNvPr id="231" name="Google Shape;231;g1cfafd655fb_0_22"/>
            <p:cNvSpPr txBox="1"/>
            <p:nvPr/>
          </p:nvSpPr>
          <p:spPr>
            <a:xfrm>
              <a:off x="6121575" y="1003675"/>
              <a:ext cx="2838300" cy="84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Choose </a:t>
              </a:r>
              <a:r>
                <a:rPr lang="en-GB" u="sng">
                  <a:latin typeface="Lato"/>
                  <a:ea typeface="Lato"/>
                  <a:cs typeface="Lato"/>
                  <a:sym typeface="Lato"/>
                </a:rPr>
                <a:t>at least 4 activities</a:t>
              </a:r>
              <a:r>
                <a:rPr lang="en-GB">
                  <a:latin typeface="Lato"/>
                  <a:ea typeface="Lato"/>
                  <a:cs typeface="Lato"/>
                  <a:sym typeface="Lato"/>
                </a:rPr>
                <a:t> from the grid, then add them to your sheet:</a:t>
              </a:r>
              <a:endParaRPr>
                <a:latin typeface="Lato"/>
                <a:ea typeface="Lato"/>
                <a:cs typeface="Lato"/>
                <a:sym typeface="Lato"/>
              </a:endParaRPr>
            </a:p>
          </p:txBody>
        </p:sp>
        <p:pic>
          <p:nvPicPr>
            <p:cNvPr id="232" name="Google Shape;232;g1cfafd655fb_0_22"/>
            <p:cNvPicPr preferRelativeResize="0"/>
            <p:nvPr/>
          </p:nvPicPr>
          <p:blipFill>
            <a:blip r:embed="rId3">
              <a:alphaModFix/>
            </a:blip>
            <a:stretch>
              <a:fillRect/>
            </a:stretch>
          </p:blipFill>
          <p:spPr>
            <a:xfrm>
              <a:off x="6121575" y="2047906"/>
              <a:ext cx="2961050" cy="1047681"/>
            </a:xfrm>
            <a:prstGeom prst="rect">
              <a:avLst/>
            </a:prstGeom>
            <a:noFill/>
            <a:ln>
              <a:noFill/>
            </a:ln>
          </p:spPr>
        </p:pic>
        <p:sp>
          <p:nvSpPr>
            <p:cNvPr id="233" name="Google Shape;233;g1cfafd655fb_0_22"/>
            <p:cNvSpPr/>
            <p:nvPr/>
          </p:nvSpPr>
          <p:spPr>
            <a:xfrm>
              <a:off x="6073150" y="960125"/>
              <a:ext cx="3002400" cy="22023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1cf4e2b4d9f_0_34"/>
          <p:cNvSpPr/>
          <p:nvPr/>
        </p:nvSpPr>
        <p:spPr>
          <a:xfrm>
            <a:off x="4717000" y="1107373"/>
            <a:ext cx="4044000" cy="17121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9" name="Google Shape;239;g1cf4e2b4d9f_0_34"/>
          <p:cNvSpPr txBox="1"/>
          <p:nvPr>
            <p:ph type="ctrTitle"/>
          </p:nvPr>
        </p:nvSpPr>
        <p:spPr>
          <a:xfrm>
            <a:off x="379375" y="17755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Step 5</a:t>
            </a:r>
            <a:r>
              <a:rPr b="1" i="0" lang="en-GB" sz="2900" u="none" cap="none" strike="noStrike">
                <a:solidFill>
                  <a:schemeClr val="accent2"/>
                </a:solidFill>
                <a:latin typeface="Lato"/>
                <a:ea typeface="Lato"/>
                <a:cs typeface="Lato"/>
                <a:sym typeface="Lato"/>
              </a:rPr>
              <a:t>: Choose holiday items to buy</a:t>
            </a:r>
            <a:endParaRPr b="1" i="0" sz="2200" u="none" cap="none" strike="noStrike">
              <a:solidFill>
                <a:schemeClr val="accent2"/>
              </a:solidFill>
              <a:latin typeface="Lato"/>
              <a:ea typeface="Lato"/>
              <a:cs typeface="Lato"/>
              <a:sym typeface="Lato"/>
            </a:endParaRPr>
          </a:p>
        </p:txBody>
      </p:sp>
      <p:graphicFrame>
        <p:nvGraphicFramePr>
          <p:cNvPr id="240" name="Google Shape;240;g1cf4e2b4d9f_0_34"/>
          <p:cNvGraphicFramePr/>
          <p:nvPr/>
        </p:nvGraphicFramePr>
        <p:xfrm>
          <a:off x="149000" y="1107375"/>
          <a:ext cx="3000000" cy="3000000"/>
        </p:xfrm>
        <a:graphic>
          <a:graphicData uri="http://schemas.openxmlformats.org/drawingml/2006/table">
            <a:tbl>
              <a:tblPr>
                <a:noFill/>
                <a:tableStyleId>{3540A2F7-4B67-43A9-B530-5DC1691BF749}</a:tableStyleId>
              </a:tblPr>
              <a:tblGrid>
                <a:gridCol w="1976125"/>
                <a:gridCol w="1976125"/>
              </a:tblGrid>
              <a:tr h="381000">
                <a:tc>
                  <a:txBody>
                    <a:bodyPr/>
                    <a:lstStyle/>
                    <a:p>
                      <a:pPr indent="0" lvl="0" marL="0" rtl="0" algn="ctr">
                        <a:spcBef>
                          <a:spcPts val="0"/>
                        </a:spcBef>
                        <a:spcAft>
                          <a:spcPts val="0"/>
                        </a:spcAft>
                        <a:buNone/>
                      </a:pPr>
                      <a:r>
                        <a:rPr b="1" lang="en-GB">
                          <a:latin typeface="Lato"/>
                          <a:ea typeface="Lato"/>
                          <a:cs typeface="Lato"/>
                          <a:sym typeface="Lato"/>
                        </a:rPr>
                        <a:t>Item</a:t>
                      </a:r>
                      <a:endParaRPr b="1">
                        <a:latin typeface="Lato"/>
                        <a:ea typeface="Lato"/>
                        <a:cs typeface="Lato"/>
                        <a:sym typeface="Lato"/>
                      </a:endParaRPr>
                    </a:p>
                  </a:txBody>
                  <a:tcPr marT="91425" marB="91425" marR="91425" marL="91425">
                    <a:solidFill>
                      <a:srgbClr val="FF8022"/>
                    </a:solidFill>
                  </a:tcPr>
                </a:tc>
                <a:tc>
                  <a:txBody>
                    <a:bodyPr/>
                    <a:lstStyle/>
                    <a:p>
                      <a:pPr indent="0" lvl="0" marL="0" rtl="0" algn="ctr">
                        <a:spcBef>
                          <a:spcPts val="0"/>
                        </a:spcBef>
                        <a:spcAft>
                          <a:spcPts val="0"/>
                        </a:spcAft>
                        <a:buNone/>
                      </a:pPr>
                      <a:r>
                        <a:rPr b="1" lang="en-GB">
                          <a:latin typeface="Lato"/>
                          <a:ea typeface="Lato"/>
                          <a:cs typeface="Lato"/>
                          <a:sym typeface="Lato"/>
                        </a:rPr>
                        <a:t>Cost</a:t>
                      </a:r>
                      <a:endParaRPr b="1">
                        <a:latin typeface="Lato"/>
                        <a:ea typeface="Lato"/>
                        <a:cs typeface="Lato"/>
                        <a:sym typeface="Lato"/>
                      </a:endParaRPr>
                    </a:p>
                  </a:txBody>
                  <a:tcPr marT="91425" marB="91425" marR="91425" marL="91425">
                    <a:solidFill>
                      <a:srgbClr val="FF8022"/>
                    </a:solidFill>
                  </a:tcPr>
                </a:tc>
              </a:tr>
              <a:tr h="381000">
                <a:tc>
                  <a:txBody>
                    <a:bodyPr/>
                    <a:lstStyle/>
                    <a:p>
                      <a:pPr indent="0" lvl="0" marL="0" rtl="0" algn="l">
                        <a:spcBef>
                          <a:spcPts val="0"/>
                        </a:spcBef>
                        <a:spcAft>
                          <a:spcPts val="0"/>
                        </a:spcAft>
                        <a:buNone/>
                      </a:pPr>
                      <a:r>
                        <a:rPr lang="en-GB">
                          <a:latin typeface="Lato"/>
                          <a:ea typeface="Lato"/>
                          <a:cs typeface="Lato"/>
                          <a:sym typeface="Lato"/>
                        </a:rPr>
                        <a:t>New t-shirts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£5</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Designer t-shirt</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£60</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Outdoorsy shoes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£10</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Festival accessories</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£14</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Tent/camping gear</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£70</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New warm jumper</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£8</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New handbag</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£12</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Swimsuit</a:t>
                      </a:r>
                      <a:endParaRPr>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rPr lang="en-GB">
                          <a:latin typeface="Lato"/>
                          <a:ea typeface="Lato"/>
                          <a:cs typeface="Lato"/>
                          <a:sym typeface="Lato"/>
                        </a:rPr>
                        <a:t>£8</a:t>
                      </a:r>
                      <a:endParaRPr>
                        <a:latin typeface="Lato"/>
                        <a:ea typeface="Lato"/>
                        <a:cs typeface="Lato"/>
                        <a:sym typeface="Lato"/>
                      </a:endParaRPr>
                    </a:p>
                  </a:txBody>
                  <a:tcPr marT="91425" marB="91425" marR="91425" marL="91425"/>
                </a:tc>
              </a:tr>
            </a:tbl>
          </a:graphicData>
        </a:graphic>
      </p:graphicFrame>
      <p:sp>
        <p:nvSpPr>
          <p:cNvPr id="241" name="Google Shape;241;g1cf4e2b4d9f_0_34"/>
          <p:cNvSpPr txBox="1"/>
          <p:nvPr/>
        </p:nvSpPr>
        <p:spPr>
          <a:xfrm>
            <a:off x="4782221" y="1161616"/>
            <a:ext cx="3822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Lato"/>
                <a:ea typeface="Lato"/>
                <a:cs typeface="Lato"/>
                <a:sym typeface="Lato"/>
              </a:rPr>
              <a:t>Choose </a:t>
            </a:r>
            <a:r>
              <a:rPr lang="en-GB" u="sng">
                <a:latin typeface="Lato"/>
                <a:ea typeface="Lato"/>
                <a:cs typeface="Lato"/>
                <a:sym typeface="Lato"/>
              </a:rPr>
              <a:t>at least 2 items</a:t>
            </a:r>
            <a:r>
              <a:rPr lang="en-GB">
                <a:latin typeface="Lato"/>
                <a:ea typeface="Lato"/>
                <a:cs typeface="Lato"/>
                <a:sym typeface="Lato"/>
              </a:rPr>
              <a:t> from the list, then add them to your sheet:</a:t>
            </a:r>
            <a:endParaRPr>
              <a:latin typeface="Lato"/>
              <a:ea typeface="Lato"/>
              <a:cs typeface="Lato"/>
              <a:sym typeface="Lato"/>
            </a:endParaRPr>
          </a:p>
        </p:txBody>
      </p:sp>
      <p:pic>
        <p:nvPicPr>
          <p:cNvPr id="242" name="Google Shape;242;g1cf4e2b4d9f_0_34"/>
          <p:cNvPicPr preferRelativeResize="0"/>
          <p:nvPr/>
        </p:nvPicPr>
        <p:blipFill>
          <a:blip r:embed="rId3">
            <a:alphaModFix/>
          </a:blip>
          <a:stretch>
            <a:fillRect/>
          </a:stretch>
        </p:blipFill>
        <p:spPr>
          <a:xfrm>
            <a:off x="4904125" y="1980050"/>
            <a:ext cx="3733429" cy="7121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3073f1b3dfe_1_41"/>
          <p:cNvSpPr/>
          <p:nvPr/>
        </p:nvSpPr>
        <p:spPr>
          <a:xfrm>
            <a:off x="3490200" y="1107375"/>
            <a:ext cx="4724100" cy="17121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317500" lvl="0" marL="457200" rtl="0" algn="l">
              <a:spcBef>
                <a:spcPts val="0"/>
              </a:spcBef>
              <a:spcAft>
                <a:spcPts val="0"/>
              </a:spcAft>
              <a:buSzPts val="1400"/>
              <a:buAutoNum type="arabicPeriod"/>
            </a:pPr>
            <a:r>
              <a:rPr lang="en-GB">
                <a:latin typeface="Lato"/>
                <a:ea typeface="Lato"/>
                <a:cs typeface="Lato"/>
                <a:sym typeface="Lato"/>
              </a:rPr>
              <a:t>Calculate the total cost of your holiday</a:t>
            </a:r>
            <a:endParaRPr>
              <a:latin typeface="Lato"/>
              <a:ea typeface="Lato"/>
              <a:cs typeface="Lato"/>
              <a:sym typeface="Lato"/>
            </a:endParaRPr>
          </a:p>
          <a:p>
            <a:pPr indent="-317500" lvl="1" marL="914400" rtl="0" algn="l">
              <a:spcBef>
                <a:spcPts val="0"/>
              </a:spcBef>
              <a:spcAft>
                <a:spcPts val="0"/>
              </a:spcAft>
              <a:buSzPts val="1400"/>
              <a:buFont typeface="Lato"/>
              <a:buAutoNum type="alphaLcPeriod"/>
            </a:pPr>
            <a:r>
              <a:rPr lang="en-GB">
                <a:latin typeface="Lato"/>
                <a:ea typeface="Lato"/>
                <a:cs typeface="Lato"/>
                <a:sym typeface="Lato"/>
              </a:rPr>
              <a:t>Add up all the costs</a:t>
            </a:r>
            <a:endParaRPr>
              <a:latin typeface="Lato"/>
              <a:ea typeface="Lato"/>
              <a:cs typeface="Lato"/>
              <a:sym typeface="Lato"/>
            </a:endParaRPr>
          </a:p>
          <a:p>
            <a:pPr indent="0" lvl="0" marL="914400" rtl="0" algn="l">
              <a:spcBef>
                <a:spcPts val="0"/>
              </a:spcBef>
              <a:spcAft>
                <a:spcPts val="0"/>
              </a:spcAft>
              <a:buNone/>
            </a:pPr>
            <a:r>
              <a:t/>
            </a:r>
            <a:endParaRPr>
              <a:latin typeface="Lato"/>
              <a:ea typeface="Lato"/>
              <a:cs typeface="Lato"/>
              <a:sym typeface="Lato"/>
            </a:endParaRPr>
          </a:p>
          <a:p>
            <a:pPr indent="-317500" lvl="0" marL="457200" rtl="0" algn="l">
              <a:spcBef>
                <a:spcPts val="0"/>
              </a:spcBef>
              <a:spcAft>
                <a:spcPts val="0"/>
              </a:spcAft>
              <a:buSzPts val="1400"/>
              <a:buFont typeface="Lato"/>
              <a:buAutoNum type="arabicPeriod"/>
            </a:pPr>
            <a:r>
              <a:rPr lang="en-GB">
                <a:latin typeface="Lato"/>
                <a:ea typeface="Lato"/>
                <a:cs typeface="Lato"/>
                <a:sym typeface="Lato"/>
              </a:rPr>
              <a:t>Calculate how much money you have left: </a:t>
            </a:r>
            <a:endParaRPr>
              <a:latin typeface="Lato"/>
              <a:ea typeface="Lato"/>
              <a:cs typeface="Lato"/>
              <a:sym typeface="Lato"/>
            </a:endParaRPr>
          </a:p>
          <a:p>
            <a:pPr indent="-317500" lvl="1" marL="914400" rtl="0" algn="l">
              <a:spcBef>
                <a:spcPts val="0"/>
              </a:spcBef>
              <a:spcAft>
                <a:spcPts val="0"/>
              </a:spcAft>
              <a:buSzPts val="1400"/>
              <a:buFont typeface="Lato"/>
              <a:buAutoNum type="alphaLcPeriod"/>
            </a:pPr>
            <a:r>
              <a:rPr b="1" lang="en-GB">
                <a:latin typeface="Lato"/>
                <a:ea typeface="Lato"/>
                <a:cs typeface="Lato"/>
                <a:sym typeface="Lato"/>
              </a:rPr>
              <a:t>Subtract</a:t>
            </a:r>
            <a:r>
              <a:rPr lang="en-GB">
                <a:latin typeface="Lato"/>
                <a:ea typeface="Lato"/>
                <a:cs typeface="Lato"/>
                <a:sym typeface="Lato"/>
              </a:rPr>
              <a:t> the </a:t>
            </a:r>
            <a:r>
              <a:rPr b="1" lang="en-GB">
                <a:latin typeface="Lato"/>
                <a:ea typeface="Lato"/>
                <a:cs typeface="Lato"/>
                <a:sym typeface="Lato"/>
              </a:rPr>
              <a:t>total</a:t>
            </a:r>
            <a:r>
              <a:rPr lang="en-GB">
                <a:latin typeface="Lato"/>
                <a:ea typeface="Lato"/>
                <a:cs typeface="Lato"/>
                <a:sym typeface="Lato"/>
              </a:rPr>
              <a:t> cost from your budget</a:t>
            </a:r>
            <a:endParaRPr>
              <a:latin typeface="Lato"/>
              <a:ea typeface="Lato"/>
              <a:cs typeface="Lato"/>
              <a:sym typeface="Lato"/>
            </a:endParaRPr>
          </a:p>
        </p:txBody>
      </p:sp>
      <p:sp>
        <p:nvSpPr>
          <p:cNvPr id="248" name="Google Shape;248;g3073f1b3dfe_1_41"/>
          <p:cNvSpPr txBox="1"/>
          <p:nvPr>
            <p:ph type="ctrTitle"/>
          </p:nvPr>
        </p:nvSpPr>
        <p:spPr>
          <a:xfrm>
            <a:off x="379375" y="17755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Step 6</a:t>
            </a:r>
            <a:r>
              <a:rPr b="1" i="0" lang="en-GB" sz="2900" u="none" cap="none" strike="noStrike">
                <a:solidFill>
                  <a:schemeClr val="accent2"/>
                </a:solidFill>
                <a:latin typeface="Lato"/>
                <a:ea typeface="Lato"/>
                <a:cs typeface="Lato"/>
                <a:sym typeface="Lato"/>
              </a:rPr>
              <a:t>: </a:t>
            </a:r>
            <a:r>
              <a:rPr b="1" lang="en-GB" sz="2900">
                <a:solidFill>
                  <a:schemeClr val="accent2"/>
                </a:solidFill>
                <a:latin typeface="Lato"/>
                <a:ea typeface="Lato"/>
                <a:cs typeface="Lato"/>
                <a:sym typeface="Lato"/>
              </a:rPr>
              <a:t>Total cost</a:t>
            </a:r>
            <a:endParaRPr b="1" i="0" sz="2200" u="none" cap="none" strike="noStrike">
              <a:solidFill>
                <a:schemeClr val="accent2"/>
              </a:solidFill>
              <a:latin typeface="Lato"/>
              <a:ea typeface="Lato"/>
              <a:cs typeface="Lato"/>
              <a:sym typeface="Lato"/>
            </a:endParaRPr>
          </a:p>
        </p:txBody>
      </p:sp>
      <p:pic>
        <p:nvPicPr>
          <p:cNvPr id="249" name="Google Shape;249;g3073f1b3dfe_1_41"/>
          <p:cNvPicPr preferRelativeResize="0"/>
          <p:nvPr/>
        </p:nvPicPr>
        <p:blipFill rotWithShape="1">
          <a:blip r:embed="rId3">
            <a:alphaModFix/>
          </a:blip>
          <a:srcRect b="14412" l="0" r="0" t="0"/>
          <a:stretch/>
        </p:blipFill>
        <p:spPr>
          <a:xfrm>
            <a:off x="299425" y="1107375"/>
            <a:ext cx="3050275" cy="3677076"/>
          </a:xfrm>
          <a:prstGeom prst="rect">
            <a:avLst/>
          </a:prstGeom>
          <a:noFill/>
          <a:ln cap="flat" cmpd="sng" w="9525">
            <a:solidFill>
              <a:srgbClr val="FF8022"/>
            </a:solidFill>
            <a:prstDash val="solid"/>
            <a:round/>
            <a:headEnd len="sm" w="sm" type="none"/>
            <a:tailEnd len="sm" w="sm" type="none"/>
          </a:ln>
        </p:spPr>
      </p:pic>
      <p:sp>
        <p:nvSpPr>
          <p:cNvPr id="250" name="Google Shape;250;g3073f1b3dfe_1_41"/>
          <p:cNvSpPr/>
          <p:nvPr/>
        </p:nvSpPr>
        <p:spPr>
          <a:xfrm>
            <a:off x="738225" y="4373875"/>
            <a:ext cx="2515500" cy="373500"/>
          </a:xfrm>
          <a:prstGeom prst="rect">
            <a:avLst/>
          </a:prstGeom>
          <a:no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g1cfafd655fb_0_41"/>
          <p:cNvSpPr txBox="1"/>
          <p:nvPr>
            <p:ph type="ctrTitle"/>
          </p:nvPr>
        </p:nvSpPr>
        <p:spPr>
          <a:xfrm>
            <a:off x="212425" y="39750"/>
            <a:ext cx="7989600" cy="10773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Discussion</a:t>
            </a:r>
            <a:r>
              <a:rPr b="1" i="0" lang="en-GB" sz="2900" u="none" cap="none" strike="noStrike">
                <a:solidFill>
                  <a:schemeClr val="accent2"/>
                </a:solidFill>
                <a:latin typeface="Lato"/>
                <a:ea typeface="Lato"/>
                <a:cs typeface="Lato"/>
                <a:sym typeface="Lato"/>
              </a:rPr>
              <a:t>: Think, pair</a:t>
            </a:r>
            <a:r>
              <a:rPr b="1" lang="en-GB" sz="2900">
                <a:solidFill>
                  <a:schemeClr val="accent2"/>
                </a:solidFill>
                <a:latin typeface="Lato"/>
                <a:ea typeface="Lato"/>
                <a:cs typeface="Lato"/>
                <a:sym typeface="Lato"/>
              </a:rPr>
              <a:t>, share</a:t>
            </a:r>
            <a:endParaRPr b="1" sz="2900">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Divide the items into wants and needs </a:t>
            </a:r>
            <a:r>
              <a:rPr b="1" i="0" lang="en-GB" sz="2200" u="none" cap="none" strike="noStrike">
                <a:solidFill>
                  <a:schemeClr val="accent2"/>
                </a:solidFill>
                <a:latin typeface="Lato"/>
                <a:ea typeface="Lato"/>
                <a:cs typeface="Lato"/>
                <a:sym typeface="Lato"/>
              </a:rPr>
              <a:t>(5 mins)</a:t>
            </a:r>
            <a:endParaRPr b="1" i="0" sz="3200" u="none" cap="none" strike="noStrike">
              <a:solidFill>
                <a:schemeClr val="accent2"/>
              </a:solidFill>
              <a:latin typeface="Lato"/>
              <a:ea typeface="Lato"/>
              <a:cs typeface="Lato"/>
              <a:sym typeface="Lato"/>
            </a:endParaRPr>
          </a:p>
        </p:txBody>
      </p:sp>
      <p:pic>
        <p:nvPicPr>
          <p:cNvPr id="256" name="Google Shape;256;g1cfafd655fb_0_41"/>
          <p:cNvPicPr preferRelativeResize="0"/>
          <p:nvPr/>
        </p:nvPicPr>
        <p:blipFill>
          <a:blip r:embed="rId3">
            <a:alphaModFix/>
          </a:blip>
          <a:stretch>
            <a:fillRect/>
          </a:stretch>
        </p:blipFill>
        <p:spPr>
          <a:xfrm>
            <a:off x="2711175" y="1117050"/>
            <a:ext cx="3721648" cy="3721648"/>
          </a:xfrm>
          <a:prstGeom prst="rect">
            <a:avLst/>
          </a:prstGeom>
          <a:noFill/>
          <a:ln cap="flat" cmpd="sng" w="28575">
            <a:solidFill>
              <a:schemeClr val="accent2"/>
            </a:solidFill>
            <a:prstDash val="dot"/>
            <a:round/>
            <a:headEnd len="sm" w="sm" type="none"/>
            <a:tailEnd len="sm" w="sm" type="none"/>
          </a:ln>
        </p:spPr>
      </p:pic>
      <p:sp>
        <p:nvSpPr>
          <p:cNvPr id="257" name="Google Shape;257;g1cfafd655fb_0_41"/>
          <p:cNvSpPr/>
          <p:nvPr/>
        </p:nvSpPr>
        <p:spPr>
          <a:xfrm>
            <a:off x="480065" y="1117050"/>
            <a:ext cx="2034600" cy="925200"/>
          </a:xfrm>
          <a:prstGeom prst="roundRect">
            <a:avLst>
              <a:gd fmla="val 16667" name="adj"/>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Lato"/>
                <a:ea typeface="Lato"/>
                <a:cs typeface="Lato"/>
                <a:sym typeface="Lato"/>
              </a:rPr>
              <a:t>Did you go over budget?</a:t>
            </a:r>
            <a:endParaRPr>
              <a:latin typeface="Lato"/>
              <a:ea typeface="Lato"/>
              <a:cs typeface="Lato"/>
              <a:sym typeface="Lato"/>
            </a:endParaRPr>
          </a:p>
        </p:txBody>
      </p:sp>
      <p:sp>
        <p:nvSpPr>
          <p:cNvPr id="258" name="Google Shape;258;g1cfafd655fb_0_41"/>
          <p:cNvSpPr/>
          <p:nvPr/>
        </p:nvSpPr>
        <p:spPr>
          <a:xfrm>
            <a:off x="480065" y="2313375"/>
            <a:ext cx="2034600" cy="925200"/>
          </a:xfrm>
          <a:prstGeom prst="roundRect">
            <a:avLst>
              <a:gd fmla="val 16667" name="adj"/>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Lato"/>
                <a:ea typeface="Lato"/>
                <a:cs typeface="Lato"/>
                <a:sym typeface="Lato"/>
              </a:rPr>
              <a:t>Looking at all your choices, what would you define as a </a:t>
            </a:r>
            <a:r>
              <a:rPr lang="en-GB" u="sng">
                <a:latin typeface="Lato"/>
                <a:ea typeface="Lato"/>
                <a:cs typeface="Lato"/>
                <a:sym typeface="Lato"/>
              </a:rPr>
              <a:t>need</a:t>
            </a:r>
            <a:r>
              <a:rPr lang="en-GB">
                <a:latin typeface="Lato"/>
                <a:ea typeface="Lato"/>
                <a:cs typeface="Lato"/>
                <a:sym typeface="Lato"/>
              </a:rPr>
              <a:t> and a </a:t>
            </a:r>
            <a:r>
              <a:rPr lang="en-GB" u="sng">
                <a:latin typeface="Lato"/>
                <a:ea typeface="Lato"/>
                <a:cs typeface="Lato"/>
                <a:sym typeface="Lato"/>
              </a:rPr>
              <a:t>want</a:t>
            </a:r>
            <a:r>
              <a:rPr lang="en-GB">
                <a:latin typeface="Lato"/>
                <a:ea typeface="Lato"/>
                <a:cs typeface="Lato"/>
                <a:sym typeface="Lato"/>
              </a:rPr>
              <a:t>?</a:t>
            </a:r>
            <a:endParaRPr>
              <a:latin typeface="Lato"/>
              <a:ea typeface="Lato"/>
              <a:cs typeface="Lato"/>
              <a:sym typeface="Lato"/>
            </a:endParaRPr>
          </a:p>
        </p:txBody>
      </p:sp>
      <p:sp>
        <p:nvSpPr>
          <p:cNvPr id="259" name="Google Shape;259;g1cfafd655fb_0_41"/>
          <p:cNvSpPr/>
          <p:nvPr/>
        </p:nvSpPr>
        <p:spPr>
          <a:xfrm>
            <a:off x="6987550" y="1117050"/>
            <a:ext cx="2072400" cy="925200"/>
          </a:xfrm>
          <a:prstGeom prst="roundRect">
            <a:avLst>
              <a:gd fmla="val 16667" name="adj"/>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Lato"/>
                <a:ea typeface="Lato"/>
                <a:cs typeface="Lato"/>
                <a:sym typeface="Lato"/>
              </a:rPr>
              <a:t>Everyone needs somewhere to sleep. But how nice does it need to be?</a:t>
            </a:r>
            <a:endParaRPr>
              <a:latin typeface="Lato"/>
              <a:ea typeface="Lato"/>
              <a:cs typeface="Lato"/>
              <a:sym typeface="Lato"/>
            </a:endParaRPr>
          </a:p>
        </p:txBody>
      </p:sp>
      <p:pic>
        <p:nvPicPr>
          <p:cNvPr id="260" name="Google Shape;260;g1cfafd655fb_0_41"/>
          <p:cNvPicPr preferRelativeResize="0"/>
          <p:nvPr/>
        </p:nvPicPr>
        <p:blipFill>
          <a:blip r:embed="rId4">
            <a:alphaModFix/>
          </a:blip>
          <a:stretch>
            <a:fillRect/>
          </a:stretch>
        </p:blipFill>
        <p:spPr>
          <a:xfrm>
            <a:off x="-60961" y="1202500"/>
            <a:ext cx="595900" cy="595900"/>
          </a:xfrm>
          <a:prstGeom prst="rect">
            <a:avLst/>
          </a:prstGeom>
          <a:noFill/>
          <a:ln>
            <a:noFill/>
          </a:ln>
        </p:spPr>
      </p:pic>
      <p:pic>
        <p:nvPicPr>
          <p:cNvPr id="261" name="Google Shape;261;g1cfafd655fb_0_41"/>
          <p:cNvPicPr preferRelativeResize="0"/>
          <p:nvPr/>
        </p:nvPicPr>
        <p:blipFill>
          <a:blip r:embed="rId4">
            <a:alphaModFix/>
          </a:blip>
          <a:stretch>
            <a:fillRect/>
          </a:stretch>
        </p:blipFill>
        <p:spPr>
          <a:xfrm>
            <a:off x="-60961" y="2478025"/>
            <a:ext cx="595900" cy="595900"/>
          </a:xfrm>
          <a:prstGeom prst="rect">
            <a:avLst/>
          </a:prstGeom>
          <a:noFill/>
          <a:ln>
            <a:noFill/>
          </a:ln>
        </p:spPr>
      </p:pic>
      <p:pic>
        <p:nvPicPr>
          <p:cNvPr id="262" name="Google Shape;262;g1cfafd655fb_0_41"/>
          <p:cNvPicPr preferRelativeResize="0"/>
          <p:nvPr/>
        </p:nvPicPr>
        <p:blipFill>
          <a:blip r:embed="rId4">
            <a:alphaModFix/>
          </a:blip>
          <a:stretch>
            <a:fillRect/>
          </a:stretch>
        </p:blipFill>
        <p:spPr>
          <a:xfrm>
            <a:off x="6432824" y="1281700"/>
            <a:ext cx="595900" cy="595900"/>
          </a:xfrm>
          <a:prstGeom prst="rect">
            <a:avLst/>
          </a:prstGeom>
          <a:noFill/>
          <a:ln>
            <a:noFill/>
          </a:ln>
        </p:spPr>
      </p:pic>
      <p:sp>
        <p:nvSpPr>
          <p:cNvPr id="263" name="Google Shape;263;g1cfafd655fb_0_41"/>
          <p:cNvSpPr/>
          <p:nvPr/>
        </p:nvSpPr>
        <p:spPr>
          <a:xfrm>
            <a:off x="6987550" y="2313375"/>
            <a:ext cx="2072400" cy="925200"/>
          </a:xfrm>
          <a:prstGeom prst="roundRect">
            <a:avLst>
              <a:gd fmla="val 16667" name="adj"/>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Lato"/>
                <a:ea typeface="Lato"/>
                <a:cs typeface="Lato"/>
                <a:sym typeface="Lato"/>
              </a:rPr>
              <a:t>Is there anything you would remove from your list to save money?</a:t>
            </a:r>
            <a:endParaRPr>
              <a:latin typeface="Lato"/>
              <a:ea typeface="Lato"/>
              <a:cs typeface="Lato"/>
              <a:sym typeface="Lato"/>
            </a:endParaRPr>
          </a:p>
        </p:txBody>
      </p:sp>
      <p:pic>
        <p:nvPicPr>
          <p:cNvPr id="264" name="Google Shape;264;g1cfafd655fb_0_41"/>
          <p:cNvPicPr preferRelativeResize="0"/>
          <p:nvPr/>
        </p:nvPicPr>
        <p:blipFill>
          <a:blip r:embed="rId4">
            <a:alphaModFix/>
          </a:blip>
          <a:stretch>
            <a:fillRect/>
          </a:stretch>
        </p:blipFill>
        <p:spPr>
          <a:xfrm>
            <a:off x="6432824" y="2478025"/>
            <a:ext cx="595900" cy="595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g157707a00a2_0_154"/>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69" name="Google Shape;69;g157707a00a2_0_154"/>
          <p:cNvGraphicFramePr/>
          <p:nvPr/>
        </p:nvGraphicFramePr>
        <p:xfrm>
          <a:off x="871975" y="1721850"/>
          <a:ext cx="3000000" cy="3000000"/>
        </p:xfrm>
        <a:graphic>
          <a:graphicData uri="http://schemas.openxmlformats.org/drawingml/2006/table">
            <a:tbl>
              <a:tblPr>
                <a:noFill/>
                <a:tableStyleId>{BCC5002B-E79A-41AC-8309-B1C62879B836}</a:tableStyleId>
              </a:tblPr>
              <a:tblGrid>
                <a:gridCol w="1206500"/>
                <a:gridCol w="1206500"/>
                <a:gridCol w="1206500"/>
                <a:gridCol w="1206500"/>
                <a:gridCol w="1206500"/>
                <a:gridCol w="1206500"/>
              </a:tblGrid>
              <a:tr h="3810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1</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extLst>
                            <a:ext uri="http://customooxmlschemas.google.com/">
                              <go:slidesCustomData xmlns:go="http://customooxmlschemas.google.com/" textRoundtripDataId="0"/>
                            </a:ext>
                          </a:extLst>
                        </a:rPr>
                        <a:t>Session 2</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3</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4</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5</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CE5CD"/>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6</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chemeClr val="accent2"/>
                    </a:solidFill>
                  </a:tcPr>
                </a:tc>
              </a:tr>
              <a:tr h="381000">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Spending decisions</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How to budget</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Getting a job</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The impact of inflation</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Being a critical consumer</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accent2"/>
                          </a:solidFill>
                          <a:latin typeface="Lato"/>
                          <a:ea typeface="Lato"/>
                          <a:cs typeface="Lato"/>
                          <a:sym typeface="Lato"/>
                        </a:rPr>
                        <a:t>Budgeting for a holiday</a:t>
                      </a:r>
                      <a:endParaRPr b="1" sz="1400" u="none" cap="none" strike="noStrike">
                        <a:solidFill>
                          <a:schemeClr val="accent2"/>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g1cfafd655fb_0_59"/>
          <p:cNvSpPr txBox="1"/>
          <p:nvPr/>
        </p:nvSpPr>
        <p:spPr>
          <a:xfrm>
            <a:off x="2782049" y="209300"/>
            <a:ext cx="3579900" cy="446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600"/>
              <a:buFont typeface="Arial"/>
              <a:buNone/>
            </a:pPr>
            <a:r>
              <a:rPr b="1" lang="en-GB" sz="2900">
                <a:solidFill>
                  <a:srgbClr val="FF8022"/>
                </a:solidFill>
                <a:latin typeface="Lato"/>
                <a:ea typeface="Lato"/>
                <a:cs typeface="Lato"/>
                <a:sym typeface="Lato"/>
              </a:rPr>
              <a:t>Discussion:</a:t>
            </a:r>
            <a:r>
              <a:rPr b="1" i="0" lang="en-GB" sz="2900" u="none" cap="none" strike="noStrike">
                <a:solidFill>
                  <a:srgbClr val="FF8022"/>
                </a:solidFill>
                <a:latin typeface="Lato"/>
                <a:ea typeface="Lato"/>
                <a:cs typeface="Lato"/>
                <a:sym typeface="Lato"/>
              </a:rPr>
              <a:t> </a:t>
            </a:r>
            <a:r>
              <a:rPr b="1" lang="en-GB" sz="2900">
                <a:solidFill>
                  <a:srgbClr val="FF8022"/>
                </a:solidFill>
                <a:latin typeface="Lato"/>
                <a:ea typeface="Lato"/>
                <a:cs typeface="Lato"/>
                <a:sym typeface="Lato"/>
              </a:rPr>
              <a:t>Inflation</a:t>
            </a:r>
            <a:endParaRPr b="0" i="0" sz="2700" u="none" cap="none" strike="noStrike">
              <a:solidFill>
                <a:srgbClr val="FF8022"/>
              </a:solidFill>
              <a:latin typeface="Lato"/>
              <a:ea typeface="Lato"/>
              <a:cs typeface="Lato"/>
              <a:sym typeface="Lato"/>
            </a:endParaRPr>
          </a:p>
        </p:txBody>
      </p:sp>
      <p:sp>
        <p:nvSpPr>
          <p:cNvPr id="270" name="Google Shape;270;g1cfafd655fb_0_59"/>
          <p:cNvSpPr/>
          <p:nvPr/>
        </p:nvSpPr>
        <p:spPr>
          <a:xfrm>
            <a:off x="2800200" y="911700"/>
            <a:ext cx="3543600" cy="3320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1700"/>
              <a:buFont typeface="Arial"/>
              <a:buNone/>
            </a:pPr>
            <a:r>
              <a:rPr b="1" lang="en-GB" sz="2100">
                <a:solidFill>
                  <a:schemeClr val="lt1"/>
                </a:solidFill>
                <a:highlight>
                  <a:srgbClr val="0534B3"/>
                </a:highlight>
                <a:latin typeface="Lato"/>
                <a:ea typeface="Lato"/>
                <a:cs typeface="Lato"/>
                <a:sym typeface="Lato"/>
              </a:rPr>
              <a:t>NEWSFLASH</a:t>
            </a:r>
            <a:br>
              <a:rPr b="1" lang="en-GB" sz="2100">
                <a:solidFill>
                  <a:schemeClr val="lt1"/>
                </a:solidFill>
                <a:latin typeface="Lato"/>
                <a:ea typeface="Lato"/>
                <a:cs typeface="Lato"/>
                <a:sym typeface="Lato"/>
              </a:rPr>
            </a:br>
            <a:r>
              <a:rPr b="1" i="0" lang="en-GB" sz="2100" u="none" cap="none" strike="noStrike">
                <a:solidFill>
                  <a:schemeClr val="lt1"/>
                </a:solidFill>
                <a:latin typeface="Lato"/>
                <a:ea typeface="Lato"/>
                <a:cs typeface="Lato"/>
                <a:sym typeface="Lato"/>
              </a:rPr>
              <a:t>Inflation means that the holiday activities are now 10% more expensive. </a:t>
            </a:r>
            <a:endParaRPr b="1" i="0" sz="1900" u="none" cap="none" strike="noStrike">
              <a:solidFill>
                <a:schemeClr val="lt1"/>
              </a:solidFill>
              <a:latin typeface="Lato"/>
              <a:ea typeface="Lato"/>
              <a:cs typeface="Lato"/>
              <a:sym typeface="Lato"/>
            </a:endParaRPr>
          </a:p>
        </p:txBody>
      </p:sp>
      <p:sp>
        <p:nvSpPr>
          <p:cNvPr id="271" name="Google Shape;271;g1cfafd655fb_0_59"/>
          <p:cNvSpPr/>
          <p:nvPr/>
        </p:nvSpPr>
        <p:spPr>
          <a:xfrm>
            <a:off x="632465" y="1117050"/>
            <a:ext cx="2034600" cy="925200"/>
          </a:xfrm>
          <a:prstGeom prst="roundRect">
            <a:avLst>
              <a:gd fmla="val 16667" name="adj"/>
            </a:avLst>
          </a:prstGeom>
          <a:solidFill>
            <a:schemeClr val="lt1"/>
          </a:solid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How does this impact your budget?</a:t>
            </a:r>
            <a:endParaRPr b="1" sz="1500">
              <a:latin typeface="Lato"/>
              <a:ea typeface="Lato"/>
              <a:cs typeface="Lato"/>
              <a:sym typeface="Lato"/>
            </a:endParaRPr>
          </a:p>
        </p:txBody>
      </p:sp>
      <p:sp>
        <p:nvSpPr>
          <p:cNvPr id="272" name="Google Shape;272;g1cfafd655fb_0_59"/>
          <p:cNvSpPr/>
          <p:nvPr/>
        </p:nvSpPr>
        <p:spPr>
          <a:xfrm>
            <a:off x="632465" y="2991575"/>
            <a:ext cx="2034600" cy="925200"/>
          </a:xfrm>
          <a:prstGeom prst="roundRect">
            <a:avLst>
              <a:gd fmla="val 16667" name="adj"/>
            </a:avLst>
          </a:prstGeom>
          <a:solidFill>
            <a:schemeClr val="lt1"/>
          </a:solid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What will you change?</a:t>
            </a:r>
            <a:endParaRPr b="1" sz="1500">
              <a:latin typeface="Lato"/>
              <a:ea typeface="Lato"/>
              <a:cs typeface="Lato"/>
              <a:sym typeface="Lato"/>
            </a:endParaRPr>
          </a:p>
        </p:txBody>
      </p:sp>
      <p:sp>
        <p:nvSpPr>
          <p:cNvPr id="273" name="Google Shape;273;g1cfafd655fb_0_59"/>
          <p:cNvSpPr/>
          <p:nvPr/>
        </p:nvSpPr>
        <p:spPr>
          <a:xfrm>
            <a:off x="6880865" y="1117050"/>
            <a:ext cx="2034600" cy="925200"/>
          </a:xfrm>
          <a:prstGeom prst="roundRect">
            <a:avLst>
              <a:gd fmla="val 16667" name="adj"/>
            </a:avLst>
          </a:prstGeom>
          <a:solidFill>
            <a:schemeClr val="lt1"/>
          </a:solid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 Do you need to take away any activities or shopping items? </a:t>
            </a:r>
            <a:endParaRPr b="1" sz="1500">
              <a:latin typeface="Lato"/>
              <a:ea typeface="Lato"/>
              <a:cs typeface="Lato"/>
              <a:sym typeface="Lato"/>
            </a:endParaRPr>
          </a:p>
        </p:txBody>
      </p:sp>
      <p:sp>
        <p:nvSpPr>
          <p:cNvPr id="274" name="Google Shape;274;g1cfafd655fb_0_59"/>
          <p:cNvSpPr/>
          <p:nvPr/>
        </p:nvSpPr>
        <p:spPr>
          <a:xfrm>
            <a:off x="6880865" y="2991575"/>
            <a:ext cx="2034600" cy="925200"/>
          </a:xfrm>
          <a:prstGeom prst="roundRect">
            <a:avLst>
              <a:gd fmla="val 16667" name="adj"/>
            </a:avLst>
          </a:prstGeom>
          <a:solidFill>
            <a:schemeClr val="lt1"/>
          </a:solid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Will you stay somewhere cheaper?</a:t>
            </a:r>
            <a:endParaRPr b="1" sz="1500">
              <a:latin typeface="Lato"/>
              <a:ea typeface="Lato"/>
              <a:cs typeface="Lato"/>
              <a:sym typeface="Lato"/>
            </a:endParaRPr>
          </a:p>
        </p:txBody>
      </p:sp>
      <p:pic>
        <p:nvPicPr>
          <p:cNvPr id="275" name="Google Shape;275;g1cfafd655fb_0_59"/>
          <p:cNvPicPr preferRelativeResize="0"/>
          <p:nvPr/>
        </p:nvPicPr>
        <p:blipFill>
          <a:blip r:embed="rId3">
            <a:alphaModFix/>
          </a:blip>
          <a:stretch>
            <a:fillRect/>
          </a:stretch>
        </p:blipFill>
        <p:spPr>
          <a:xfrm>
            <a:off x="-11" y="1281688"/>
            <a:ext cx="595900" cy="595900"/>
          </a:xfrm>
          <a:prstGeom prst="rect">
            <a:avLst/>
          </a:prstGeom>
          <a:noFill/>
          <a:ln>
            <a:noFill/>
          </a:ln>
          <a:effectLst>
            <a:outerShdw blurRad="57150" rotWithShape="0" algn="bl" dir="5400000" dist="19050">
              <a:srgbClr val="000000">
                <a:alpha val="50000"/>
              </a:srgbClr>
            </a:outerShdw>
          </a:effectLst>
        </p:spPr>
      </p:pic>
      <p:pic>
        <p:nvPicPr>
          <p:cNvPr id="276" name="Google Shape;276;g1cfafd655fb_0_59"/>
          <p:cNvPicPr preferRelativeResize="0"/>
          <p:nvPr/>
        </p:nvPicPr>
        <p:blipFill>
          <a:blip r:embed="rId3">
            <a:alphaModFix/>
          </a:blip>
          <a:stretch>
            <a:fillRect/>
          </a:stretch>
        </p:blipFill>
        <p:spPr>
          <a:xfrm>
            <a:off x="-11" y="3201113"/>
            <a:ext cx="595900" cy="595900"/>
          </a:xfrm>
          <a:prstGeom prst="rect">
            <a:avLst/>
          </a:prstGeom>
          <a:noFill/>
          <a:ln>
            <a:noFill/>
          </a:ln>
          <a:effectLst>
            <a:outerShdw blurRad="57150" rotWithShape="0" algn="bl" dir="5400000" dist="19050">
              <a:srgbClr val="000000">
                <a:alpha val="50000"/>
              </a:srgbClr>
            </a:outerShdw>
          </a:effectLst>
        </p:spPr>
      </p:pic>
      <p:pic>
        <p:nvPicPr>
          <p:cNvPr id="277" name="Google Shape;277;g1cfafd655fb_0_59"/>
          <p:cNvPicPr preferRelativeResize="0"/>
          <p:nvPr/>
        </p:nvPicPr>
        <p:blipFill>
          <a:blip r:embed="rId3">
            <a:alphaModFix/>
          </a:blip>
          <a:stretch>
            <a:fillRect/>
          </a:stretch>
        </p:blipFill>
        <p:spPr>
          <a:xfrm>
            <a:off x="6242324" y="1281688"/>
            <a:ext cx="595900" cy="595900"/>
          </a:xfrm>
          <a:prstGeom prst="rect">
            <a:avLst/>
          </a:prstGeom>
          <a:noFill/>
          <a:ln>
            <a:noFill/>
          </a:ln>
          <a:effectLst>
            <a:outerShdw blurRad="57150" rotWithShape="0" algn="bl" dir="5400000" dist="19050">
              <a:srgbClr val="000000">
                <a:alpha val="50000"/>
              </a:srgbClr>
            </a:outerShdw>
          </a:effectLst>
        </p:spPr>
      </p:pic>
      <p:pic>
        <p:nvPicPr>
          <p:cNvPr id="278" name="Google Shape;278;g1cfafd655fb_0_59"/>
          <p:cNvPicPr preferRelativeResize="0"/>
          <p:nvPr/>
        </p:nvPicPr>
        <p:blipFill>
          <a:blip r:embed="rId3">
            <a:alphaModFix/>
          </a:blip>
          <a:stretch>
            <a:fillRect/>
          </a:stretch>
        </p:blipFill>
        <p:spPr>
          <a:xfrm>
            <a:off x="6242324" y="3231613"/>
            <a:ext cx="595900" cy="595900"/>
          </a:xfrm>
          <a:prstGeom prst="rect">
            <a:avLst/>
          </a:prstGeom>
          <a:noFill/>
          <a:ln>
            <a:noFill/>
          </a:ln>
          <a:effectLst>
            <a:outerShdw blurRad="57150" rotWithShape="0" algn="bl" dir="5400000" dist="19050">
              <a:srgbClr val="000000">
                <a:alpha val="50000"/>
              </a:srgbClr>
            </a:outerShdw>
          </a:effectLst>
        </p:spPr>
      </p:pic>
      <p:sp>
        <p:nvSpPr>
          <p:cNvPr id="279" name="Google Shape;279;g1cfafd655fb_0_59"/>
          <p:cNvSpPr txBox="1"/>
          <p:nvPr/>
        </p:nvSpPr>
        <p:spPr>
          <a:xfrm>
            <a:off x="1386850" y="4487800"/>
            <a:ext cx="6370200" cy="554100"/>
          </a:xfrm>
          <a:prstGeom prst="rect">
            <a:avLst/>
          </a:prstGeom>
          <a:solidFill>
            <a:schemeClr val="lt1"/>
          </a:solidFill>
          <a:ln cap="flat" cmpd="sng" w="9525">
            <a:solidFill>
              <a:schemeClr val="accent2"/>
            </a:solidFill>
            <a:prstDash val="solid"/>
            <a:round/>
            <a:headEnd len="sm" w="sm" type="none"/>
            <a:tailEnd len="sm" w="sm" type="none"/>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3600"/>
              <a:buFont typeface="Arial"/>
              <a:buNone/>
            </a:pPr>
            <a:r>
              <a:rPr b="1" lang="en-GB" sz="1800">
                <a:solidFill>
                  <a:srgbClr val="FF8022"/>
                </a:solidFill>
                <a:latin typeface="Lato"/>
                <a:ea typeface="Lato"/>
                <a:cs typeface="Lato"/>
                <a:sym typeface="Lato"/>
              </a:rPr>
              <a:t>Stretch: What is the new cost of your activities? </a:t>
            </a:r>
            <a:br>
              <a:rPr b="1" lang="en-GB" sz="1800">
                <a:solidFill>
                  <a:srgbClr val="FF8022"/>
                </a:solidFill>
                <a:latin typeface="Lato"/>
                <a:ea typeface="Lato"/>
                <a:cs typeface="Lato"/>
                <a:sym typeface="Lato"/>
              </a:rPr>
            </a:br>
            <a:r>
              <a:rPr b="1" lang="en-GB" sz="1800">
                <a:solidFill>
                  <a:srgbClr val="FF8022"/>
                </a:solidFill>
                <a:latin typeface="Lato"/>
                <a:ea typeface="Lato"/>
                <a:cs typeface="Lato"/>
                <a:sym typeface="Lato"/>
              </a:rPr>
              <a:t>They are now </a:t>
            </a:r>
            <a:r>
              <a:rPr b="1" lang="en-GB" sz="1800" u="sng">
                <a:solidFill>
                  <a:srgbClr val="FF8022"/>
                </a:solidFill>
                <a:latin typeface="Lato"/>
                <a:ea typeface="Lato"/>
                <a:cs typeface="Lato"/>
                <a:sym typeface="Lato"/>
              </a:rPr>
              <a:t>10% more expensive</a:t>
            </a:r>
            <a:endParaRPr b="0" i="0" sz="1600" u="sng" cap="none" strike="noStrike">
              <a:solidFill>
                <a:srgbClr val="FF8022"/>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3" name="Shape 283"/>
        <p:cNvGrpSpPr/>
        <p:nvPr/>
      </p:nvGrpSpPr>
      <p:grpSpPr>
        <a:xfrm>
          <a:off x="0" y="0"/>
          <a:ext cx="0" cy="0"/>
          <a:chOff x="0" y="0"/>
          <a:chExt cx="0" cy="0"/>
        </a:xfrm>
      </p:grpSpPr>
      <p:sp>
        <p:nvSpPr>
          <p:cNvPr id="284" name="Google Shape;284;g1cf4e2b4d9f_0_67"/>
          <p:cNvSpPr txBox="1"/>
          <p:nvPr>
            <p:ph type="ctrTitle"/>
          </p:nvPr>
        </p:nvSpPr>
        <p:spPr>
          <a:xfrm>
            <a:off x="379375" y="253750"/>
            <a:ext cx="7585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Stage 5: Sharing learnings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200" u="none" cap="none" strike="noStrike">
                <a:solidFill>
                  <a:schemeClr val="accent2"/>
                </a:solidFill>
                <a:latin typeface="Lato"/>
                <a:ea typeface="Lato"/>
                <a:cs typeface="Lato"/>
                <a:sym typeface="Lato"/>
              </a:rPr>
              <a:t>(5 mins)</a:t>
            </a:r>
            <a:endParaRPr b="1" i="0" sz="2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p:txBody>
      </p:sp>
      <p:sp>
        <p:nvSpPr>
          <p:cNvPr id="285" name="Google Shape;285;g1cf4e2b4d9f_0_67"/>
          <p:cNvSpPr/>
          <p:nvPr/>
        </p:nvSpPr>
        <p:spPr>
          <a:xfrm>
            <a:off x="695500" y="3821475"/>
            <a:ext cx="1237500" cy="3936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Karim</a:t>
            </a:r>
            <a:endParaRPr b="1" i="0" sz="2200" u="none" cap="none" strike="noStrike">
              <a:solidFill>
                <a:schemeClr val="lt1"/>
              </a:solidFill>
              <a:latin typeface="Lato"/>
              <a:ea typeface="Lato"/>
              <a:cs typeface="Lato"/>
              <a:sym typeface="Lato"/>
            </a:endParaRPr>
          </a:p>
        </p:txBody>
      </p:sp>
      <p:sp>
        <p:nvSpPr>
          <p:cNvPr id="286" name="Google Shape;286;g1cf4e2b4d9f_0_67"/>
          <p:cNvSpPr/>
          <p:nvPr/>
        </p:nvSpPr>
        <p:spPr>
          <a:xfrm>
            <a:off x="2934325" y="3821475"/>
            <a:ext cx="1237500" cy="3936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Zara</a:t>
            </a:r>
            <a:endParaRPr b="1" i="0" sz="2200" u="none" cap="none" strike="noStrike">
              <a:solidFill>
                <a:schemeClr val="lt1"/>
              </a:solidFill>
              <a:latin typeface="Lato"/>
              <a:ea typeface="Lato"/>
              <a:cs typeface="Lato"/>
              <a:sym typeface="Lato"/>
            </a:endParaRPr>
          </a:p>
        </p:txBody>
      </p:sp>
      <p:sp>
        <p:nvSpPr>
          <p:cNvPr id="287" name="Google Shape;287;g1cf4e2b4d9f_0_67"/>
          <p:cNvSpPr/>
          <p:nvPr/>
        </p:nvSpPr>
        <p:spPr>
          <a:xfrm>
            <a:off x="5094824" y="3821475"/>
            <a:ext cx="1280100" cy="3936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David</a:t>
            </a:r>
            <a:endParaRPr b="1" i="0" sz="2200" u="none" cap="none" strike="noStrike">
              <a:solidFill>
                <a:schemeClr val="lt1"/>
              </a:solidFill>
              <a:latin typeface="Lato"/>
              <a:ea typeface="Lato"/>
              <a:cs typeface="Lato"/>
              <a:sym typeface="Lato"/>
            </a:endParaRPr>
          </a:p>
        </p:txBody>
      </p:sp>
      <p:sp>
        <p:nvSpPr>
          <p:cNvPr id="288" name="Google Shape;288;g1cf4e2b4d9f_0_67"/>
          <p:cNvSpPr/>
          <p:nvPr/>
        </p:nvSpPr>
        <p:spPr>
          <a:xfrm>
            <a:off x="7354900" y="3821475"/>
            <a:ext cx="1237500" cy="3936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Lucy</a:t>
            </a:r>
            <a:endParaRPr b="1" i="0" sz="2200" u="none" cap="none" strike="noStrike">
              <a:solidFill>
                <a:schemeClr val="lt1"/>
              </a:solidFill>
              <a:latin typeface="Lato"/>
              <a:ea typeface="Lato"/>
              <a:cs typeface="Lato"/>
              <a:sym typeface="Lato"/>
            </a:endParaRPr>
          </a:p>
        </p:txBody>
      </p:sp>
      <p:pic>
        <p:nvPicPr>
          <p:cNvPr id="289" name="Google Shape;289;g1cf4e2b4d9f_0_67"/>
          <p:cNvPicPr preferRelativeResize="0"/>
          <p:nvPr/>
        </p:nvPicPr>
        <p:blipFill rotWithShape="1">
          <a:blip r:embed="rId3">
            <a:alphaModFix/>
          </a:blip>
          <a:srcRect b="0" l="0" r="0" t="0"/>
          <a:stretch/>
        </p:blipFill>
        <p:spPr>
          <a:xfrm>
            <a:off x="2934325" y="2257800"/>
            <a:ext cx="1237499" cy="1237499"/>
          </a:xfrm>
          <a:prstGeom prst="rect">
            <a:avLst/>
          </a:prstGeom>
          <a:noFill/>
          <a:ln>
            <a:noFill/>
          </a:ln>
        </p:spPr>
      </p:pic>
      <p:pic>
        <p:nvPicPr>
          <p:cNvPr id="290" name="Google Shape;290;g1cf4e2b4d9f_0_67"/>
          <p:cNvPicPr preferRelativeResize="0"/>
          <p:nvPr/>
        </p:nvPicPr>
        <p:blipFill rotWithShape="1">
          <a:blip r:embed="rId4">
            <a:alphaModFix/>
          </a:blip>
          <a:srcRect b="0" l="0" r="0" t="0"/>
          <a:stretch/>
        </p:blipFill>
        <p:spPr>
          <a:xfrm>
            <a:off x="7315400" y="2255375"/>
            <a:ext cx="1237499" cy="1237499"/>
          </a:xfrm>
          <a:prstGeom prst="rect">
            <a:avLst/>
          </a:prstGeom>
          <a:noFill/>
          <a:ln>
            <a:noFill/>
          </a:ln>
        </p:spPr>
      </p:pic>
      <p:pic>
        <p:nvPicPr>
          <p:cNvPr id="291" name="Google Shape;291;g1cf4e2b4d9f_0_67"/>
          <p:cNvPicPr preferRelativeResize="0"/>
          <p:nvPr/>
        </p:nvPicPr>
        <p:blipFill rotWithShape="1">
          <a:blip r:embed="rId5">
            <a:alphaModFix/>
          </a:blip>
          <a:srcRect b="0" l="0" r="0" t="0"/>
          <a:stretch/>
        </p:blipFill>
        <p:spPr>
          <a:xfrm>
            <a:off x="5137300" y="2255375"/>
            <a:ext cx="1237499" cy="1237499"/>
          </a:xfrm>
          <a:prstGeom prst="rect">
            <a:avLst/>
          </a:prstGeom>
          <a:noFill/>
          <a:ln>
            <a:noFill/>
          </a:ln>
        </p:spPr>
      </p:pic>
      <p:pic>
        <p:nvPicPr>
          <p:cNvPr id="292" name="Google Shape;292;g1cf4e2b4d9f_0_67"/>
          <p:cNvPicPr preferRelativeResize="0"/>
          <p:nvPr/>
        </p:nvPicPr>
        <p:blipFill rotWithShape="1">
          <a:blip r:embed="rId6">
            <a:alphaModFix/>
          </a:blip>
          <a:srcRect b="0" l="0" r="0" t="0"/>
          <a:stretch/>
        </p:blipFill>
        <p:spPr>
          <a:xfrm>
            <a:off x="731350" y="2257800"/>
            <a:ext cx="1237499" cy="1237499"/>
          </a:xfrm>
          <a:prstGeom prst="rect">
            <a:avLst/>
          </a:prstGeom>
          <a:noFill/>
          <a:ln>
            <a:noFill/>
          </a:ln>
        </p:spPr>
      </p:pic>
      <p:sp>
        <p:nvSpPr>
          <p:cNvPr id="293" name="Google Shape;293;g1cf4e2b4d9f_0_67"/>
          <p:cNvSpPr txBox="1"/>
          <p:nvPr/>
        </p:nvSpPr>
        <p:spPr>
          <a:xfrm>
            <a:off x="481675" y="1083750"/>
            <a:ext cx="75852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rgbClr val="000000"/>
                </a:solidFill>
                <a:latin typeface="Lato"/>
                <a:ea typeface="Lato"/>
                <a:cs typeface="Lato"/>
                <a:sym typeface="Lato"/>
              </a:rPr>
              <a:t>What did you find? Did you manage to keep to the budget for your profile? </a:t>
            </a:r>
            <a:endParaRPr b="1" i="0" sz="17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700"/>
              <a:buFont typeface="Arial"/>
              <a:buNone/>
            </a:pPr>
            <a:r>
              <a:rPr b="1" i="0" lang="en-GB" sz="1700" u="none" cap="none" strike="noStrike">
                <a:solidFill>
                  <a:srgbClr val="000000"/>
                </a:solidFill>
                <a:latin typeface="Lato"/>
                <a:ea typeface="Lato"/>
                <a:cs typeface="Lato"/>
                <a:sym typeface="Lato"/>
              </a:rPr>
              <a:t>What went well? What were the challenges?</a:t>
            </a:r>
            <a:endParaRPr b="1" i="0" sz="1700" u="none" cap="none" strike="noStrike">
              <a:solidFill>
                <a:srgbClr val="000000"/>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g1cf4e2b4d9f_0_42"/>
          <p:cNvSpPr txBox="1"/>
          <p:nvPr/>
        </p:nvSpPr>
        <p:spPr>
          <a:xfrm>
            <a:off x="237000" y="1189900"/>
            <a:ext cx="7585200" cy="26166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700"/>
              <a:buFont typeface="Arial"/>
              <a:buNone/>
            </a:pPr>
            <a:r>
              <a:rPr b="0" i="0" lang="en-GB" sz="2000" u="none" cap="none" strike="noStrike">
                <a:solidFill>
                  <a:srgbClr val="000000"/>
                </a:solidFill>
                <a:latin typeface="Lato"/>
                <a:ea typeface="Lato"/>
                <a:cs typeface="Lato"/>
                <a:sym typeface="Lato"/>
              </a:rPr>
              <a:t>Answer the following questions</a:t>
            </a:r>
            <a:endParaRPr b="0" i="0" sz="20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rgbClr val="000000"/>
              </a:buClr>
              <a:buSzPts val="1700"/>
              <a:buFont typeface="Arial"/>
              <a:buNone/>
            </a:pPr>
            <a:r>
              <a:t/>
            </a:r>
            <a:endParaRPr b="0" i="0" sz="2000" u="none" cap="none" strike="noStrike">
              <a:solidFill>
                <a:srgbClr val="000000"/>
              </a:solidFill>
              <a:latin typeface="Lato"/>
              <a:ea typeface="Lato"/>
              <a:cs typeface="Lato"/>
              <a:sym typeface="Lato"/>
            </a:endParaRPr>
          </a:p>
          <a:p>
            <a:pPr indent="-355600" lvl="0" marL="457200" marR="0" rtl="0" algn="l">
              <a:lnSpc>
                <a:spcPct val="115000"/>
              </a:lnSpc>
              <a:spcBef>
                <a:spcPts val="0"/>
              </a:spcBef>
              <a:spcAft>
                <a:spcPts val="0"/>
              </a:spcAft>
              <a:buClr>
                <a:schemeClr val="accent2"/>
              </a:buClr>
              <a:buSzPts val="2000"/>
              <a:buFont typeface="Lato"/>
              <a:buAutoNum type="arabicPeriod"/>
            </a:pPr>
            <a:r>
              <a:rPr b="0" i="0" lang="en-GB" sz="2000" u="none" cap="none" strike="noStrike">
                <a:solidFill>
                  <a:srgbClr val="000000"/>
                </a:solidFill>
                <a:latin typeface="Lato"/>
                <a:ea typeface="Lato"/>
                <a:cs typeface="Lato"/>
                <a:sym typeface="Lato"/>
              </a:rPr>
              <a:t>Did you manage to plan the holiday within your budget? Were you a </a:t>
            </a:r>
            <a:r>
              <a:rPr b="0" i="1" lang="en-GB" sz="2000" u="none" cap="none" strike="noStrike">
                <a:solidFill>
                  <a:srgbClr val="000000"/>
                </a:solidFill>
                <a:latin typeface="Lato"/>
                <a:ea typeface="Lato"/>
                <a:cs typeface="Lato"/>
                <a:sym typeface="Lato"/>
              </a:rPr>
              <a:t>cash splasher</a:t>
            </a:r>
            <a:r>
              <a:rPr b="0" i="0" lang="en-GB" sz="2000" u="none" cap="none" strike="noStrike">
                <a:solidFill>
                  <a:srgbClr val="000000"/>
                </a:solidFill>
                <a:latin typeface="Lato"/>
                <a:ea typeface="Lato"/>
                <a:cs typeface="Lato"/>
                <a:sym typeface="Lato"/>
              </a:rPr>
              <a:t> or</a:t>
            </a:r>
            <a:r>
              <a:rPr lang="en-GB" sz="2000">
                <a:latin typeface="Lato"/>
                <a:ea typeface="Lato"/>
                <a:cs typeface="Lato"/>
                <a:sym typeface="Lato"/>
              </a:rPr>
              <a:t> a</a:t>
            </a:r>
            <a:r>
              <a:rPr b="0" i="0" lang="en-GB" sz="2000" u="none" cap="none" strike="noStrike">
                <a:solidFill>
                  <a:srgbClr val="000000"/>
                </a:solidFill>
                <a:latin typeface="Lato"/>
                <a:ea typeface="Lato"/>
                <a:cs typeface="Lato"/>
                <a:sym typeface="Lato"/>
              </a:rPr>
              <a:t> </a:t>
            </a:r>
            <a:r>
              <a:rPr b="0" i="1" lang="en-GB" sz="2000" u="none" cap="none" strike="noStrike">
                <a:solidFill>
                  <a:srgbClr val="000000"/>
                </a:solidFill>
                <a:latin typeface="Lato"/>
                <a:ea typeface="Lato"/>
                <a:cs typeface="Lato"/>
                <a:sym typeface="Lato"/>
              </a:rPr>
              <a:t>wallet watcher</a:t>
            </a:r>
            <a:r>
              <a:rPr b="0" i="0" lang="en-GB" sz="2000" u="none" cap="none" strike="noStrike">
                <a:solidFill>
                  <a:srgbClr val="000000"/>
                </a:solidFill>
                <a:latin typeface="Lato"/>
                <a:ea typeface="Lato"/>
                <a:cs typeface="Lato"/>
                <a:sym typeface="Lato"/>
              </a:rPr>
              <a:t>? </a:t>
            </a:r>
            <a:endParaRPr b="0" i="0" sz="2000" u="none" cap="none" strike="noStrike">
              <a:solidFill>
                <a:srgbClr val="000000"/>
              </a:solidFill>
              <a:latin typeface="Lato"/>
              <a:ea typeface="Lato"/>
              <a:cs typeface="Lato"/>
              <a:sym typeface="Lato"/>
            </a:endParaRPr>
          </a:p>
          <a:p>
            <a:pPr indent="-355600" lvl="0" marL="457200" marR="0" rtl="0" algn="l">
              <a:lnSpc>
                <a:spcPct val="115000"/>
              </a:lnSpc>
              <a:spcBef>
                <a:spcPts val="0"/>
              </a:spcBef>
              <a:spcAft>
                <a:spcPts val="0"/>
              </a:spcAft>
              <a:buClr>
                <a:schemeClr val="accent2"/>
              </a:buClr>
              <a:buSzPts val="2000"/>
              <a:buFont typeface="Lato"/>
              <a:buAutoNum type="arabicPeriod"/>
            </a:pPr>
            <a:r>
              <a:rPr b="0" i="0" lang="en-GB" sz="2000" u="none" cap="none" strike="noStrike">
                <a:solidFill>
                  <a:srgbClr val="000000"/>
                </a:solidFill>
                <a:latin typeface="Lato"/>
                <a:ea typeface="Lato"/>
                <a:cs typeface="Lato"/>
                <a:sym typeface="Lato"/>
              </a:rPr>
              <a:t>How was your budgeting different or similar to what you expected?</a:t>
            </a:r>
            <a:endParaRPr b="0" i="0" sz="2000" u="none" cap="none" strike="noStrike">
              <a:solidFill>
                <a:srgbClr val="000000"/>
              </a:solidFill>
              <a:latin typeface="Lato"/>
              <a:ea typeface="Lato"/>
              <a:cs typeface="Lato"/>
              <a:sym typeface="Lato"/>
            </a:endParaRPr>
          </a:p>
          <a:p>
            <a:pPr indent="-355600" lvl="0" marL="457200" marR="0" rtl="0" algn="l">
              <a:lnSpc>
                <a:spcPct val="115000"/>
              </a:lnSpc>
              <a:spcBef>
                <a:spcPts val="0"/>
              </a:spcBef>
              <a:spcAft>
                <a:spcPts val="0"/>
              </a:spcAft>
              <a:buClr>
                <a:schemeClr val="accent2"/>
              </a:buClr>
              <a:buSzPts val="2000"/>
              <a:buFont typeface="Lato"/>
              <a:buAutoNum type="arabicPeriod"/>
            </a:pPr>
            <a:r>
              <a:rPr b="0" i="0" lang="en-GB" sz="2000" u="none" cap="none" strike="noStrike">
                <a:solidFill>
                  <a:srgbClr val="000000"/>
                </a:solidFill>
                <a:latin typeface="Lato"/>
                <a:ea typeface="Lato"/>
                <a:cs typeface="Lato"/>
                <a:sym typeface="Lato"/>
              </a:rPr>
              <a:t>What are the 3 main things you’ve learnt from budgeting?</a:t>
            </a:r>
            <a:endParaRPr b="0" i="0" sz="2000" u="none" cap="none" strike="noStrike">
              <a:solidFill>
                <a:srgbClr val="000000"/>
              </a:solidFill>
              <a:latin typeface="Lato"/>
              <a:ea typeface="Lato"/>
              <a:cs typeface="Lato"/>
              <a:sym typeface="Lato"/>
            </a:endParaRPr>
          </a:p>
        </p:txBody>
      </p:sp>
      <p:sp>
        <p:nvSpPr>
          <p:cNvPr id="299" name="Google Shape;299;g1cf4e2b4d9f_0_42"/>
          <p:cNvSpPr txBox="1"/>
          <p:nvPr>
            <p:ph type="ctrTitle"/>
          </p:nvPr>
        </p:nvSpPr>
        <p:spPr>
          <a:xfrm>
            <a:off x="280300" y="0"/>
            <a:ext cx="7585200" cy="9696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Conclusion</a:t>
            </a:r>
            <a:r>
              <a:rPr b="1" i="0" lang="en-GB" sz="2900" u="none" cap="none" strike="noStrike">
                <a:solidFill>
                  <a:schemeClr val="accent2"/>
                </a:solidFill>
                <a:latin typeface="Lato"/>
                <a:ea typeface="Lato"/>
                <a:cs typeface="Lato"/>
                <a:sym typeface="Lato"/>
              </a:rPr>
              <a:t>: Reflection questions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200" u="none" cap="none" strike="noStrike">
                <a:solidFill>
                  <a:schemeClr val="accent2"/>
                </a:solidFill>
                <a:latin typeface="Lato"/>
                <a:ea typeface="Lato"/>
                <a:cs typeface="Lato"/>
                <a:sym typeface="Lato"/>
              </a:rPr>
              <a:t>(5 mins)</a:t>
            </a:r>
            <a:endParaRPr b="1" i="0" sz="3200" u="none" cap="none" strike="noStrike">
              <a:solidFill>
                <a:schemeClr val="accent2"/>
              </a:solidFill>
              <a:latin typeface="Lato"/>
              <a:ea typeface="Lato"/>
              <a:cs typeface="Lato"/>
              <a:sym typeface="Lato"/>
            </a:endParaRPr>
          </a:p>
        </p:txBody>
      </p:sp>
      <p:pic>
        <p:nvPicPr>
          <p:cNvPr id="300" name="Google Shape;300;g1cf4e2b4d9f_0_42"/>
          <p:cNvPicPr preferRelativeResize="0"/>
          <p:nvPr/>
        </p:nvPicPr>
        <p:blipFill>
          <a:blip r:embed="rId3">
            <a:alphaModFix/>
          </a:blip>
          <a:stretch>
            <a:fillRect/>
          </a:stretch>
        </p:blipFill>
        <p:spPr>
          <a:xfrm>
            <a:off x="4350875" y="3912050"/>
            <a:ext cx="1108975" cy="1108975"/>
          </a:xfrm>
          <a:prstGeom prst="rect">
            <a:avLst/>
          </a:prstGeom>
          <a:noFill/>
          <a:ln>
            <a:noFill/>
          </a:ln>
        </p:spPr>
      </p:pic>
      <p:pic>
        <p:nvPicPr>
          <p:cNvPr id="301" name="Google Shape;301;g1cf4e2b4d9f_0_42"/>
          <p:cNvPicPr preferRelativeResize="0"/>
          <p:nvPr/>
        </p:nvPicPr>
        <p:blipFill>
          <a:blip r:embed="rId4">
            <a:alphaModFix/>
          </a:blip>
          <a:stretch>
            <a:fillRect/>
          </a:stretch>
        </p:blipFill>
        <p:spPr>
          <a:xfrm>
            <a:off x="2074750" y="3868850"/>
            <a:ext cx="1108975" cy="11089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3073f1b3dfe_1_75"/>
          <p:cNvSpPr txBox="1"/>
          <p:nvPr/>
        </p:nvSpPr>
        <p:spPr>
          <a:xfrm>
            <a:off x="313200" y="1266100"/>
            <a:ext cx="8700600" cy="367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None/>
            </a:pPr>
            <a:r>
              <a:rPr lang="en-GB" sz="2000">
                <a:latin typeface="Lato"/>
                <a:ea typeface="Lato"/>
                <a:cs typeface="Lato"/>
                <a:sym typeface="Lato"/>
              </a:rPr>
              <a:t>Travellers are often advised to set aside </a:t>
            </a:r>
            <a:r>
              <a:rPr b="1" lang="en-GB" sz="2000">
                <a:latin typeface="Lato"/>
                <a:ea typeface="Lato"/>
                <a:cs typeface="Lato"/>
                <a:sym typeface="Lato"/>
              </a:rPr>
              <a:t>10%</a:t>
            </a:r>
            <a:r>
              <a:rPr lang="en-GB" sz="2000">
                <a:latin typeface="Lato"/>
                <a:ea typeface="Lato"/>
                <a:cs typeface="Lato"/>
                <a:sym typeface="Lato"/>
              </a:rPr>
              <a:t> of their holiday money in case of unexpected costs. </a:t>
            </a:r>
            <a:endParaRPr sz="2000">
              <a:latin typeface="Lato"/>
              <a:ea typeface="Lato"/>
              <a:cs typeface="Lato"/>
              <a:sym typeface="Lato"/>
            </a:endParaRPr>
          </a:p>
          <a:p>
            <a:pPr indent="0" lvl="0" marL="0" marR="0" rtl="0" algn="l">
              <a:lnSpc>
                <a:spcPct val="115000"/>
              </a:lnSpc>
              <a:spcBef>
                <a:spcPts val="0"/>
              </a:spcBef>
              <a:spcAft>
                <a:spcPts val="0"/>
              </a:spcAft>
              <a:buNone/>
            </a:pPr>
            <a:r>
              <a:t/>
            </a:r>
            <a:endParaRPr sz="2000">
              <a:latin typeface="Lato"/>
              <a:ea typeface="Lato"/>
              <a:cs typeface="Lato"/>
              <a:sym typeface="Lato"/>
            </a:endParaRPr>
          </a:p>
          <a:p>
            <a:pPr indent="0" lvl="0" marL="0" marR="0" rtl="0" algn="l">
              <a:lnSpc>
                <a:spcPct val="115000"/>
              </a:lnSpc>
              <a:spcBef>
                <a:spcPts val="0"/>
              </a:spcBef>
              <a:spcAft>
                <a:spcPts val="0"/>
              </a:spcAft>
              <a:buNone/>
            </a:pPr>
            <a:r>
              <a:rPr b="1" lang="en-GB" sz="2000">
                <a:solidFill>
                  <a:schemeClr val="accent2"/>
                </a:solidFill>
                <a:latin typeface="Lato"/>
                <a:ea typeface="Lato"/>
                <a:cs typeface="Lato"/>
                <a:sym typeface="Lato"/>
              </a:rPr>
              <a:t>What if any of the following happened? Did you budget for an emergency? What is 10% of your holiday cost?</a:t>
            </a:r>
            <a:endParaRPr b="1" sz="2000">
              <a:solidFill>
                <a:schemeClr val="accent2"/>
              </a:solidFill>
              <a:latin typeface="Lato"/>
              <a:ea typeface="Lato"/>
              <a:cs typeface="Lato"/>
              <a:sym typeface="Lato"/>
            </a:endParaRPr>
          </a:p>
          <a:p>
            <a:pPr indent="0" lvl="0" marL="0" marR="0" rtl="0" algn="l">
              <a:lnSpc>
                <a:spcPct val="115000"/>
              </a:lnSpc>
              <a:spcBef>
                <a:spcPts val="0"/>
              </a:spcBef>
              <a:spcAft>
                <a:spcPts val="0"/>
              </a:spcAft>
              <a:buNone/>
            </a:pPr>
            <a:r>
              <a:t/>
            </a:r>
            <a:endParaRPr sz="2000">
              <a:latin typeface="Lato"/>
              <a:ea typeface="Lato"/>
              <a:cs typeface="Lato"/>
              <a:sym typeface="Lato"/>
            </a:endParaRPr>
          </a:p>
          <a:p>
            <a:pPr indent="-355600" lvl="0" marL="457200" marR="0" rtl="0" algn="l">
              <a:lnSpc>
                <a:spcPct val="115000"/>
              </a:lnSpc>
              <a:spcBef>
                <a:spcPts val="0"/>
              </a:spcBef>
              <a:spcAft>
                <a:spcPts val="0"/>
              </a:spcAft>
              <a:buSzPts val="2000"/>
              <a:buFont typeface="Lato"/>
              <a:buChar char="●"/>
            </a:pPr>
            <a:r>
              <a:rPr lang="en-GB" sz="2000">
                <a:latin typeface="Lato"/>
                <a:ea typeface="Lato"/>
                <a:cs typeface="Lato"/>
                <a:sym typeface="Lato"/>
              </a:rPr>
              <a:t>Car breaks down</a:t>
            </a:r>
            <a:endParaRPr sz="2000">
              <a:latin typeface="Lato"/>
              <a:ea typeface="Lato"/>
              <a:cs typeface="Lato"/>
              <a:sym typeface="Lato"/>
            </a:endParaRPr>
          </a:p>
          <a:p>
            <a:pPr indent="-355600" lvl="0" marL="457200" marR="0" rtl="0" algn="l">
              <a:lnSpc>
                <a:spcPct val="115000"/>
              </a:lnSpc>
              <a:spcBef>
                <a:spcPts val="0"/>
              </a:spcBef>
              <a:spcAft>
                <a:spcPts val="0"/>
              </a:spcAft>
              <a:buSzPts val="2000"/>
              <a:buFont typeface="Lato"/>
              <a:buChar char="●"/>
            </a:pPr>
            <a:r>
              <a:rPr lang="en-GB" sz="2000">
                <a:latin typeface="Lato"/>
                <a:ea typeface="Lato"/>
                <a:cs typeface="Lato"/>
                <a:sym typeface="Lato"/>
              </a:rPr>
              <a:t>Have to pay to go to hospital in a foreign country</a:t>
            </a:r>
            <a:endParaRPr sz="2000">
              <a:latin typeface="Lato"/>
              <a:ea typeface="Lato"/>
              <a:cs typeface="Lato"/>
              <a:sym typeface="Lato"/>
            </a:endParaRPr>
          </a:p>
          <a:p>
            <a:pPr indent="-355600" lvl="0" marL="457200" marR="0" rtl="0" algn="l">
              <a:lnSpc>
                <a:spcPct val="115000"/>
              </a:lnSpc>
              <a:spcBef>
                <a:spcPts val="0"/>
              </a:spcBef>
              <a:spcAft>
                <a:spcPts val="0"/>
              </a:spcAft>
              <a:buSzPts val="2000"/>
              <a:buFont typeface="Lato"/>
              <a:buChar char="●"/>
            </a:pPr>
            <a:r>
              <a:rPr lang="en-GB" sz="2000">
                <a:latin typeface="Lato"/>
                <a:ea typeface="Lato"/>
                <a:cs typeface="Lato"/>
                <a:sym typeface="Lato"/>
              </a:rPr>
              <a:t>Forget something important: have to buy a new one on holiday</a:t>
            </a:r>
            <a:endParaRPr sz="2000">
              <a:latin typeface="Lato"/>
              <a:ea typeface="Lato"/>
              <a:cs typeface="Lato"/>
              <a:sym typeface="Lato"/>
            </a:endParaRPr>
          </a:p>
          <a:p>
            <a:pPr indent="0" lvl="0" marL="0" marR="0" rtl="0" algn="l">
              <a:lnSpc>
                <a:spcPct val="115000"/>
              </a:lnSpc>
              <a:spcBef>
                <a:spcPts val="0"/>
              </a:spcBef>
              <a:spcAft>
                <a:spcPts val="0"/>
              </a:spcAft>
              <a:buNone/>
            </a:pPr>
            <a:r>
              <a:t/>
            </a:r>
            <a:endParaRPr sz="2000">
              <a:latin typeface="Lato"/>
              <a:ea typeface="Lato"/>
              <a:cs typeface="Lato"/>
              <a:sym typeface="Lato"/>
            </a:endParaRPr>
          </a:p>
        </p:txBody>
      </p:sp>
      <p:sp>
        <p:nvSpPr>
          <p:cNvPr id="307" name="Google Shape;307;g3073f1b3dfe_1_75"/>
          <p:cNvSpPr txBox="1"/>
          <p:nvPr>
            <p:ph type="ctrTitle"/>
          </p:nvPr>
        </p:nvSpPr>
        <p:spPr>
          <a:xfrm>
            <a:off x="280300" y="152400"/>
            <a:ext cx="7585200" cy="6312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Stretch</a:t>
            </a:r>
            <a:r>
              <a:rPr b="1" lang="en-GB" sz="2900">
                <a:solidFill>
                  <a:schemeClr val="accent2"/>
                </a:solidFill>
                <a:latin typeface="Lato"/>
                <a:ea typeface="Lato"/>
                <a:cs typeface="Lato"/>
                <a:sym typeface="Lato"/>
              </a:rPr>
              <a:t>: </a:t>
            </a:r>
            <a:r>
              <a:rPr b="1" lang="en-GB" sz="2900">
                <a:solidFill>
                  <a:schemeClr val="accent2"/>
                </a:solidFill>
                <a:latin typeface="Lato"/>
                <a:ea typeface="Lato"/>
                <a:cs typeface="Lato"/>
                <a:sym typeface="Lato"/>
              </a:rPr>
              <a:t>Emergency</a:t>
            </a:r>
            <a:r>
              <a:rPr b="1" lang="en-GB" sz="2900">
                <a:solidFill>
                  <a:schemeClr val="accent2"/>
                </a:solidFill>
                <a:latin typeface="Lato"/>
                <a:ea typeface="Lato"/>
                <a:cs typeface="Lato"/>
                <a:sym typeface="Lato"/>
              </a:rPr>
              <a:t> Money</a:t>
            </a:r>
            <a:endParaRPr b="1" i="0" sz="3200" u="none" cap="none" strike="noStrike">
              <a:solidFill>
                <a:schemeClr val="accent2"/>
              </a:solidFill>
              <a:latin typeface="Lato"/>
              <a:ea typeface="Lato"/>
              <a:cs typeface="Lato"/>
              <a:sym typeface="Lato"/>
            </a:endParaRPr>
          </a:p>
        </p:txBody>
      </p:sp>
      <p:pic>
        <p:nvPicPr>
          <p:cNvPr id="308" name="Google Shape;308;g3073f1b3dfe_1_75"/>
          <p:cNvPicPr preferRelativeResize="0"/>
          <p:nvPr/>
        </p:nvPicPr>
        <p:blipFill>
          <a:blip r:embed="rId3">
            <a:alphaModFix/>
          </a:blip>
          <a:stretch>
            <a:fillRect/>
          </a:stretch>
        </p:blipFill>
        <p:spPr>
          <a:xfrm>
            <a:off x="8045225" y="4008350"/>
            <a:ext cx="866325" cy="866325"/>
          </a:xfrm>
          <a:prstGeom prst="rect">
            <a:avLst/>
          </a:prstGeom>
          <a:noFill/>
          <a:ln>
            <a:noFill/>
          </a:ln>
        </p:spPr>
      </p:pic>
      <p:pic>
        <p:nvPicPr>
          <p:cNvPr id="309" name="Google Shape;309;g3073f1b3dfe_1_75"/>
          <p:cNvPicPr preferRelativeResize="0"/>
          <p:nvPr/>
        </p:nvPicPr>
        <p:blipFill>
          <a:blip r:embed="rId4">
            <a:alphaModFix/>
          </a:blip>
          <a:stretch>
            <a:fillRect/>
          </a:stretch>
        </p:blipFill>
        <p:spPr>
          <a:xfrm>
            <a:off x="8096250" y="3333500"/>
            <a:ext cx="631200" cy="6312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g28c69dd69e3_0_0"/>
          <p:cNvSpPr txBox="1"/>
          <p:nvPr/>
        </p:nvSpPr>
        <p:spPr>
          <a:xfrm>
            <a:off x="129550" y="4629775"/>
            <a:ext cx="38142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accent2"/>
                </a:solidFill>
                <a:latin typeface="Lato"/>
                <a:ea typeface="Lato"/>
                <a:cs typeface="Lato"/>
                <a:sym typeface="Lato"/>
              </a:rPr>
              <a:t>Video |</a:t>
            </a:r>
            <a:r>
              <a:rPr b="0" i="0" lang="en-GB" sz="1000" u="none" cap="none" strike="noStrike">
                <a:solidFill>
                  <a:schemeClr val="accent2"/>
                </a:solidFill>
                <a:latin typeface="Arial"/>
                <a:ea typeface="Arial"/>
                <a:cs typeface="Arial"/>
                <a:sym typeface="Arial"/>
              </a:rPr>
              <a:t> </a:t>
            </a:r>
            <a:r>
              <a:rPr b="0" i="0" lang="en-GB" sz="1000" u="sng" cap="none" strike="noStrike">
                <a:solidFill>
                  <a:schemeClr val="accent2"/>
                </a:solidFill>
                <a:latin typeface="Lato"/>
                <a:ea typeface="Lato"/>
                <a:cs typeface="Lato"/>
                <a:sym typeface="Lato"/>
                <a:hlinkClick r:id="rId3">
                  <a:extLst>
                    <a:ext uri="{A12FA001-AC4F-418D-AE19-62706E023703}">
                      <ahyp:hlinkClr val="tx"/>
                    </a:ext>
                  </a:extLst>
                </a:hlinkClick>
              </a:rPr>
              <a:t>https://www.youtube.com/watch?v=JdBtgPh3RHM</a:t>
            </a:r>
            <a:endParaRPr b="0" i="0" sz="1000" u="none" cap="none" strike="noStrike">
              <a:solidFill>
                <a:schemeClr val="accent2"/>
              </a:solidFill>
              <a:latin typeface="Lato"/>
              <a:ea typeface="Lato"/>
              <a:cs typeface="Lato"/>
              <a:sym typeface="Lato"/>
            </a:endParaRPr>
          </a:p>
        </p:txBody>
      </p:sp>
      <p:sp>
        <p:nvSpPr>
          <p:cNvPr id="315" name="Google Shape;315;g28c69dd69e3_0_0"/>
          <p:cNvSpPr txBox="1"/>
          <p:nvPr/>
        </p:nvSpPr>
        <p:spPr>
          <a:xfrm>
            <a:off x="213700" y="240950"/>
            <a:ext cx="8330100" cy="5496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chemeClr val="accent2"/>
                </a:solidFill>
                <a:latin typeface="Lato"/>
                <a:ea typeface="Lato"/>
                <a:cs typeface="Lato"/>
                <a:sym typeface="Lato"/>
              </a:rPr>
              <a:t>Optional | Spending while abroad</a:t>
            </a:r>
            <a:endParaRPr b="1" i="0" sz="29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3600"/>
              <a:buFont typeface="Arial"/>
              <a:buNone/>
            </a:pPr>
            <a:r>
              <a:t/>
            </a:r>
            <a:endParaRPr b="1" i="0" sz="2900" u="none" cap="none" strike="noStrike">
              <a:solidFill>
                <a:srgbClr val="000000"/>
              </a:solidFill>
              <a:latin typeface="Lato"/>
              <a:ea typeface="Lato"/>
              <a:cs typeface="Lato"/>
              <a:sym typeface="Lato"/>
            </a:endParaRPr>
          </a:p>
        </p:txBody>
      </p:sp>
      <p:pic>
        <p:nvPicPr>
          <p:cNvPr descr="This video gives tips on how to manage your money abroad." id="316" name="Google Shape;316;g28c69dd69e3_0_0" title="Play your cards right: Spending while abroad">
            <a:hlinkClick r:id="rId4"/>
          </p:cNvPr>
          <p:cNvPicPr preferRelativeResize="0"/>
          <p:nvPr/>
        </p:nvPicPr>
        <p:blipFill rotWithShape="1">
          <a:blip r:embed="rId5">
            <a:alphaModFix/>
          </a:blip>
          <a:srcRect b="0" l="0" r="0" t="0"/>
          <a:stretch/>
        </p:blipFill>
        <p:spPr>
          <a:xfrm>
            <a:off x="1393250" y="981450"/>
            <a:ext cx="6357511" cy="3576100"/>
          </a:xfrm>
          <a:prstGeom prst="rect">
            <a:avLst/>
          </a:prstGeom>
          <a:noFill/>
          <a:ln>
            <a:noFill/>
          </a:ln>
        </p:spPr>
      </p:pic>
      <p:sp>
        <p:nvSpPr>
          <p:cNvPr id="317" name="Google Shape;317;g28c69dd69e3_0_0"/>
          <p:cNvSpPr txBox="1"/>
          <p:nvPr/>
        </p:nvSpPr>
        <p:spPr>
          <a:xfrm>
            <a:off x="8676695" y="403106"/>
            <a:ext cx="473700" cy="2253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fld id="{00000000-1234-1234-1234-123412341234}" type="slidenum">
              <a:rPr b="0" i="0" lang="en-GB" sz="1300" u="none" cap="none" strike="noStrike">
                <a:solidFill>
                  <a:schemeClr val="dk1"/>
                </a:solidFill>
                <a:latin typeface="Arial"/>
                <a:ea typeface="Arial"/>
                <a:cs typeface="Arial"/>
                <a:sym typeface="Arial"/>
              </a:rPr>
              <a:t>‹#›</a:t>
            </a:fld>
            <a:endParaRPr b="0" i="0" sz="13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1000"/>
                                        <p:tgtEl>
                                          <p:spTgt spid="3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g21cd0fbd02b_0_1"/>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3" name="Google Shape;323;g21cd0fbd02b_0_1"/>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324" name="Google Shape;324;g21cd0fbd02b_0_1"/>
          <p:cNvSpPr txBox="1"/>
          <p:nvPr/>
        </p:nvSpPr>
        <p:spPr>
          <a:xfrm>
            <a:off x="439451" y="1378950"/>
            <a:ext cx="7459200" cy="1610400"/>
          </a:xfrm>
          <a:prstGeom prst="rect">
            <a:avLst/>
          </a:prstGeom>
          <a:noFill/>
          <a:ln>
            <a:noFill/>
          </a:ln>
        </p:spPr>
        <p:txBody>
          <a:bodyPr anchorCtr="0" anchor="t" bIns="91425" lIns="91425" spcFirstLastPara="1" rIns="91425" wrap="square" tIns="91425">
            <a:spAutoFit/>
          </a:bodyPr>
          <a:lstStyle/>
          <a:p>
            <a:pPr indent="0" lvl="0" marL="457200" marR="0" rtl="0" algn="l">
              <a:lnSpc>
                <a:spcPct val="107000"/>
              </a:lnSpc>
              <a:spcBef>
                <a:spcPts val="0"/>
              </a:spcBef>
              <a:spcAft>
                <a:spcPts val="0"/>
              </a:spcAft>
              <a:buClr>
                <a:srgbClr val="000000"/>
              </a:buClr>
              <a:buSzPts val="2200"/>
              <a:buFont typeface="Arial"/>
              <a:buNone/>
            </a:pPr>
            <a:r>
              <a:t/>
            </a:r>
            <a:endParaRPr b="0" i="0" sz="2200" u="none" cap="none" strike="noStrike">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b="0" i="0" lang="en-GB" sz="2200" u="none" cap="none" strike="noStrike">
                <a:solidFill>
                  <a:srgbClr val="00FF00"/>
                </a:solidFill>
                <a:latin typeface="Lato"/>
                <a:ea typeface="Lato"/>
                <a:cs typeface="Lato"/>
                <a:sym typeface="Lato"/>
              </a:rPr>
              <a:t>Budget for a holiday based on a person’s job, interests and values</a:t>
            </a:r>
            <a:endParaRPr b="0" i="0" sz="2200" u="none" cap="none" strike="noStrike">
              <a:solidFill>
                <a:srgbClr val="00FF00"/>
              </a:solidFill>
              <a:latin typeface="Lato"/>
              <a:ea typeface="Lato"/>
              <a:cs typeface="Lato"/>
              <a:sym typeface="Lato"/>
            </a:endParaRPr>
          </a:p>
          <a:p>
            <a:pPr indent="0" lvl="0" marL="457200" marR="0" rtl="0" algn="l">
              <a:lnSpc>
                <a:spcPct val="107000"/>
              </a:lnSpc>
              <a:spcBef>
                <a:spcPts val="0"/>
              </a:spcBef>
              <a:spcAft>
                <a:spcPts val="0"/>
              </a:spcAft>
              <a:buClr>
                <a:srgbClr val="000000"/>
              </a:buClr>
              <a:buSzPts val="2000"/>
              <a:buFont typeface="Arial"/>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g138dbd52ed1_0_332"/>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Any questions?</a:t>
            </a:r>
            <a:endParaRPr b="1" i="0" sz="5600" u="none" cap="none" strike="noStrike">
              <a:solidFill>
                <a:schemeClr val="accent2"/>
              </a:solidFill>
              <a:latin typeface="Lato Black"/>
              <a:ea typeface="Lato Black"/>
              <a:cs typeface="Lato Black"/>
              <a:sym typeface="Lato Black"/>
            </a:endParaRPr>
          </a:p>
        </p:txBody>
      </p:sp>
      <p:sp>
        <p:nvSpPr>
          <p:cNvPr id="330" name="Google Shape;330;g138dbd52ed1_0_332"/>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g25ff8fb44cd_0_0"/>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6" name="Google Shape;336;g25ff8fb44cd_0_0"/>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1"/>
                  </a:ext>
                </a:extLst>
              </a:rPr>
              <a:t>Services available for people who have concerns about their personal </a:t>
            </a: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2"/>
                  </a:ext>
                </a:extLst>
              </a:rPr>
              <a:t>finances</a:t>
            </a:r>
            <a:endParaRPr b="0" i="0" sz="1400" u="none" cap="none" strike="noStrike">
              <a:solidFill>
                <a:schemeClr val="lt1"/>
              </a:solidFill>
              <a:latin typeface="Arial"/>
              <a:ea typeface="Arial"/>
              <a:cs typeface="Arial"/>
              <a:sym typeface="Arial"/>
            </a:endParaRPr>
          </a:p>
        </p:txBody>
      </p:sp>
      <p:grpSp>
        <p:nvGrpSpPr>
          <p:cNvPr id="337" name="Google Shape;337;g25ff8fb44cd_0_0"/>
          <p:cNvGrpSpPr/>
          <p:nvPr/>
        </p:nvGrpSpPr>
        <p:grpSpPr>
          <a:xfrm>
            <a:off x="151999" y="1183981"/>
            <a:ext cx="2846301" cy="2013582"/>
            <a:chOff x="463400" y="1321175"/>
            <a:chExt cx="2914500" cy="2113109"/>
          </a:xfrm>
        </p:grpSpPr>
        <p:sp>
          <p:nvSpPr>
            <p:cNvPr id="338" name="Google Shape;338;g25ff8fb44cd_0_0"/>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9" name="Google Shape;339;g25ff8fb44cd_0_0"/>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This resource contains links to advice on a number of topics, including financial difficulties, cost of living and communicating with creditors.</a:t>
              </a:r>
              <a:endParaRPr b="0" i="0" sz="1400" u="none" cap="none" strike="noStrike">
                <a:solidFill>
                  <a:srgbClr val="000000"/>
                </a:solidFill>
                <a:latin typeface="Arial"/>
                <a:ea typeface="Arial"/>
                <a:cs typeface="Arial"/>
                <a:sym typeface="Arial"/>
              </a:endParaRPr>
            </a:p>
          </p:txBody>
        </p:sp>
        <p:pic>
          <p:nvPicPr>
            <p:cNvPr id="340" name="Google Shape;340;g25ff8fb44cd_0_0"/>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341" name="Google Shape;341;g25ff8fb44cd_0_0"/>
          <p:cNvSpPr txBox="1"/>
          <p:nvPr/>
        </p:nvSpPr>
        <p:spPr>
          <a:xfrm>
            <a:off x="152000" y="3312950"/>
            <a:ext cx="88722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At school, you can speak with an adult you trust. </a:t>
            </a:r>
            <a:endParaRPr b="1" i="0" sz="1800" u="none" cap="none" strike="noStrike">
              <a:solidFill>
                <a:schemeClr val="accent2"/>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This could be your form tutor, head of year or the school’s safeguarding officer.</a:t>
            </a:r>
            <a:endParaRPr b="1" i="0" sz="1800" u="none" cap="none" strike="noStrike">
              <a:solidFill>
                <a:schemeClr val="accent2"/>
              </a:solidFill>
              <a:latin typeface="Lato"/>
              <a:ea typeface="Lato"/>
              <a:cs typeface="Lato"/>
              <a:sym typeface="Lato"/>
            </a:endParaRPr>
          </a:p>
        </p:txBody>
      </p:sp>
      <p:sp>
        <p:nvSpPr>
          <p:cNvPr id="342" name="Google Shape;342;g25ff8fb44cd_0_0"/>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43" name="Google Shape;343;g25ff8fb44cd_0_0"/>
          <p:cNvGrpSpPr/>
          <p:nvPr/>
        </p:nvGrpSpPr>
        <p:grpSpPr>
          <a:xfrm>
            <a:off x="3164819" y="1184021"/>
            <a:ext cx="2846301" cy="1995658"/>
            <a:chOff x="3237025" y="1184050"/>
            <a:chExt cx="2914500" cy="2094300"/>
          </a:xfrm>
        </p:grpSpPr>
        <p:sp>
          <p:nvSpPr>
            <p:cNvPr id="344" name="Google Shape;344;g25ff8fb44cd_0_0"/>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45" name="Google Shape;345;g25ff8fb44cd_0_0"/>
            <p:cNvPicPr preferRelativeResize="0"/>
            <p:nvPr/>
          </p:nvPicPr>
          <p:blipFill rotWithShape="1">
            <a:blip r:embed="rId5">
              <a:alphaModFix/>
            </a:blip>
            <a:srcRect b="0" l="0" r="0" t="0"/>
            <a:stretch/>
          </p:blipFill>
          <p:spPr>
            <a:xfrm>
              <a:off x="3344950" y="1434825"/>
              <a:ext cx="666111" cy="400200"/>
            </a:xfrm>
            <a:prstGeom prst="rect">
              <a:avLst/>
            </a:prstGeom>
            <a:noFill/>
            <a:ln>
              <a:noFill/>
            </a:ln>
          </p:spPr>
        </p:pic>
        <p:sp>
          <p:nvSpPr>
            <p:cNvPr id="346" name="Google Shape;346;g25ff8fb44cd_0_0"/>
            <p:cNvSpPr txBox="1"/>
            <p:nvPr/>
          </p:nvSpPr>
          <p:spPr>
            <a:xfrm>
              <a:off x="4068426" y="1358613"/>
              <a:ext cx="2032200" cy="185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6">
                    <a:extLst>
                      <a:ext uri="{A12FA001-AC4F-418D-AE19-62706E023703}">
                        <ahyp:hlinkClr val="tx"/>
                      </a:ext>
                    </a:extLst>
                  </a:hlinkClick>
                </a:rPr>
                <a:t>National Debtline  – Debt and Money</a:t>
              </a:r>
              <a:r>
                <a:rPr b="0" i="0" lang="en-GB" sz="1300" u="none" cap="none" strike="noStrike">
                  <a:solidFill>
                    <a:schemeClr val="lt1"/>
                  </a:solidFill>
                  <a:latin typeface="Lato"/>
                  <a:ea typeface="Lato"/>
                  <a:cs typeface="Lato"/>
                  <a:sym typeface="Lato"/>
                </a:rPr>
                <a:t> – a debt advice charity run by the </a:t>
              </a:r>
              <a:r>
                <a:rPr b="0" i="0" lang="en-GB" sz="1300" u="sng" cap="none" strike="noStrike">
                  <a:solidFill>
                    <a:schemeClr val="lt1"/>
                  </a:solidFill>
                  <a:latin typeface="Lato"/>
                  <a:ea typeface="Lato"/>
                  <a:cs typeface="Lato"/>
                  <a:sym typeface="Lato"/>
                  <a:hlinkClick r:id="rId7">
                    <a:extLst>
                      <a:ext uri="{A12FA001-AC4F-418D-AE19-62706E023703}">
                        <ahyp:hlinkClr val="tx"/>
                      </a:ext>
                    </a:extLst>
                  </a:hlinkClick>
                </a:rPr>
                <a:t>Money Advice Trust</a:t>
              </a:r>
              <a:r>
                <a:rPr b="0" i="0" lang="en-GB" sz="1300" u="none" cap="none" strike="noStrike">
                  <a:solidFill>
                    <a:schemeClr val="lt1"/>
                  </a:solidFill>
                  <a:latin typeface="Lato"/>
                  <a:ea typeface="Lato"/>
                  <a:cs typeface="Lato"/>
                  <a:sym typeface="Lato"/>
                </a:rPr>
                <a:t>, offering a  free and confidential debt advice service.</a:t>
              </a:r>
              <a:endParaRPr b="0" i="0" sz="1300" u="none" cap="none" strike="noStrike">
                <a:solidFill>
                  <a:schemeClr val="lt1"/>
                </a:solidFill>
                <a:latin typeface="Lato"/>
                <a:ea typeface="Lato"/>
                <a:cs typeface="Lato"/>
                <a:sym typeface="Lato"/>
              </a:endParaRPr>
            </a:p>
          </p:txBody>
        </p:sp>
      </p:grpSp>
      <p:pic>
        <p:nvPicPr>
          <p:cNvPr id="347" name="Google Shape;347;g25ff8fb44cd_0_0"/>
          <p:cNvPicPr preferRelativeResize="0"/>
          <p:nvPr/>
        </p:nvPicPr>
        <p:blipFill rotWithShape="1">
          <a:blip r:embed="rId8">
            <a:alphaModFix/>
          </a:blip>
          <a:srcRect b="0" l="0" r="0" t="0"/>
          <a:stretch/>
        </p:blipFill>
        <p:spPr>
          <a:xfrm>
            <a:off x="6341200" y="1426525"/>
            <a:ext cx="876125" cy="680625"/>
          </a:xfrm>
          <a:prstGeom prst="rect">
            <a:avLst/>
          </a:prstGeom>
          <a:noFill/>
          <a:ln>
            <a:noFill/>
          </a:ln>
        </p:spPr>
      </p:pic>
      <p:sp>
        <p:nvSpPr>
          <p:cNvPr id="348" name="Google Shape;348;g25ff8fb44cd_0_0"/>
          <p:cNvSpPr txBox="1"/>
          <p:nvPr/>
        </p:nvSpPr>
        <p:spPr>
          <a:xfrm>
            <a:off x="7264128" y="1459325"/>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i="0" lang="en-GB" sz="1300" u="none" cap="none" strike="noStrike">
                <a:solidFill>
                  <a:schemeClr val="lt1"/>
                </a:solidFill>
                <a:latin typeface="Lato"/>
                <a:ea typeface="Lato"/>
                <a:cs typeface="Lato"/>
                <a:sym typeface="Lato"/>
              </a:rPr>
              <a:t>Childline </a:t>
            </a:r>
            <a:r>
              <a:rPr b="1"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3"/>
                  </a:ext>
                </a:extLst>
              </a:rPr>
              <a:t>Helpline</a:t>
            </a:r>
            <a:b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
                  </a:ext>
                </a:extLst>
              </a:rPr>
            </a:br>
            <a: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
                  </a:ext>
                </a:extLst>
              </a:rPr>
              <a:t>080</a:t>
            </a:r>
            <a:r>
              <a:rPr b="0" i="0" lang="en-GB" sz="1300" u="none" cap="none" strike="noStrike">
                <a:solidFill>
                  <a:schemeClr val="lt1"/>
                </a:solidFill>
                <a:latin typeface="Lato"/>
                <a:ea typeface="Lato"/>
                <a:cs typeface="Lato"/>
                <a:sym typeface="Lato"/>
              </a:rPr>
              <a:t>0 1111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g1466ef7c987_0_0"/>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75" name="Google Shape;75;g1466ef7c987_0_0"/>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76" name="Google Shape;76;g1466ef7c987_0_0"/>
          <p:cNvSpPr txBox="1"/>
          <p:nvPr/>
        </p:nvSpPr>
        <p:spPr>
          <a:xfrm>
            <a:off x="418625" y="3452475"/>
            <a:ext cx="8242200" cy="677100"/>
          </a:xfrm>
          <a:prstGeom prst="rect">
            <a:avLst/>
          </a:prstGeom>
          <a:no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If there is a question that you do not wish to ask aloud, you can write it on a Post-it Note which will be collected throughout the session and answered at the end</a:t>
            </a:r>
            <a:endParaRPr b="1" i="0" sz="1600" u="none" cap="none" strike="noStrike">
              <a:solidFill>
                <a:srgbClr val="FFFFFF"/>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132c63cc0bd_0_20"/>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g132c63cc0bd_0_20"/>
          <p:cNvSpPr txBox="1"/>
          <p:nvPr/>
        </p:nvSpPr>
        <p:spPr>
          <a:xfrm>
            <a:off x="0" y="1491150"/>
            <a:ext cx="9144000" cy="2161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6:</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Budgeting for a holiday</a:t>
            </a:r>
            <a:endParaRPr b="1" i="0" sz="5600" u="none" cap="none" strike="noStrike">
              <a:solidFill>
                <a:schemeClr val="accent2"/>
              </a:solidFill>
              <a:latin typeface="Lato Black"/>
              <a:ea typeface="Lato Black"/>
              <a:cs typeface="Lato Black"/>
              <a:sym typeface="Lato Black"/>
            </a:endParaRPr>
          </a:p>
          <a:p>
            <a:pPr indent="0" lvl="0" marL="0" marR="0" rtl="0" algn="ctr">
              <a:lnSpc>
                <a:spcPct val="90000"/>
              </a:lnSpc>
              <a:spcBef>
                <a:spcPts val="0"/>
              </a:spcBef>
              <a:spcAft>
                <a:spcPts val="0"/>
              </a:spcAft>
              <a:buClr>
                <a:srgbClr val="000000"/>
              </a:buClr>
              <a:buSzPts val="8000"/>
              <a:buFont typeface="Arial"/>
              <a:buNone/>
            </a:pPr>
            <a:r>
              <a:t/>
            </a:r>
            <a:endParaRPr b="1" i="0" sz="5600" u="none" cap="none" strike="noStrike">
              <a:solidFill>
                <a:schemeClr val="accent2"/>
              </a:solidFill>
              <a:latin typeface="Lato Black"/>
              <a:ea typeface="Lato Black"/>
              <a:cs typeface="Lato Black"/>
              <a:sym typeface="Lato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g157707a00a2_0_29"/>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g157707a00a2_0_29"/>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89" name="Google Shape;89;g157707a00a2_0_29"/>
          <p:cNvSpPr txBox="1"/>
          <p:nvPr/>
        </p:nvSpPr>
        <p:spPr>
          <a:xfrm>
            <a:off x="488176" y="1274075"/>
            <a:ext cx="7459200" cy="1610400"/>
          </a:xfrm>
          <a:prstGeom prst="rect">
            <a:avLst/>
          </a:prstGeom>
          <a:noFill/>
          <a:ln>
            <a:noFill/>
          </a:ln>
        </p:spPr>
        <p:txBody>
          <a:bodyPr anchorCtr="0" anchor="t" bIns="91425" lIns="91425" spcFirstLastPara="1" rIns="91425" wrap="square" tIns="91425">
            <a:spAutoFit/>
          </a:bodyPr>
          <a:lstStyle/>
          <a:p>
            <a:pPr indent="0" lvl="0" marL="457200" marR="0" rtl="0" algn="l">
              <a:lnSpc>
                <a:spcPct val="107000"/>
              </a:lnSpc>
              <a:spcBef>
                <a:spcPts val="0"/>
              </a:spcBef>
              <a:spcAft>
                <a:spcPts val="0"/>
              </a:spcAft>
              <a:buClr>
                <a:srgbClr val="000000"/>
              </a:buClr>
              <a:buSzPts val="2200"/>
              <a:buFont typeface="Arial"/>
              <a:buNone/>
            </a:pPr>
            <a:r>
              <a:t/>
            </a:r>
            <a:endParaRPr b="0" i="0" sz="2200" u="none" cap="none" strike="noStrike">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0" i="0" lang="en-GB" sz="2200" u="none" cap="none" strike="noStrike">
                <a:solidFill>
                  <a:schemeClr val="lt1"/>
                </a:solidFill>
                <a:latin typeface="Lato"/>
                <a:ea typeface="Lato"/>
                <a:cs typeface="Lato"/>
                <a:sym typeface="Lato"/>
              </a:rPr>
              <a:t>Budget for a holiday based on a person’s job, interests and values</a:t>
            </a:r>
            <a:endParaRPr b="0" i="0" sz="2200" u="none" cap="none" strike="noStrike">
              <a:solidFill>
                <a:schemeClr val="lt1"/>
              </a:solidFill>
              <a:latin typeface="Lato"/>
              <a:ea typeface="Lato"/>
              <a:cs typeface="Lato"/>
              <a:sym typeface="Lato"/>
            </a:endParaRPr>
          </a:p>
          <a:p>
            <a:pPr indent="0" lvl="0" marL="457200" marR="0" rtl="0" algn="l">
              <a:lnSpc>
                <a:spcPct val="107000"/>
              </a:lnSpc>
              <a:spcBef>
                <a:spcPts val="0"/>
              </a:spcBef>
              <a:spcAft>
                <a:spcPts val="0"/>
              </a:spcAft>
              <a:buClr>
                <a:srgbClr val="000000"/>
              </a:buClr>
              <a:buSzPts val="2000"/>
              <a:buFont typeface="Arial"/>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g157707a00a2_0_0"/>
          <p:cNvSpPr txBox="1"/>
          <p:nvPr>
            <p:ph type="ctrTitle"/>
          </p:nvPr>
        </p:nvSpPr>
        <p:spPr>
          <a:xfrm>
            <a:off x="379375" y="25150"/>
            <a:ext cx="7378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Holiday budget</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200" u="none" cap="none" strike="noStrike">
                <a:solidFill>
                  <a:schemeClr val="accent2"/>
                </a:solidFill>
                <a:latin typeface="Lato"/>
                <a:ea typeface="Lato"/>
                <a:cs typeface="Lato"/>
                <a:sym typeface="Lato"/>
              </a:rPr>
              <a:t>Starter - Relink</a:t>
            </a:r>
            <a:endParaRPr b="1" i="0" sz="2200" u="none" cap="none" strike="noStrike">
              <a:solidFill>
                <a:schemeClr val="accent2"/>
              </a:solidFill>
              <a:latin typeface="Lato"/>
              <a:ea typeface="Lato"/>
              <a:cs typeface="Lato"/>
              <a:sym typeface="Lato"/>
            </a:endParaRPr>
          </a:p>
        </p:txBody>
      </p:sp>
      <p:sp>
        <p:nvSpPr>
          <p:cNvPr id="95" name="Google Shape;95;g157707a00a2_0_0"/>
          <p:cNvSpPr txBox="1"/>
          <p:nvPr/>
        </p:nvSpPr>
        <p:spPr>
          <a:xfrm>
            <a:off x="499555" y="1304231"/>
            <a:ext cx="5289665" cy="633319"/>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96" name="Google Shape;96;g157707a00a2_0_0"/>
          <p:cNvSpPr txBox="1"/>
          <p:nvPr/>
        </p:nvSpPr>
        <p:spPr>
          <a:xfrm>
            <a:off x="422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sp>
        <p:nvSpPr>
          <p:cNvPr id="97" name="Google Shape;97;g157707a00a2_0_0"/>
          <p:cNvSpPr txBox="1"/>
          <p:nvPr/>
        </p:nvSpPr>
        <p:spPr>
          <a:xfrm>
            <a:off x="422225" y="1149175"/>
            <a:ext cx="7500300" cy="780300"/>
          </a:xfrm>
          <a:prstGeom prst="rect">
            <a:avLst/>
          </a:prstGeom>
          <a:solidFill>
            <a:schemeClr val="accent2"/>
          </a:solidFill>
          <a:ln cap="flat" cmpd="sng" w="2857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How</a:t>
            </a:r>
            <a:r>
              <a:rPr b="0" i="0" lang="en-GB" sz="1800" u="none" cap="none" strike="noStrike">
                <a:solidFill>
                  <a:schemeClr val="lt1"/>
                </a:solidFill>
                <a:latin typeface="Lato"/>
                <a:ea typeface="Lato"/>
                <a:cs typeface="Lato"/>
                <a:sym typeface="Lato"/>
              </a:rPr>
              <a:t> do these words connect to one another?</a:t>
            </a:r>
            <a:endParaRPr b="0" i="0" sz="18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800"/>
              <a:buFont typeface="Arial"/>
              <a:buNone/>
            </a:pPr>
            <a:r>
              <a:rPr b="0" i="0" lang="en-GB" sz="1800" u="none" cap="none" strike="noStrike">
                <a:solidFill>
                  <a:schemeClr val="lt1"/>
                </a:solidFill>
                <a:latin typeface="Lato"/>
                <a:ea typeface="Lato"/>
                <a:cs typeface="Lato"/>
                <a:sym typeface="Lato"/>
              </a:rPr>
              <a:t>See how many sentences you can make using the keywords below</a:t>
            </a:r>
            <a:endParaRPr b="0" i="0" sz="1800" u="none" cap="none" strike="noStrike">
              <a:solidFill>
                <a:schemeClr val="lt1"/>
              </a:solidFill>
              <a:latin typeface="Lato"/>
              <a:ea typeface="Lato"/>
              <a:cs typeface="Lato"/>
              <a:sym typeface="Lato"/>
            </a:endParaRPr>
          </a:p>
        </p:txBody>
      </p:sp>
      <p:sp>
        <p:nvSpPr>
          <p:cNvPr id="98" name="Google Shape;98;g157707a00a2_0_0"/>
          <p:cNvSpPr/>
          <p:nvPr/>
        </p:nvSpPr>
        <p:spPr>
          <a:xfrm>
            <a:off x="437850" y="213160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Budget</a:t>
            </a:r>
            <a:endParaRPr b="1" i="0" sz="1800" u="none" cap="none" strike="noStrike">
              <a:solidFill>
                <a:srgbClr val="000000"/>
              </a:solidFill>
              <a:latin typeface="Lato"/>
              <a:ea typeface="Lato"/>
              <a:cs typeface="Lato"/>
              <a:sym typeface="Lato"/>
            </a:endParaRPr>
          </a:p>
        </p:txBody>
      </p:sp>
      <p:sp>
        <p:nvSpPr>
          <p:cNvPr id="99" name="Google Shape;99;g157707a00a2_0_0"/>
          <p:cNvSpPr/>
          <p:nvPr/>
        </p:nvSpPr>
        <p:spPr>
          <a:xfrm>
            <a:off x="3083923" y="213160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Inflation</a:t>
            </a:r>
            <a:endParaRPr b="1" i="0" sz="1800" u="none" cap="none" strike="noStrike">
              <a:solidFill>
                <a:srgbClr val="000000"/>
              </a:solidFill>
              <a:latin typeface="Lato"/>
              <a:ea typeface="Lato"/>
              <a:cs typeface="Lato"/>
              <a:sym typeface="Lato"/>
            </a:endParaRPr>
          </a:p>
        </p:txBody>
      </p:sp>
      <p:sp>
        <p:nvSpPr>
          <p:cNvPr id="100" name="Google Shape;100;g157707a00a2_0_0"/>
          <p:cNvSpPr/>
          <p:nvPr/>
        </p:nvSpPr>
        <p:spPr>
          <a:xfrm>
            <a:off x="5730000" y="213160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Cost of living</a:t>
            </a:r>
            <a:endParaRPr b="1" i="0" sz="1800" u="none" cap="none" strike="noStrike">
              <a:solidFill>
                <a:srgbClr val="000000"/>
              </a:solidFill>
              <a:latin typeface="Lato"/>
              <a:ea typeface="Lato"/>
              <a:cs typeface="Lato"/>
              <a:sym typeface="Lato"/>
            </a:endParaRPr>
          </a:p>
        </p:txBody>
      </p:sp>
      <p:sp>
        <p:nvSpPr>
          <p:cNvPr id="101" name="Google Shape;101;g157707a00a2_0_0"/>
          <p:cNvSpPr/>
          <p:nvPr/>
        </p:nvSpPr>
        <p:spPr>
          <a:xfrm>
            <a:off x="455575" y="3061525"/>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Income</a:t>
            </a:r>
            <a:endParaRPr b="1" i="0" sz="1800" u="none" cap="none" strike="noStrike">
              <a:solidFill>
                <a:srgbClr val="000000"/>
              </a:solidFill>
              <a:latin typeface="Lato"/>
              <a:ea typeface="Lato"/>
              <a:cs typeface="Lato"/>
              <a:sym typeface="Lato"/>
            </a:endParaRPr>
          </a:p>
        </p:txBody>
      </p:sp>
      <p:sp>
        <p:nvSpPr>
          <p:cNvPr id="102" name="Google Shape;102;g157707a00a2_0_0"/>
          <p:cNvSpPr/>
          <p:nvPr/>
        </p:nvSpPr>
        <p:spPr>
          <a:xfrm>
            <a:off x="3083925" y="3061525"/>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Wants</a:t>
            </a:r>
            <a:endParaRPr b="1" i="0" sz="1800" u="none" cap="none" strike="noStrike">
              <a:solidFill>
                <a:srgbClr val="000000"/>
              </a:solidFill>
              <a:latin typeface="Lato"/>
              <a:ea typeface="Lato"/>
              <a:cs typeface="Lato"/>
              <a:sym typeface="Lato"/>
            </a:endParaRPr>
          </a:p>
        </p:txBody>
      </p:sp>
      <p:sp>
        <p:nvSpPr>
          <p:cNvPr id="103" name="Google Shape;103;g157707a00a2_0_0"/>
          <p:cNvSpPr/>
          <p:nvPr/>
        </p:nvSpPr>
        <p:spPr>
          <a:xfrm>
            <a:off x="5730000" y="3061525"/>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Expenses</a:t>
            </a:r>
            <a:endParaRPr b="1" i="0" sz="1800" u="none" cap="none" strike="noStrike">
              <a:solidFill>
                <a:srgbClr val="000000"/>
              </a:solidFill>
              <a:latin typeface="Lato"/>
              <a:ea typeface="Lato"/>
              <a:cs typeface="Lato"/>
              <a:sym typeface="Lato"/>
            </a:endParaRPr>
          </a:p>
        </p:txBody>
      </p:sp>
      <p:sp>
        <p:nvSpPr>
          <p:cNvPr id="104" name="Google Shape;104;g157707a00a2_0_0"/>
          <p:cNvSpPr/>
          <p:nvPr/>
        </p:nvSpPr>
        <p:spPr>
          <a:xfrm>
            <a:off x="5730000" y="399145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Needs</a:t>
            </a:r>
            <a:endParaRPr b="1" i="0" sz="1800" u="none" cap="none" strike="noStrike">
              <a:solidFill>
                <a:srgbClr val="000000"/>
              </a:solidFill>
              <a:latin typeface="Lato"/>
              <a:ea typeface="Lato"/>
              <a:cs typeface="Lato"/>
              <a:sym typeface="Lato"/>
            </a:endParaRPr>
          </a:p>
        </p:txBody>
      </p:sp>
      <p:sp>
        <p:nvSpPr>
          <p:cNvPr id="105" name="Google Shape;105;g157707a00a2_0_0"/>
          <p:cNvSpPr/>
          <p:nvPr/>
        </p:nvSpPr>
        <p:spPr>
          <a:xfrm>
            <a:off x="3083925" y="399145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Critical consumer</a:t>
            </a:r>
            <a:endParaRPr b="1" i="0" sz="1800" u="none" cap="none" strike="noStrike">
              <a:solidFill>
                <a:srgbClr val="000000"/>
              </a:solidFill>
              <a:latin typeface="Lato"/>
              <a:ea typeface="Lato"/>
              <a:cs typeface="Lato"/>
              <a:sym typeface="Lato"/>
            </a:endParaRPr>
          </a:p>
        </p:txBody>
      </p:sp>
      <p:sp>
        <p:nvSpPr>
          <p:cNvPr id="106" name="Google Shape;106;g157707a00a2_0_0"/>
          <p:cNvSpPr/>
          <p:nvPr/>
        </p:nvSpPr>
        <p:spPr>
          <a:xfrm>
            <a:off x="437850" y="3991450"/>
            <a:ext cx="2244300" cy="633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External pressures</a:t>
            </a:r>
            <a:endParaRPr b="1" i="0" sz="1800" u="none" cap="none" strike="noStrike">
              <a:solidFill>
                <a:srgbClr val="000000"/>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3072b5f1c22_0_0"/>
          <p:cNvSpPr txBox="1"/>
          <p:nvPr>
            <p:ph type="ctrTitle"/>
          </p:nvPr>
        </p:nvSpPr>
        <p:spPr>
          <a:xfrm>
            <a:off x="360375" y="0"/>
            <a:ext cx="7378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Key Terms: Definitions</a:t>
            </a:r>
            <a:endParaRPr b="1" i="0" sz="2200" u="none" cap="none" strike="noStrike">
              <a:solidFill>
                <a:schemeClr val="accent2"/>
              </a:solidFill>
              <a:latin typeface="Lato"/>
              <a:ea typeface="Lato"/>
              <a:cs typeface="Lato"/>
              <a:sym typeface="Lato"/>
            </a:endParaRPr>
          </a:p>
        </p:txBody>
      </p:sp>
      <p:sp>
        <p:nvSpPr>
          <p:cNvPr id="112" name="Google Shape;112;g3072b5f1c22_0_0"/>
          <p:cNvSpPr/>
          <p:nvPr/>
        </p:nvSpPr>
        <p:spPr>
          <a:xfrm>
            <a:off x="17094" y="592200"/>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Budget</a:t>
            </a:r>
            <a:endParaRPr b="1" i="0" sz="1500" u="none" cap="none" strike="noStrike">
              <a:solidFill>
                <a:srgbClr val="000000"/>
              </a:solidFill>
              <a:latin typeface="Lato"/>
              <a:ea typeface="Lato"/>
              <a:cs typeface="Lato"/>
              <a:sym typeface="Lato"/>
            </a:endParaRPr>
          </a:p>
        </p:txBody>
      </p:sp>
      <p:sp>
        <p:nvSpPr>
          <p:cNvPr id="113" name="Google Shape;113;g3072b5f1c22_0_0"/>
          <p:cNvSpPr/>
          <p:nvPr/>
        </p:nvSpPr>
        <p:spPr>
          <a:xfrm>
            <a:off x="0" y="1095559"/>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Inflation</a:t>
            </a:r>
            <a:endParaRPr b="1" i="0" sz="1500" u="none" cap="none" strike="noStrike">
              <a:solidFill>
                <a:srgbClr val="000000"/>
              </a:solidFill>
              <a:latin typeface="Lato"/>
              <a:ea typeface="Lato"/>
              <a:cs typeface="Lato"/>
              <a:sym typeface="Lato"/>
            </a:endParaRPr>
          </a:p>
        </p:txBody>
      </p:sp>
      <p:sp>
        <p:nvSpPr>
          <p:cNvPr id="114" name="Google Shape;114;g3072b5f1c22_0_0"/>
          <p:cNvSpPr/>
          <p:nvPr/>
        </p:nvSpPr>
        <p:spPr>
          <a:xfrm>
            <a:off x="20243" y="1598918"/>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Cost of living</a:t>
            </a:r>
            <a:endParaRPr b="1" i="0" sz="1500" u="none" cap="none" strike="noStrike">
              <a:solidFill>
                <a:srgbClr val="000000"/>
              </a:solidFill>
              <a:latin typeface="Lato"/>
              <a:ea typeface="Lato"/>
              <a:cs typeface="Lato"/>
              <a:sym typeface="Lato"/>
            </a:endParaRPr>
          </a:p>
        </p:txBody>
      </p:sp>
      <p:sp>
        <p:nvSpPr>
          <p:cNvPr id="115" name="Google Shape;115;g3072b5f1c22_0_0"/>
          <p:cNvSpPr/>
          <p:nvPr/>
        </p:nvSpPr>
        <p:spPr>
          <a:xfrm>
            <a:off x="3149" y="2102277"/>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Income</a:t>
            </a:r>
            <a:endParaRPr b="1" i="0" sz="1500" u="none" cap="none" strike="noStrike">
              <a:solidFill>
                <a:srgbClr val="000000"/>
              </a:solidFill>
              <a:latin typeface="Lato"/>
              <a:ea typeface="Lato"/>
              <a:cs typeface="Lato"/>
              <a:sym typeface="Lato"/>
            </a:endParaRPr>
          </a:p>
        </p:txBody>
      </p:sp>
      <p:sp>
        <p:nvSpPr>
          <p:cNvPr id="116" name="Google Shape;116;g3072b5f1c22_0_0"/>
          <p:cNvSpPr/>
          <p:nvPr/>
        </p:nvSpPr>
        <p:spPr>
          <a:xfrm>
            <a:off x="6298" y="2605636"/>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Wants</a:t>
            </a:r>
            <a:endParaRPr b="1" i="0" sz="1500" u="none" cap="none" strike="noStrike">
              <a:solidFill>
                <a:srgbClr val="000000"/>
              </a:solidFill>
              <a:latin typeface="Lato"/>
              <a:ea typeface="Lato"/>
              <a:cs typeface="Lato"/>
              <a:sym typeface="Lato"/>
            </a:endParaRPr>
          </a:p>
        </p:txBody>
      </p:sp>
      <p:sp>
        <p:nvSpPr>
          <p:cNvPr id="117" name="Google Shape;117;g3072b5f1c22_0_0"/>
          <p:cNvSpPr/>
          <p:nvPr/>
        </p:nvSpPr>
        <p:spPr>
          <a:xfrm>
            <a:off x="9447" y="3108995"/>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Expenses</a:t>
            </a:r>
            <a:endParaRPr b="1" i="0" sz="1500" u="none" cap="none" strike="noStrike">
              <a:solidFill>
                <a:srgbClr val="000000"/>
              </a:solidFill>
              <a:latin typeface="Lato"/>
              <a:ea typeface="Lato"/>
              <a:cs typeface="Lato"/>
              <a:sym typeface="Lato"/>
            </a:endParaRPr>
          </a:p>
        </p:txBody>
      </p:sp>
      <p:sp>
        <p:nvSpPr>
          <p:cNvPr id="118" name="Google Shape;118;g3072b5f1c22_0_0"/>
          <p:cNvSpPr/>
          <p:nvPr/>
        </p:nvSpPr>
        <p:spPr>
          <a:xfrm>
            <a:off x="23392" y="4610673"/>
            <a:ext cx="2008800" cy="4713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Needs</a:t>
            </a:r>
            <a:endParaRPr b="1" i="0" sz="1500" u="none" cap="none" strike="noStrike">
              <a:solidFill>
                <a:srgbClr val="000000"/>
              </a:solidFill>
              <a:latin typeface="Lato"/>
              <a:ea typeface="Lato"/>
              <a:cs typeface="Lato"/>
              <a:sym typeface="Lato"/>
            </a:endParaRPr>
          </a:p>
        </p:txBody>
      </p:sp>
      <p:sp>
        <p:nvSpPr>
          <p:cNvPr id="119" name="Google Shape;119;g3072b5f1c22_0_0"/>
          <p:cNvSpPr/>
          <p:nvPr/>
        </p:nvSpPr>
        <p:spPr>
          <a:xfrm>
            <a:off x="15745" y="4115714"/>
            <a:ext cx="2008800" cy="4602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Critical consumer</a:t>
            </a:r>
            <a:endParaRPr b="1" i="0" sz="1500" u="none" cap="none" strike="noStrike">
              <a:solidFill>
                <a:srgbClr val="000000"/>
              </a:solidFill>
              <a:latin typeface="Lato"/>
              <a:ea typeface="Lato"/>
              <a:cs typeface="Lato"/>
              <a:sym typeface="Lato"/>
            </a:endParaRPr>
          </a:p>
        </p:txBody>
      </p:sp>
      <p:sp>
        <p:nvSpPr>
          <p:cNvPr id="120" name="Google Shape;120;g3072b5f1c22_0_0"/>
          <p:cNvSpPr/>
          <p:nvPr/>
        </p:nvSpPr>
        <p:spPr>
          <a:xfrm>
            <a:off x="12596" y="3612355"/>
            <a:ext cx="2010600" cy="468600"/>
          </a:xfrm>
          <a:prstGeom prst="roundRect">
            <a:avLst>
              <a:gd fmla="val 16667" name="adj"/>
            </a:avLst>
          </a:prstGeom>
          <a:solidFill>
            <a:schemeClr val="accent3"/>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500" u="none" cap="none" strike="noStrike">
                <a:solidFill>
                  <a:srgbClr val="000000"/>
                </a:solidFill>
                <a:latin typeface="Lato"/>
                <a:ea typeface="Lato"/>
                <a:cs typeface="Lato"/>
                <a:sym typeface="Lato"/>
              </a:rPr>
              <a:t>External pressures</a:t>
            </a:r>
            <a:endParaRPr b="1" i="0" sz="1500" u="none" cap="none" strike="noStrike">
              <a:solidFill>
                <a:srgbClr val="000000"/>
              </a:solidFill>
              <a:latin typeface="Lato"/>
              <a:ea typeface="Lato"/>
              <a:cs typeface="Lato"/>
              <a:sym typeface="Lato"/>
            </a:endParaRPr>
          </a:p>
        </p:txBody>
      </p:sp>
      <p:sp>
        <p:nvSpPr>
          <p:cNvPr id="121" name="Google Shape;121;g3072b5f1c22_0_0"/>
          <p:cNvSpPr/>
          <p:nvPr/>
        </p:nvSpPr>
        <p:spPr>
          <a:xfrm>
            <a:off x="2506225" y="592200"/>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A plan for how to spend and save your money over a period of time.</a:t>
            </a:r>
            <a:endParaRPr b="1" sz="1500">
              <a:latin typeface="Lato"/>
              <a:ea typeface="Lato"/>
              <a:cs typeface="Lato"/>
              <a:sym typeface="Lato"/>
            </a:endParaRPr>
          </a:p>
        </p:txBody>
      </p:sp>
      <p:sp>
        <p:nvSpPr>
          <p:cNvPr id="122" name="Google Shape;122;g3072b5f1c22_0_0"/>
          <p:cNvSpPr/>
          <p:nvPr/>
        </p:nvSpPr>
        <p:spPr>
          <a:xfrm>
            <a:off x="2506225" y="1095559"/>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The increase in prices of goods and services over time, which makes money worth less.</a:t>
            </a:r>
            <a:endParaRPr b="1" sz="1500">
              <a:latin typeface="Lato"/>
              <a:ea typeface="Lato"/>
              <a:cs typeface="Lato"/>
              <a:sym typeface="Lato"/>
            </a:endParaRPr>
          </a:p>
        </p:txBody>
      </p:sp>
      <p:sp>
        <p:nvSpPr>
          <p:cNvPr id="123" name="Google Shape;123;g3072b5f1c22_0_0"/>
          <p:cNvSpPr/>
          <p:nvPr/>
        </p:nvSpPr>
        <p:spPr>
          <a:xfrm>
            <a:off x="2506225" y="1598919"/>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lang="en-GB" sz="1500">
                <a:latin typeface="Lato"/>
                <a:ea typeface="Lato"/>
                <a:cs typeface="Lato"/>
                <a:sym typeface="Lato"/>
              </a:rPr>
              <a:t>The amount of money needed to pay for basic expenses like housing, food, and transportation.</a:t>
            </a:r>
            <a:endParaRPr b="1" i="0" sz="1500" u="none" cap="none" strike="noStrike">
              <a:solidFill>
                <a:srgbClr val="000000"/>
              </a:solidFill>
              <a:latin typeface="Lato"/>
              <a:ea typeface="Lato"/>
              <a:cs typeface="Lato"/>
              <a:sym typeface="Lato"/>
            </a:endParaRPr>
          </a:p>
        </p:txBody>
      </p:sp>
      <p:sp>
        <p:nvSpPr>
          <p:cNvPr id="124" name="Google Shape;124;g3072b5f1c22_0_0"/>
          <p:cNvSpPr/>
          <p:nvPr/>
        </p:nvSpPr>
        <p:spPr>
          <a:xfrm>
            <a:off x="2506225" y="2102278"/>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The money you earn from work, investments, or other sources.</a:t>
            </a:r>
            <a:endParaRPr b="1" sz="1500">
              <a:latin typeface="Lato"/>
              <a:ea typeface="Lato"/>
              <a:cs typeface="Lato"/>
              <a:sym typeface="Lato"/>
            </a:endParaRPr>
          </a:p>
        </p:txBody>
      </p:sp>
      <p:sp>
        <p:nvSpPr>
          <p:cNvPr id="125" name="Google Shape;125;g3072b5f1c22_0_0"/>
          <p:cNvSpPr/>
          <p:nvPr/>
        </p:nvSpPr>
        <p:spPr>
          <a:xfrm>
            <a:off x="2506225" y="2605637"/>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Things you would like to have but don't need for survival, like designer clothes or </a:t>
            </a:r>
            <a:r>
              <a:rPr b="1" lang="en-GB" sz="1500">
                <a:latin typeface="Lato"/>
                <a:ea typeface="Lato"/>
                <a:cs typeface="Lato"/>
                <a:sym typeface="Lato"/>
              </a:rPr>
              <a:t>restaurant</a:t>
            </a:r>
            <a:r>
              <a:rPr b="1" lang="en-GB" sz="1500">
                <a:latin typeface="Lato"/>
                <a:ea typeface="Lato"/>
                <a:cs typeface="Lato"/>
                <a:sym typeface="Lato"/>
              </a:rPr>
              <a:t> meals.</a:t>
            </a:r>
            <a:endParaRPr b="1" sz="1500">
              <a:latin typeface="Lato"/>
              <a:ea typeface="Lato"/>
              <a:cs typeface="Lato"/>
              <a:sym typeface="Lato"/>
            </a:endParaRPr>
          </a:p>
        </p:txBody>
      </p:sp>
      <p:sp>
        <p:nvSpPr>
          <p:cNvPr id="126" name="Google Shape;126;g3072b5f1c22_0_0"/>
          <p:cNvSpPr/>
          <p:nvPr/>
        </p:nvSpPr>
        <p:spPr>
          <a:xfrm>
            <a:off x="2506225" y="3108997"/>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The money you spend on things like bills, groceries, and entertainment.</a:t>
            </a:r>
            <a:endParaRPr b="1" sz="1500">
              <a:latin typeface="Lato"/>
              <a:ea typeface="Lato"/>
              <a:cs typeface="Lato"/>
              <a:sym typeface="Lato"/>
            </a:endParaRPr>
          </a:p>
        </p:txBody>
      </p:sp>
      <p:sp>
        <p:nvSpPr>
          <p:cNvPr id="127" name="Google Shape;127;g3072b5f1c22_0_0"/>
          <p:cNvSpPr/>
          <p:nvPr/>
        </p:nvSpPr>
        <p:spPr>
          <a:xfrm>
            <a:off x="2506225" y="4610675"/>
            <a:ext cx="6347400" cy="4713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Essential things you must have to live, like food, shelter, and clothing.</a:t>
            </a:r>
            <a:endParaRPr b="1" sz="1500">
              <a:latin typeface="Lato"/>
              <a:ea typeface="Lato"/>
              <a:cs typeface="Lato"/>
              <a:sym typeface="Lato"/>
            </a:endParaRPr>
          </a:p>
        </p:txBody>
      </p:sp>
      <p:sp>
        <p:nvSpPr>
          <p:cNvPr id="128" name="Google Shape;128;g3072b5f1c22_0_0"/>
          <p:cNvSpPr/>
          <p:nvPr/>
        </p:nvSpPr>
        <p:spPr>
          <a:xfrm>
            <a:off x="2506225" y="4115715"/>
            <a:ext cx="6347400" cy="4602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Someone who carefully evaluates products and services before buying, thinking about quality, price, and need.</a:t>
            </a:r>
            <a:endParaRPr b="1" sz="1500">
              <a:latin typeface="Lato"/>
              <a:ea typeface="Lato"/>
              <a:cs typeface="Lato"/>
              <a:sym typeface="Lato"/>
            </a:endParaRPr>
          </a:p>
        </p:txBody>
      </p:sp>
      <p:sp>
        <p:nvSpPr>
          <p:cNvPr id="129" name="Google Shape;129;g3072b5f1c22_0_0"/>
          <p:cNvSpPr/>
          <p:nvPr/>
        </p:nvSpPr>
        <p:spPr>
          <a:xfrm>
            <a:off x="2506225" y="3612356"/>
            <a:ext cx="6353100" cy="4686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500">
                <a:latin typeface="Lato"/>
                <a:ea typeface="Lato"/>
                <a:cs typeface="Lato"/>
                <a:sym typeface="Lato"/>
              </a:rPr>
              <a:t>Influences from outside sources, like society or the economy, that affect decisions or actions.</a:t>
            </a:r>
            <a:endParaRPr b="1" sz="150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1cd0fbd02b_0_8"/>
          <p:cNvSpPr txBox="1"/>
          <p:nvPr/>
        </p:nvSpPr>
        <p:spPr>
          <a:xfrm>
            <a:off x="2014200" y="1008600"/>
            <a:ext cx="7050000" cy="3126300"/>
          </a:xfrm>
          <a:prstGeom prst="rect">
            <a:avLst/>
          </a:prstGeom>
          <a:solidFill>
            <a:schemeClr val="lt1"/>
          </a:solidFill>
          <a:ln cap="flat" cmpd="sng" w="28575">
            <a:solidFill>
              <a:schemeClr val="accent2"/>
            </a:solidFill>
            <a:prstDash val="dot"/>
            <a:round/>
            <a:headEnd len="sm" w="sm" type="none"/>
            <a:tailEnd len="sm" w="sm" type="none"/>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SzPts val="1400"/>
              <a:buFont typeface="Lato"/>
              <a:buChar char="●"/>
            </a:pPr>
            <a:r>
              <a:rPr lang="en-GB">
                <a:latin typeface="Lato"/>
                <a:ea typeface="Lato"/>
                <a:cs typeface="Lato"/>
                <a:sym typeface="Lato"/>
              </a:rPr>
              <a:t>People take holidays during different periods of their life and sometimes go away. They may go to Spain, take a city break to Paris, go on a camping trip in the Lake District, or somewhere completely different! </a:t>
            </a:r>
            <a:endParaRPr>
              <a:latin typeface="Lato"/>
              <a:ea typeface="Lato"/>
              <a:cs typeface="Lato"/>
              <a:sym typeface="Lato"/>
            </a:endParaRPr>
          </a:p>
          <a:p>
            <a:pPr indent="-317500" lvl="0" marL="457200" rtl="0" algn="l">
              <a:lnSpc>
                <a:spcPct val="115000"/>
              </a:lnSpc>
              <a:spcBef>
                <a:spcPts val="0"/>
              </a:spcBef>
              <a:spcAft>
                <a:spcPts val="0"/>
              </a:spcAft>
              <a:buSzPts val="1400"/>
              <a:buFont typeface="Lato"/>
              <a:buChar char="●"/>
            </a:pPr>
            <a:r>
              <a:rPr lang="en-GB">
                <a:latin typeface="Lato"/>
                <a:ea typeface="Lato"/>
                <a:cs typeface="Lato"/>
                <a:sym typeface="Lato"/>
              </a:rPr>
              <a:t>It doesn’t matter where people go - one of the most important things is </a:t>
            </a:r>
            <a:r>
              <a:rPr b="1" lang="en-GB">
                <a:latin typeface="Lato"/>
                <a:ea typeface="Lato"/>
                <a:cs typeface="Lato"/>
                <a:sym typeface="Lato"/>
              </a:rPr>
              <a:t>sticking to a budget</a:t>
            </a:r>
            <a:r>
              <a:rPr lang="en-GB">
                <a:latin typeface="Lato"/>
                <a:ea typeface="Lato"/>
                <a:cs typeface="Lato"/>
                <a:sym typeface="Lato"/>
              </a:rPr>
              <a:t> when deciding </a:t>
            </a:r>
            <a:r>
              <a:rPr b="1" lang="en-GB">
                <a:latin typeface="Lato"/>
                <a:ea typeface="Lato"/>
                <a:cs typeface="Lato"/>
                <a:sym typeface="Lato"/>
              </a:rPr>
              <a:t>where to go</a:t>
            </a:r>
            <a:r>
              <a:rPr lang="en-GB">
                <a:latin typeface="Lato"/>
                <a:ea typeface="Lato"/>
                <a:cs typeface="Lato"/>
                <a:sym typeface="Lato"/>
              </a:rPr>
              <a:t> and </a:t>
            </a:r>
            <a:r>
              <a:rPr b="1" lang="en-GB">
                <a:latin typeface="Lato"/>
                <a:ea typeface="Lato"/>
                <a:cs typeface="Lato"/>
                <a:sym typeface="Lato"/>
              </a:rPr>
              <a:t>what to do</a:t>
            </a:r>
            <a:r>
              <a:rPr lang="en-GB">
                <a:latin typeface="Lato"/>
                <a:ea typeface="Lato"/>
                <a:cs typeface="Lato"/>
                <a:sym typeface="Lato"/>
              </a:rPr>
              <a:t>. </a:t>
            </a:r>
            <a:endParaRPr>
              <a:latin typeface="Lato"/>
              <a:ea typeface="Lato"/>
              <a:cs typeface="Lato"/>
              <a:sym typeface="Lato"/>
            </a:endParaRPr>
          </a:p>
          <a:p>
            <a:pPr indent="-317500" lvl="0" marL="457200" rtl="0" algn="l">
              <a:lnSpc>
                <a:spcPct val="115000"/>
              </a:lnSpc>
              <a:spcBef>
                <a:spcPts val="0"/>
              </a:spcBef>
              <a:spcAft>
                <a:spcPts val="0"/>
              </a:spcAft>
              <a:buSzPts val="1400"/>
              <a:buFont typeface="Lato"/>
              <a:buChar char="●"/>
            </a:pPr>
            <a:r>
              <a:rPr lang="en-GB">
                <a:latin typeface="Lato"/>
                <a:ea typeface="Lato"/>
                <a:cs typeface="Lato"/>
                <a:sym typeface="Lato"/>
              </a:rPr>
              <a:t>Someone wouldn’t want to spend all of their money on flights and a fancy hotel and have nothing left over to spend while on holiday. </a:t>
            </a:r>
            <a:endParaRPr>
              <a:latin typeface="Lato"/>
              <a:ea typeface="Lato"/>
              <a:cs typeface="Lato"/>
              <a:sym typeface="Lato"/>
            </a:endParaRPr>
          </a:p>
          <a:p>
            <a:pPr indent="0" lvl="0" marL="0" marR="0" rtl="0" algn="l">
              <a:lnSpc>
                <a:spcPct val="115000"/>
              </a:lnSpc>
              <a:spcBef>
                <a:spcPts val="0"/>
              </a:spcBef>
              <a:spcAft>
                <a:spcPts val="0"/>
              </a:spcAft>
              <a:buClr>
                <a:srgbClr val="000000"/>
              </a:buClr>
              <a:buSzPts val="1500"/>
              <a:buFont typeface="Arial"/>
              <a:buNone/>
            </a:pPr>
            <a:r>
              <a:t/>
            </a:r>
            <a:endParaRPr b="1">
              <a:latin typeface="Lato"/>
              <a:ea typeface="Lato"/>
              <a:cs typeface="Lato"/>
              <a:sym typeface="Lato"/>
            </a:endParaRPr>
          </a:p>
          <a:p>
            <a:pPr indent="0" lvl="0" marL="0" marR="0" rtl="0" algn="l">
              <a:lnSpc>
                <a:spcPct val="115000"/>
              </a:lnSpc>
              <a:spcBef>
                <a:spcPts val="0"/>
              </a:spcBef>
              <a:spcAft>
                <a:spcPts val="0"/>
              </a:spcAft>
              <a:buClr>
                <a:srgbClr val="000000"/>
              </a:buClr>
              <a:buSzPts val="1500"/>
              <a:buFont typeface="Arial"/>
              <a:buNone/>
            </a:pPr>
            <a:r>
              <a:rPr b="1" lang="en-GB">
                <a:solidFill>
                  <a:schemeClr val="accent2"/>
                </a:solidFill>
                <a:latin typeface="Lato"/>
                <a:ea typeface="Lato"/>
                <a:cs typeface="Lato"/>
                <a:sym typeface="Lato"/>
              </a:rPr>
              <a:t>Activity</a:t>
            </a:r>
            <a:endParaRPr b="1">
              <a:solidFill>
                <a:schemeClr val="accent2"/>
              </a:solidFill>
              <a:latin typeface="Lato"/>
              <a:ea typeface="Lato"/>
              <a:cs typeface="Lato"/>
              <a:sym typeface="Lato"/>
            </a:endParaRPr>
          </a:p>
          <a:p>
            <a:pPr indent="0" lvl="0" marL="0" marR="0" rtl="0" algn="l">
              <a:lnSpc>
                <a:spcPct val="115000"/>
              </a:lnSpc>
              <a:spcBef>
                <a:spcPts val="0"/>
              </a:spcBef>
              <a:spcAft>
                <a:spcPts val="0"/>
              </a:spcAft>
              <a:buClr>
                <a:srgbClr val="000000"/>
              </a:buClr>
              <a:buSzPts val="1500"/>
              <a:buFont typeface="Arial"/>
              <a:buNone/>
            </a:pPr>
            <a:r>
              <a:t/>
            </a:r>
            <a:endParaRPr b="1">
              <a:latin typeface="Lato"/>
              <a:ea typeface="Lato"/>
              <a:cs typeface="Lato"/>
              <a:sym typeface="Lato"/>
            </a:endParaRPr>
          </a:p>
          <a:p>
            <a:pPr indent="-317500" lvl="0" marL="457200" marR="0" rtl="0" algn="l">
              <a:lnSpc>
                <a:spcPct val="115000"/>
              </a:lnSpc>
              <a:spcBef>
                <a:spcPts val="0"/>
              </a:spcBef>
              <a:spcAft>
                <a:spcPts val="0"/>
              </a:spcAft>
              <a:buClr>
                <a:srgbClr val="000000"/>
              </a:buClr>
              <a:buSzPts val="1400"/>
              <a:buFont typeface="Lato"/>
              <a:buChar char="●"/>
            </a:pPr>
            <a:r>
              <a:rPr lang="en-GB">
                <a:latin typeface="Lato"/>
                <a:ea typeface="Lato"/>
                <a:cs typeface="Lato"/>
                <a:sym typeface="Lato"/>
              </a:rPr>
              <a:t>In pairs you are going to plan an ideal five-day summer holiday for someone </a:t>
            </a:r>
            <a:r>
              <a:rPr b="1" lang="en-GB">
                <a:latin typeface="Lato"/>
                <a:ea typeface="Lato"/>
                <a:cs typeface="Lato"/>
                <a:sym typeface="Lato"/>
              </a:rPr>
              <a:t>on a set budget</a:t>
            </a:r>
            <a:endParaRPr b="0" i="0" u="none" cap="none" strike="noStrike">
              <a:solidFill>
                <a:srgbClr val="000000"/>
              </a:solidFill>
              <a:latin typeface="Lato"/>
              <a:ea typeface="Lato"/>
              <a:cs typeface="Lato"/>
              <a:sym typeface="Lato"/>
            </a:endParaRPr>
          </a:p>
        </p:txBody>
      </p:sp>
      <p:sp>
        <p:nvSpPr>
          <p:cNvPr id="135" name="Google Shape;135;g21cd0fbd02b_0_8"/>
          <p:cNvSpPr txBox="1"/>
          <p:nvPr>
            <p:ph type="ctrTitle"/>
          </p:nvPr>
        </p:nvSpPr>
        <p:spPr>
          <a:xfrm>
            <a:off x="360375" y="0"/>
            <a:ext cx="7378800" cy="631200"/>
          </a:xfrm>
          <a:prstGeom prst="rect">
            <a:avLst/>
          </a:prstGeom>
          <a:noFill/>
          <a:ln>
            <a:noFill/>
          </a:ln>
        </p:spPr>
        <p:txBody>
          <a:bodyPr anchorCtr="0" anchor="ctr" bIns="91425" lIns="91425" spcFirstLastPara="1" rIns="91425" wrap="square" tIns="91425">
            <a:spAutoFit/>
          </a:bodyPr>
          <a:lstStyle/>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Introduction to holiday budgeting! </a:t>
            </a:r>
            <a:endParaRPr b="1" i="0" sz="2900" u="none" cap="none" strike="noStrike">
              <a:solidFill>
                <a:schemeClr val="accent2"/>
              </a:solidFill>
              <a:latin typeface="Lato"/>
              <a:ea typeface="Lato"/>
              <a:cs typeface="Lato"/>
              <a:sym typeface="Lato"/>
            </a:endParaRPr>
          </a:p>
        </p:txBody>
      </p:sp>
      <p:sp>
        <p:nvSpPr>
          <p:cNvPr id="136" name="Google Shape;136;g21cd0fbd02b_0_8"/>
          <p:cNvSpPr txBox="1"/>
          <p:nvPr/>
        </p:nvSpPr>
        <p:spPr>
          <a:xfrm>
            <a:off x="499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137" name="Google Shape;137;g21cd0fbd02b_0_8"/>
          <p:cNvSpPr txBox="1"/>
          <p:nvPr/>
        </p:nvSpPr>
        <p:spPr>
          <a:xfrm>
            <a:off x="422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pic>
        <p:nvPicPr>
          <p:cNvPr id="138" name="Google Shape;138;g21cd0fbd02b_0_8"/>
          <p:cNvPicPr preferRelativeResize="0"/>
          <p:nvPr/>
        </p:nvPicPr>
        <p:blipFill rotWithShape="1">
          <a:blip r:embed="rId3">
            <a:alphaModFix/>
          </a:blip>
          <a:srcRect b="0" l="0" r="8078" t="0"/>
          <a:stretch/>
        </p:blipFill>
        <p:spPr>
          <a:xfrm>
            <a:off x="81675" y="894552"/>
            <a:ext cx="1860847" cy="2024399"/>
          </a:xfrm>
          <a:prstGeom prst="rect">
            <a:avLst/>
          </a:prstGeom>
          <a:noFill/>
          <a:ln>
            <a:noFill/>
          </a:ln>
        </p:spPr>
      </p:pic>
      <p:sp>
        <p:nvSpPr>
          <p:cNvPr id="139" name="Google Shape;139;g21cd0fbd02b_0_8"/>
          <p:cNvSpPr/>
          <p:nvPr/>
        </p:nvSpPr>
        <p:spPr>
          <a:xfrm>
            <a:off x="1474850" y="4389400"/>
            <a:ext cx="6475200" cy="516000"/>
          </a:xfrm>
          <a:prstGeom prst="rect">
            <a:avLst/>
          </a:prstGeom>
          <a:solidFill>
            <a:schemeClr val="accent2"/>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chemeClr val="lt1"/>
                </a:solidFill>
                <a:latin typeface="Lato"/>
                <a:ea typeface="Lato"/>
                <a:cs typeface="Lato"/>
                <a:sym typeface="Lato"/>
              </a:rPr>
              <a:t>Before we plan his holiday, let’s meet Karim</a:t>
            </a:r>
            <a:endParaRPr b="1" i="0" sz="1600" u="none" cap="none" strike="noStrike">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072b5f1c22_0_77"/>
          <p:cNvSpPr/>
          <p:nvPr/>
        </p:nvSpPr>
        <p:spPr>
          <a:xfrm>
            <a:off x="275600" y="2561725"/>
            <a:ext cx="1237500" cy="533400"/>
          </a:xfrm>
          <a:prstGeom prst="rect">
            <a:avLst/>
          </a:prstGeom>
          <a:solidFill>
            <a:schemeClr val="accent1"/>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lt1"/>
                </a:solidFill>
                <a:latin typeface="Lato"/>
                <a:ea typeface="Lato"/>
                <a:cs typeface="Lato"/>
                <a:sym typeface="Lato"/>
              </a:rPr>
              <a:t>Karim</a:t>
            </a:r>
            <a:endParaRPr b="1" i="0" sz="2200" u="none" cap="none" strike="noStrike">
              <a:solidFill>
                <a:schemeClr val="lt1"/>
              </a:solidFill>
              <a:latin typeface="Lato"/>
              <a:ea typeface="Lato"/>
              <a:cs typeface="Lato"/>
              <a:sym typeface="Lato"/>
            </a:endParaRPr>
          </a:p>
        </p:txBody>
      </p:sp>
      <p:pic>
        <p:nvPicPr>
          <p:cNvPr id="145" name="Google Shape;145;g3072b5f1c22_0_77"/>
          <p:cNvPicPr preferRelativeResize="0"/>
          <p:nvPr/>
        </p:nvPicPr>
        <p:blipFill rotWithShape="1">
          <a:blip r:embed="rId3">
            <a:alphaModFix/>
          </a:blip>
          <a:srcRect b="0" l="0" r="0" t="0"/>
          <a:stretch/>
        </p:blipFill>
        <p:spPr>
          <a:xfrm>
            <a:off x="311450" y="1226650"/>
            <a:ext cx="1237499" cy="1237499"/>
          </a:xfrm>
          <a:prstGeom prst="rect">
            <a:avLst/>
          </a:prstGeom>
          <a:noFill/>
          <a:ln>
            <a:noFill/>
          </a:ln>
          <a:effectLst>
            <a:outerShdw blurRad="57150" rotWithShape="0" algn="bl" dir="5400000" dist="19050">
              <a:srgbClr val="000000">
                <a:alpha val="49800"/>
              </a:srgbClr>
            </a:outerShdw>
          </a:effectLst>
        </p:spPr>
      </p:pic>
      <p:sp>
        <p:nvSpPr>
          <p:cNvPr id="146" name="Google Shape;146;g3072b5f1c22_0_77"/>
          <p:cNvSpPr/>
          <p:nvPr/>
        </p:nvSpPr>
        <p:spPr>
          <a:xfrm>
            <a:off x="2939438" y="1948050"/>
            <a:ext cx="5190600" cy="516000"/>
          </a:xfrm>
          <a:prstGeom prst="rect">
            <a:avLst/>
          </a:prstGeom>
          <a:solidFill>
            <a:schemeClr val="accent2"/>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lang="en-GB" sz="1600">
                <a:solidFill>
                  <a:schemeClr val="lt1"/>
                </a:solidFill>
                <a:latin typeface="Lato"/>
                <a:ea typeface="Lato"/>
                <a:cs typeface="Lato"/>
                <a:sym typeface="Lato"/>
              </a:rPr>
              <a:t>What you need to arrange:</a:t>
            </a:r>
            <a:endParaRPr b="1" sz="1600">
              <a:solidFill>
                <a:schemeClr val="lt1"/>
              </a:solidFill>
              <a:latin typeface="Lato"/>
              <a:ea typeface="Lato"/>
              <a:cs typeface="Lato"/>
              <a:sym typeface="Lato"/>
            </a:endParaRPr>
          </a:p>
        </p:txBody>
      </p:sp>
      <p:sp>
        <p:nvSpPr>
          <p:cNvPr id="147" name="Google Shape;147;g3072b5f1c22_0_77"/>
          <p:cNvSpPr txBox="1"/>
          <p:nvPr>
            <p:ph type="title"/>
          </p:nvPr>
        </p:nvSpPr>
        <p:spPr>
          <a:xfrm>
            <a:off x="378950" y="226350"/>
            <a:ext cx="8674800" cy="631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2900">
                <a:solidFill>
                  <a:srgbClr val="FF8022"/>
                </a:solidFill>
                <a:latin typeface="Lato"/>
                <a:ea typeface="Lato"/>
                <a:cs typeface="Lato"/>
                <a:sym typeface="Lato"/>
              </a:rPr>
              <a:t>Karim’s Holiday</a:t>
            </a:r>
            <a:endParaRPr b="1" sz="2900">
              <a:solidFill>
                <a:srgbClr val="FF8022"/>
              </a:solidFill>
              <a:latin typeface="Lato"/>
              <a:ea typeface="Lato"/>
              <a:cs typeface="Lato"/>
              <a:sym typeface="Lato"/>
            </a:endParaRPr>
          </a:p>
        </p:txBody>
      </p:sp>
      <p:sp>
        <p:nvSpPr>
          <p:cNvPr id="148" name="Google Shape;148;g3072b5f1c22_0_77"/>
          <p:cNvSpPr txBox="1"/>
          <p:nvPr/>
        </p:nvSpPr>
        <p:spPr>
          <a:xfrm>
            <a:off x="1679675" y="1078788"/>
            <a:ext cx="6390900" cy="648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1200"/>
              </a:spcBef>
              <a:spcAft>
                <a:spcPts val="0"/>
              </a:spcAft>
              <a:buSzPts val="1400"/>
              <a:buFont typeface="Lato"/>
              <a:buChar char="●"/>
            </a:pPr>
            <a:r>
              <a:rPr lang="en-GB">
                <a:latin typeface="Lato"/>
                <a:ea typeface="Lato"/>
                <a:cs typeface="Lato"/>
                <a:sym typeface="Lato"/>
              </a:rPr>
              <a:t>Karim earns £32,000 a year in graphic design</a:t>
            </a:r>
            <a:endParaRPr>
              <a:latin typeface="Lato"/>
              <a:ea typeface="Lato"/>
              <a:cs typeface="Lato"/>
              <a:sym typeface="Lato"/>
            </a:endParaRPr>
          </a:p>
          <a:p>
            <a:pPr indent="-317500" lvl="0" marL="457200" rtl="0" algn="l">
              <a:lnSpc>
                <a:spcPct val="115000"/>
              </a:lnSpc>
              <a:spcBef>
                <a:spcPts val="0"/>
              </a:spcBef>
              <a:spcAft>
                <a:spcPts val="0"/>
              </a:spcAft>
              <a:buSzPts val="1400"/>
              <a:buFont typeface="Lato"/>
              <a:buChar char="●"/>
            </a:pPr>
            <a:r>
              <a:rPr lang="en-GB">
                <a:latin typeface="Lato"/>
                <a:ea typeface="Lato"/>
                <a:cs typeface="Lato"/>
                <a:sym typeface="Lato"/>
              </a:rPr>
              <a:t>He has budgeted </a:t>
            </a:r>
            <a:r>
              <a:rPr b="1" lang="en-GB">
                <a:latin typeface="Lato"/>
                <a:ea typeface="Lato"/>
                <a:cs typeface="Lato"/>
                <a:sym typeface="Lato"/>
              </a:rPr>
              <a:t>£600</a:t>
            </a:r>
            <a:r>
              <a:rPr lang="en-GB">
                <a:latin typeface="Lato"/>
                <a:ea typeface="Lato"/>
                <a:cs typeface="Lato"/>
                <a:sym typeface="Lato"/>
              </a:rPr>
              <a:t> for his </a:t>
            </a:r>
            <a:r>
              <a:rPr b="1" lang="en-GB">
                <a:latin typeface="Lato"/>
                <a:ea typeface="Lato"/>
                <a:cs typeface="Lato"/>
                <a:sym typeface="Lato"/>
              </a:rPr>
              <a:t>5-day summer holiday</a:t>
            </a:r>
            <a:endParaRPr b="1">
              <a:latin typeface="Lato"/>
              <a:ea typeface="Lato"/>
              <a:cs typeface="Lato"/>
              <a:sym typeface="Lato"/>
            </a:endParaRPr>
          </a:p>
        </p:txBody>
      </p:sp>
      <p:graphicFrame>
        <p:nvGraphicFramePr>
          <p:cNvPr id="149" name="Google Shape;149;g3072b5f1c22_0_77"/>
          <p:cNvGraphicFramePr/>
          <p:nvPr/>
        </p:nvGraphicFramePr>
        <p:xfrm>
          <a:off x="2939438" y="2620900"/>
          <a:ext cx="3000000" cy="3000000"/>
        </p:xfrm>
        <a:graphic>
          <a:graphicData uri="http://schemas.openxmlformats.org/drawingml/2006/table">
            <a:tbl>
              <a:tblPr>
                <a:noFill/>
                <a:tableStyleId>{3540A2F7-4B67-43A9-B530-5DC1691BF749}</a:tableStyleId>
              </a:tblPr>
              <a:tblGrid>
                <a:gridCol w="5190625"/>
              </a:tblGrid>
              <a:tr h="381000">
                <a:tc>
                  <a:txBody>
                    <a:bodyPr/>
                    <a:lstStyle/>
                    <a:p>
                      <a:pPr indent="0" lvl="0" marL="0" rtl="0" algn="l">
                        <a:spcBef>
                          <a:spcPts val="0"/>
                        </a:spcBef>
                        <a:spcAft>
                          <a:spcPts val="0"/>
                        </a:spcAft>
                        <a:buNone/>
                      </a:pPr>
                      <a:r>
                        <a:rPr lang="en-GB">
                          <a:latin typeface="Lato"/>
                          <a:ea typeface="Lato"/>
                          <a:cs typeface="Lato"/>
                          <a:sym typeface="Lato"/>
                        </a:rPr>
                        <a:t>Accommodation</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Travel: there and back</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Accommodation for 4 nights</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Meals</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Activities for </a:t>
                      </a:r>
                      <a:r>
                        <a:rPr b="1" lang="en-GB">
                          <a:latin typeface="Lato"/>
                          <a:ea typeface="Lato"/>
                          <a:cs typeface="Lato"/>
                          <a:sym typeface="Lato"/>
                        </a:rPr>
                        <a:t>3 days</a:t>
                      </a:r>
                      <a:r>
                        <a:rPr lang="en-GB">
                          <a:latin typeface="Lato"/>
                          <a:ea typeface="Lato"/>
                          <a:cs typeface="Lato"/>
                          <a:sym typeface="Lato"/>
                        </a:rPr>
                        <a:t> (because 2 days are </a:t>
                      </a:r>
                      <a:r>
                        <a:rPr b="1" lang="en-GB">
                          <a:latin typeface="Lato"/>
                          <a:ea typeface="Lato"/>
                          <a:cs typeface="Lato"/>
                          <a:sym typeface="Lato"/>
                        </a:rPr>
                        <a:t>travel</a:t>
                      </a:r>
                      <a:r>
                        <a:rPr lang="en-GB">
                          <a:latin typeface="Lato"/>
                          <a:ea typeface="Lato"/>
                          <a:cs typeface="Lato"/>
                          <a:sym typeface="Lato"/>
                        </a:rPr>
                        <a:t>)</a:t>
                      </a:r>
                      <a:endParaRPr>
                        <a:latin typeface="Lato"/>
                        <a:ea typeface="Lato"/>
                        <a:cs typeface="Lato"/>
                        <a:sym typeface="Lato"/>
                      </a:endParaRPr>
                    </a:p>
                  </a:txBody>
                  <a:tcPr marT="91425" marB="91425" marR="91425" marL="91425"/>
                </a:tc>
              </a:tr>
              <a:tr h="381000">
                <a:tc>
                  <a:txBody>
                    <a:bodyPr/>
                    <a:lstStyle/>
                    <a:p>
                      <a:pPr indent="0" lvl="0" marL="0" rtl="0" algn="l">
                        <a:spcBef>
                          <a:spcPts val="0"/>
                        </a:spcBef>
                        <a:spcAft>
                          <a:spcPts val="0"/>
                        </a:spcAft>
                        <a:buNone/>
                      </a:pPr>
                      <a:r>
                        <a:rPr lang="en-GB">
                          <a:latin typeface="Lato"/>
                          <a:ea typeface="Lato"/>
                          <a:cs typeface="Lato"/>
                          <a:sym typeface="Lato"/>
                        </a:rPr>
                        <a:t>Shopping</a:t>
                      </a:r>
                      <a:endParaRPr>
                        <a:latin typeface="Lato"/>
                        <a:ea typeface="Lato"/>
                        <a:cs typeface="Lato"/>
                        <a:sym typeface="Lato"/>
                      </a:endParaRPr>
                    </a:p>
                  </a:txBody>
                  <a:tcPr marT="91425" marB="91425" marR="91425" marL="91425"/>
                </a:tc>
              </a:tr>
            </a:tbl>
          </a:graphicData>
        </a:graphic>
      </p:graphicFrame>
      <p:sp>
        <p:nvSpPr>
          <p:cNvPr id="150" name="Google Shape;150;g3072b5f1c22_0_77"/>
          <p:cNvSpPr/>
          <p:nvPr/>
        </p:nvSpPr>
        <p:spPr>
          <a:xfrm>
            <a:off x="92325" y="3779275"/>
            <a:ext cx="1833000" cy="896700"/>
          </a:xfrm>
          <a:prstGeom prst="rect">
            <a:avLst/>
          </a:prstGeom>
          <a:solidFill>
            <a:schemeClr val="accent2"/>
          </a:solidFill>
          <a:ln cap="flat" cmpd="sng" w="2857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en-GB" sz="1200" u="none" cap="none" strike="noStrike">
                <a:solidFill>
                  <a:schemeClr val="lt1"/>
                </a:solidFill>
                <a:latin typeface="Lato"/>
                <a:ea typeface="Lato"/>
                <a:cs typeface="Lato"/>
                <a:sym typeface="Lato"/>
              </a:rPr>
              <a:t>Stretch - what kind of external pressures might </a:t>
            </a:r>
            <a:r>
              <a:rPr b="1" lang="en-GB" sz="1200">
                <a:solidFill>
                  <a:schemeClr val="lt1"/>
                </a:solidFill>
                <a:latin typeface="Lato"/>
                <a:ea typeface="Lato"/>
                <a:cs typeface="Lato"/>
                <a:sym typeface="Lato"/>
              </a:rPr>
              <a:t>Karim</a:t>
            </a:r>
            <a:r>
              <a:rPr b="1" i="0" lang="en-GB" sz="1200" u="none" cap="none" strike="noStrike">
                <a:solidFill>
                  <a:schemeClr val="lt1"/>
                </a:solidFill>
                <a:latin typeface="Lato"/>
                <a:ea typeface="Lato"/>
                <a:cs typeface="Lato"/>
                <a:sym typeface="Lato"/>
              </a:rPr>
              <a:t> face?</a:t>
            </a:r>
            <a:endParaRPr b="1" i="0" sz="1200" u="none" cap="none" strike="noStrike">
              <a:solidFill>
                <a:schemeClr val="lt1"/>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FLIC_Presentation_No_pages">
  <a:themeElements>
    <a:clrScheme name="Simple Light">
      <a:dk1>
        <a:srgbClr val="262A33"/>
      </a:dk1>
      <a:lt1>
        <a:srgbClr val="FFFFFF"/>
      </a:lt1>
      <a:dk2>
        <a:srgbClr val="262A33"/>
      </a:dk2>
      <a:lt2>
        <a:srgbClr val="262A33"/>
      </a:lt2>
      <a:accent1>
        <a:srgbClr val="0543B3"/>
      </a:accent1>
      <a:accent2>
        <a:srgbClr val="FF8022"/>
      </a:accent2>
      <a:accent3>
        <a:srgbClr val="51FF00"/>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