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y="5143500" cx="9144000"/>
  <p:notesSz cx="6858000" cy="9144000"/>
  <p:embeddedFontLst>
    <p:embeddedFont>
      <p:font typeface="Lato"/>
      <p:regular r:id="rId50"/>
      <p:bold r:id="rId51"/>
      <p:italic r:id="rId52"/>
      <p:boldItalic r:id="rId53"/>
    </p:embeddedFont>
    <p:embeddedFont>
      <p:font typeface="Lato Light"/>
      <p:regular r:id="rId54"/>
      <p:bold r:id="rId55"/>
      <p:italic r:id="rId56"/>
      <p:boldItalic r:id="rId57"/>
    </p:embeddedFont>
    <p:embeddedFont>
      <p:font typeface="Lato Black"/>
      <p:bold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60" roundtripDataSignature="AMtx7miG7PpefQcHQDijyY5SeDT6c5DB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9793F9E-B582-4012-82F4-7B7D84EDCAB2}">
  <a:tblStyle styleId="{29793F9E-B582-4012-82F4-7B7D84EDCAB2}"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301703A0-65A1-4392-B19A-230D3E6EBC5F}"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customschemas.google.com/relationships/presentationmetadata" Target="meta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bold.fntdata"/><Relationship Id="rId50" Type="http://schemas.openxmlformats.org/officeDocument/2006/relationships/font" Target="fonts/Lato-regular.fntdata"/><Relationship Id="rId53" Type="http://schemas.openxmlformats.org/officeDocument/2006/relationships/font" Target="fonts/Lato-boldItalic.fntdata"/><Relationship Id="rId52" Type="http://schemas.openxmlformats.org/officeDocument/2006/relationships/font" Target="fonts/Lato-italic.fntdata"/><Relationship Id="rId11" Type="http://schemas.openxmlformats.org/officeDocument/2006/relationships/slide" Target="slides/slide5.xml"/><Relationship Id="rId55" Type="http://schemas.openxmlformats.org/officeDocument/2006/relationships/font" Target="fonts/LatoLight-bold.fntdata"/><Relationship Id="rId10" Type="http://schemas.openxmlformats.org/officeDocument/2006/relationships/slide" Target="slides/slide4.xml"/><Relationship Id="rId54" Type="http://schemas.openxmlformats.org/officeDocument/2006/relationships/font" Target="fonts/LatoLight-regular.fntdata"/><Relationship Id="rId13" Type="http://schemas.openxmlformats.org/officeDocument/2006/relationships/slide" Target="slides/slide7.xml"/><Relationship Id="rId57" Type="http://schemas.openxmlformats.org/officeDocument/2006/relationships/font" Target="fonts/LatoLight-boldItalic.fntdata"/><Relationship Id="rId12" Type="http://schemas.openxmlformats.org/officeDocument/2006/relationships/slide" Target="slides/slide6.xml"/><Relationship Id="rId56" Type="http://schemas.openxmlformats.org/officeDocument/2006/relationships/font" Target="fonts/LatoLight-italic.fntdata"/><Relationship Id="rId15" Type="http://schemas.openxmlformats.org/officeDocument/2006/relationships/slide" Target="slides/slide9.xml"/><Relationship Id="rId59" Type="http://schemas.openxmlformats.org/officeDocument/2006/relationships/font" Target="fonts/LatoBlack-boldItalic.fntdata"/><Relationship Id="rId14" Type="http://schemas.openxmlformats.org/officeDocument/2006/relationships/slide" Target="slides/slide8.xml"/><Relationship Id="rId58" Type="http://schemas.openxmlformats.org/officeDocument/2006/relationships/font" Target="fonts/LatoBlack-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open?id=1-L0qwcN7Tx0j_ZSVNGExIGAZ2AEop-0N&amp;usp=drive_f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urrentaccountswitch.co.uk/banks-building-societies/"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g3041ee6499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 name="Google Shape;44;g3041ee6499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05cfda58c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305cfda58c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Use these detailed answers to support further discussion if needed</a:t>
            </a:r>
            <a:endParaRPr>
              <a:solidFill>
                <a:schemeClr val="dk1"/>
              </a:solidFill>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041ee64992_0_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3041ee64992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041ee64992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3041ee64992_0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041ee64992_0_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g3041ee64992_0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Give students 3-5 minutes to list or call out reasons for having a bank account.</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Workbook</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Please refer to page 8 of </a:t>
            </a:r>
            <a:r>
              <a:rPr lang="en-GB" u="sng">
                <a:solidFill>
                  <a:schemeClr val="hlink"/>
                </a:solidFill>
                <a:latin typeface="Lato"/>
                <a:ea typeface="Lato"/>
                <a:cs typeface="Lato"/>
                <a:sym typeface="Lato"/>
                <a:hlinkClick r:id="rId2"/>
              </a:rPr>
              <a:t>Student Workbook</a:t>
            </a:r>
            <a:r>
              <a:rPr lang="en-GB">
                <a:solidFill>
                  <a:schemeClr val="dk1"/>
                </a:solidFill>
                <a:latin typeface="Lato"/>
                <a:ea typeface="Lato"/>
                <a:cs typeface="Lato"/>
                <a:sym typeface="Lato"/>
              </a:rPr>
              <a:t> for printed copy of mindmap. Otherwise students can create a mindmap of their own</a:t>
            </a:r>
            <a:endParaRPr>
              <a:solidFill>
                <a:schemeClr val="dk1"/>
              </a:solidFill>
              <a:latin typeface="Lato"/>
              <a:ea typeface="Lato"/>
              <a:cs typeface="Lato"/>
              <a:sym typeface="La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041ee64992_0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3041ee64992_0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Ask students to read out the reasons. All students to make a note of reasons.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Additional points: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Spend money in places that don’t accept cash (an increasingly relevant thing)</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An important proof of identity if you want to sign up for a mobile phone contract, take out a car loan etc when you’re older</a:t>
            </a:r>
            <a:endParaRPr>
              <a:solidFill>
                <a:schemeClr val="dk1"/>
              </a:solidFill>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041ee64992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g3041ee64992_0_1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Students can be given creative freedom to present this activity as a text dialogue or using imagery.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Teacher explanation</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A bank account is…</a:t>
            </a:r>
            <a:r>
              <a:rPr i="1" lang="en-GB" sz="1050">
                <a:solidFill>
                  <a:schemeClr val="dk1"/>
                </a:solidFill>
                <a:latin typeface="Lato"/>
                <a:ea typeface="Lato"/>
                <a:cs typeface="Lato"/>
                <a:sym typeface="Lato"/>
              </a:rPr>
              <a:t>a</a:t>
            </a:r>
            <a:r>
              <a:rPr i="1" lang="en-GB" sz="1050">
                <a:solidFill>
                  <a:schemeClr val="dk1"/>
                </a:solidFill>
                <a:latin typeface="Lato"/>
                <a:ea typeface="Lato"/>
                <a:cs typeface="Lato"/>
                <a:sym typeface="Lato"/>
                <a:extLst>
                  <a:ext uri="http://customooxmlschemas.google.com/">
                    <go:slidesCustomData xmlns:go="http://customooxmlschemas.google.com/" textRoundtripDataId="0"/>
                  </a:ext>
                </a:extLst>
              </a:rPr>
              <a:t> place to keep money that records money that is deposited (put into the bank) and withdrawn (taken out of the account)</a:t>
            </a:r>
            <a:endParaRPr i="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Someone might not want to have a bank account because:</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If they’ve set up direct debits and there’s not enough money to pay for it, they might be charged for it</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They don’t trust banks. They think that banks sell products to customers that they don’t need. Nevertheless, even if a person doesn’t trust a bank they should consider trusting the systems in place that hold banks accountable for their actions. In the banking industry there are lots of regulations and rules and consequences if a bank breaks those rules. The customer is usually well protected. </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There are fees attached to using a bank. However, paying for a prepaid card or check cashing service is likely to be even more expensive.</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It’s a good idea to have a bank account because…</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Please see the previous slide</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Adaptive teaching suggestion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Use role play</a:t>
            </a:r>
            <a:endParaRPr>
              <a:solidFill>
                <a:schemeClr val="dk1"/>
              </a:solidFill>
              <a:latin typeface="Lato"/>
              <a:ea typeface="Lato"/>
              <a:cs typeface="Lato"/>
              <a:sym typeface="La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041ee64992_0_1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g3041ee64992_0_1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041ee64992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g3041ee64992_0_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Wordsearch words:  </a:t>
            </a:r>
            <a:r>
              <a:rPr lang="en-GB">
                <a:solidFill>
                  <a:schemeClr val="dk1"/>
                </a:solidFill>
                <a:latin typeface="Lato"/>
                <a:ea typeface="Lato"/>
                <a:cs typeface="Lato"/>
                <a:sym typeface="Lato"/>
                <a:extLst>
                  <a:ext uri="http://customooxmlschemas.google.com/">
                    <go:slidesCustomData xmlns:go="http://customooxmlschemas.google.com/" textRoundtripDataId="2"/>
                  </a:ext>
                </a:extLst>
              </a:rPr>
              <a:t>Address, Passport, Birth Certificate, </a:t>
            </a:r>
            <a:r>
              <a:rPr lang="en-GB">
                <a:solidFill>
                  <a:schemeClr val="dk1"/>
                </a:solidFill>
                <a:latin typeface="Lato"/>
                <a:ea typeface="Lato"/>
                <a:cs typeface="Lato"/>
                <a:sym typeface="Lato"/>
                <a:extLst>
                  <a:ext uri="http://customooxmlschemas.google.com/">
                    <go:slidesCustomData xmlns:go="http://customooxmlschemas.google.com/" textRoundtripDataId="3"/>
                  </a:ext>
                </a:extLst>
              </a:rPr>
              <a:t>ID Card</a:t>
            </a:r>
            <a:r>
              <a:rPr lang="en-GB">
                <a:solidFill>
                  <a:schemeClr val="dk1"/>
                </a:solidFill>
                <a:latin typeface="Lato"/>
                <a:ea typeface="Lato"/>
                <a:cs typeface="Lato"/>
                <a:sym typeface="Lato"/>
                <a:extLst>
                  <a:ext uri="http://customooxmlschemas.google.com/">
                    <go:slidesCustomData xmlns:go="http://customooxmlschemas.google.com/" textRoundtripDataId="4"/>
                  </a:ext>
                </a:extLst>
              </a:rPr>
              <a:t>, Phone Bill</a:t>
            </a:r>
            <a:r>
              <a:rPr lang="en-GB">
                <a:solidFill>
                  <a:schemeClr val="dk1"/>
                </a:solidFill>
                <a:latin typeface="Lato"/>
                <a:ea typeface="Lato"/>
                <a:cs typeface="Lato"/>
                <a:sym typeface="Lato"/>
              </a:rPr>
              <a:t>, Identification</a:t>
            </a:r>
            <a:endParaRPr i="1">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Find the 5 examples of identification you can use in the wordsearch</a:t>
            </a:r>
            <a:endParaRPr>
              <a:latin typeface="Lato"/>
              <a:ea typeface="Lato"/>
              <a:cs typeface="Lato"/>
              <a:sym typeface="Lato"/>
            </a:endParaRPr>
          </a:p>
          <a:p>
            <a:pPr indent="0" lvl="0" marL="0" rtl="0" algn="l">
              <a:lnSpc>
                <a:spcPct val="100000"/>
              </a:lnSpc>
              <a:spcBef>
                <a:spcPts val="0"/>
              </a:spcBef>
              <a:spcAft>
                <a:spcPts val="0"/>
              </a:spcAft>
              <a:buNone/>
            </a:pPr>
            <a:r>
              <a:t/>
            </a:r>
            <a:endParaRPr>
              <a:latin typeface="Lato"/>
              <a:ea typeface="Lato"/>
              <a:cs typeface="Lato"/>
              <a:sym typeface="Lato"/>
            </a:endParaRPr>
          </a:p>
          <a:p>
            <a:pPr indent="0" lvl="0" marL="0" rtl="0" algn="l">
              <a:lnSpc>
                <a:spcPct val="100000"/>
              </a:lnSpc>
              <a:spcBef>
                <a:spcPts val="0"/>
              </a:spcBef>
              <a:spcAft>
                <a:spcPts val="0"/>
              </a:spcAft>
              <a:buNone/>
            </a:pPr>
            <a:r>
              <a:rPr b="1" lang="en-GB">
                <a:latin typeface="Lato"/>
                <a:ea typeface="Lato"/>
                <a:cs typeface="Lato"/>
                <a:sym typeface="Lato"/>
              </a:rPr>
              <a:t>Stretch Answers</a:t>
            </a:r>
            <a:endParaRPr b="1">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A child can open a bank account (with parental consent) from the age of 11. </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Driving licence, utility bill. </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To prevent money laundering, tax evasion and other fraudulent activities.</a:t>
            </a:r>
            <a:endParaRPr>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041ee64992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g3041ee64992_0_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43181"/>
              </a:lnSpc>
              <a:spcBef>
                <a:spcPts val="1200"/>
              </a:spcBef>
              <a:spcAft>
                <a:spcPts val="0"/>
              </a:spcAft>
              <a:buClr>
                <a:schemeClr val="dk1"/>
              </a:buClr>
              <a:buSzPts val="1100"/>
              <a:buFont typeface="Arial"/>
              <a:buNone/>
            </a:pPr>
            <a:r>
              <a:rPr b="1" lang="en-GB">
                <a:solidFill>
                  <a:srgbClr val="262A33"/>
                </a:solidFill>
                <a:latin typeface="Lato"/>
                <a:ea typeface="Lato"/>
                <a:cs typeface="Lato"/>
                <a:sym typeface="Lato"/>
              </a:rPr>
              <a:t>STRETCH</a:t>
            </a:r>
            <a:endParaRPr b="1">
              <a:solidFill>
                <a:srgbClr val="262A33"/>
              </a:solidFill>
              <a:latin typeface="Lato"/>
              <a:ea typeface="Lato"/>
              <a:cs typeface="Lato"/>
              <a:sym typeface="Lato"/>
            </a:endParaRPr>
          </a:p>
          <a:p>
            <a:pPr indent="-298450" lvl="0" marL="457200" rtl="0" algn="l">
              <a:lnSpc>
                <a:spcPct val="115000"/>
              </a:lnSpc>
              <a:spcBef>
                <a:spcPts val="1200"/>
              </a:spcBef>
              <a:spcAft>
                <a:spcPts val="0"/>
              </a:spcAft>
              <a:buClr>
                <a:schemeClr val="dk1"/>
              </a:buClr>
              <a:buSzPts val="1100"/>
              <a:buChar char="●"/>
            </a:pPr>
            <a:r>
              <a:rPr lang="en-GB">
                <a:solidFill>
                  <a:srgbClr val="262A33"/>
                </a:solidFill>
                <a:latin typeface="Lato"/>
                <a:ea typeface="Lato"/>
                <a:cs typeface="Lato"/>
                <a:sym typeface="Lato"/>
              </a:rPr>
              <a:t>What age does a person have to be to open a bank account? </a:t>
            </a:r>
            <a:r>
              <a:rPr b="1" lang="en-GB">
                <a:solidFill>
                  <a:srgbClr val="262A33"/>
                </a:solidFill>
                <a:latin typeface="Lato"/>
                <a:ea typeface="Lato"/>
                <a:cs typeface="Lato"/>
                <a:sym typeface="Lato"/>
              </a:rPr>
              <a:t>At least 11 years old</a:t>
            </a:r>
            <a:endParaRPr b="1">
              <a:solidFill>
                <a:srgbClr val="262A33"/>
              </a:solidFill>
              <a:latin typeface="Lato"/>
              <a:ea typeface="Lato"/>
              <a:cs typeface="Lato"/>
              <a:sym typeface="Lato"/>
            </a:endParaRPr>
          </a:p>
          <a:p>
            <a:pPr indent="-298450" lvl="0" marL="457200" rtl="0" algn="l">
              <a:lnSpc>
                <a:spcPct val="115000"/>
              </a:lnSpc>
              <a:spcBef>
                <a:spcPts val="0"/>
              </a:spcBef>
              <a:spcAft>
                <a:spcPts val="0"/>
              </a:spcAft>
              <a:buClr>
                <a:schemeClr val="dk1"/>
              </a:buClr>
              <a:buSzPts val="1100"/>
              <a:buChar char="●"/>
            </a:pPr>
            <a:r>
              <a:rPr lang="en-GB">
                <a:solidFill>
                  <a:srgbClr val="262A33"/>
                </a:solidFill>
                <a:latin typeface="Lato"/>
                <a:ea typeface="Lato"/>
                <a:cs typeface="Lato"/>
                <a:sym typeface="Lato"/>
              </a:rPr>
              <a:t>What could a person use to show or prove where they live? </a:t>
            </a:r>
            <a:r>
              <a:rPr b="1" lang="en-GB">
                <a:solidFill>
                  <a:srgbClr val="262A33"/>
                </a:solidFill>
                <a:latin typeface="Lato"/>
                <a:ea typeface="Lato"/>
                <a:cs typeface="Lato"/>
                <a:sym typeface="Lato"/>
              </a:rPr>
              <a:t>Utility bill, entitlement to benefits letter</a:t>
            </a:r>
            <a:endParaRPr b="1">
              <a:solidFill>
                <a:srgbClr val="262A33"/>
              </a:solidFill>
              <a:latin typeface="Lato"/>
              <a:ea typeface="Lato"/>
              <a:cs typeface="Lato"/>
              <a:sym typeface="Lato"/>
            </a:endParaRPr>
          </a:p>
          <a:p>
            <a:pPr indent="-298450" lvl="0" marL="457200" rtl="0" algn="l">
              <a:lnSpc>
                <a:spcPct val="115000"/>
              </a:lnSpc>
              <a:spcBef>
                <a:spcPts val="0"/>
              </a:spcBef>
              <a:spcAft>
                <a:spcPts val="0"/>
              </a:spcAft>
              <a:buClr>
                <a:schemeClr val="dk1"/>
              </a:buClr>
              <a:buSzPts val="1100"/>
              <a:buChar char="●"/>
            </a:pPr>
            <a:r>
              <a:rPr lang="en-GB">
                <a:solidFill>
                  <a:srgbClr val="262A33"/>
                </a:solidFill>
                <a:latin typeface="Lato"/>
                <a:ea typeface="Lato"/>
                <a:cs typeface="Lato"/>
                <a:sym typeface="Lato"/>
              </a:rPr>
              <a:t>Why would a bank want a person to prove their nationality? </a:t>
            </a:r>
            <a:r>
              <a:rPr b="1" lang="en-GB">
                <a:solidFill>
                  <a:srgbClr val="262A33"/>
                </a:solidFill>
                <a:latin typeface="Lato"/>
                <a:ea typeface="Lato"/>
                <a:cs typeface="Lato"/>
                <a:sym typeface="Lato"/>
              </a:rPr>
              <a:t>To see if you pay tax elsewhere</a:t>
            </a:r>
            <a:endParaRPr b="1">
              <a:solidFill>
                <a:srgbClr val="262A33"/>
              </a:solidFill>
              <a:latin typeface="Lato"/>
              <a:ea typeface="Lato"/>
              <a:cs typeface="Lato"/>
              <a:sym typeface="Lato"/>
            </a:endParaRPr>
          </a:p>
          <a:p>
            <a:pPr indent="0" lvl="0" marL="0" rtl="0" algn="l">
              <a:lnSpc>
                <a:spcPct val="100000"/>
              </a:lnSpc>
              <a:spcBef>
                <a:spcPts val="120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041ee64992_0_1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3041ee64992_0_1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3041ee64992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 name="Google Shape;50;g3041ee6499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041ee64992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g3041ee64992_0_2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041ee64992_0_2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3041ee64992_0_2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041ee64992_0_2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g3041ee64992_0_2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104a68ad73_0_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g3104a68ad73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05cfda58cb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g305cfda58cb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041ee64992_0_2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g3041ee64992_0_2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Delivery instructions</a:t>
            </a:r>
            <a:endParaRPr/>
          </a:p>
          <a:p>
            <a:pPr indent="0" lvl="0" marL="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GB"/>
              <a:t>Quick recap: what is the key takeaway from each bank account mentioned in the </a:t>
            </a:r>
            <a:r>
              <a:rPr lang="en-GB"/>
              <a:t>previous</a:t>
            </a:r>
            <a:r>
              <a:rPr lang="en-GB"/>
              <a:t> slide</a:t>
            </a:r>
            <a:endParaRPr/>
          </a:p>
          <a:p>
            <a:pPr indent="-298450" lvl="0" marL="457200" rtl="0" algn="l">
              <a:lnSpc>
                <a:spcPct val="100000"/>
              </a:lnSpc>
              <a:spcBef>
                <a:spcPts val="0"/>
              </a:spcBef>
              <a:spcAft>
                <a:spcPts val="0"/>
              </a:spcAft>
              <a:buSzPts val="1100"/>
              <a:buChar char="-"/>
            </a:pPr>
            <a:r>
              <a:rPr lang="en-GB"/>
              <a:t>Current: instant access, no/low rewards</a:t>
            </a:r>
            <a:endParaRPr/>
          </a:p>
          <a:p>
            <a:pPr indent="-298450" lvl="0" marL="457200" rtl="0" algn="l">
              <a:lnSpc>
                <a:spcPct val="100000"/>
              </a:lnSpc>
              <a:spcBef>
                <a:spcPts val="0"/>
              </a:spcBef>
              <a:spcAft>
                <a:spcPts val="0"/>
              </a:spcAft>
              <a:buSzPts val="1100"/>
              <a:buChar char="-"/>
            </a:pPr>
            <a:r>
              <a:rPr lang="en-GB"/>
              <a:t>Savings: interest received as reward, less accessible</a:t>
            </a:r>
            <a:endParaRPr/>
          </a:p>
          <a:p>
            <a:pPr indent="-298450" lvl="0" marL="457200" rtl="0" algn="l">
              <a:lnSpc>
                <a:spcPct val="100000"/>
              </a:lnSpc>
              <a:spcBef>
                <a:spcPts val="0"/>
              </a:spcBef>
              <a:spcAft>
                <a:spcPts val="0"/>
              </a:spcAft>
              <a:buSzPts val="1100"/>
              <a:buChar char="-"/>
            </a:pPr>
            <a:r>
              <a:rPr lang="en-GB"/>
              <a:t>ISA: money is saved, interest is tax free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041ee64992_0_2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g3041ee64992_0_2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041ee64992_0_2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g3041ee64992_0_2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041ee64992_0_2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g3041ee64992_0_2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041ee64992_0_2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g3041ee64992_0_2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041ee64992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g3041ee64992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041ee64992_0_3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g3041ee64992_0_3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041ee64992_0_3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g3041ee64992_0_3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041ee64992_0_3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6" name="Google Shape;406;g3041ee64992_0_3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3041ee64992_0_3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g3041ee64992_0_3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3041ee64992_0_3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g3041ee64992_0_3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Allow students time to correct their answers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Question students on the possible advantages and disadvantages for each point</a:t>
            </a:r>
            <a:endParaRPr>
              <a:solidFill>
                <a:schemeClr val="dk1"/>
              </a:solidFill>
              <a:latin typeface="Lato"/>
              <a:ea typeface="Lato"/>
              <a:cs typeface="Lato"/>
              <a:sym typeface="Lato"/>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041ee64992_0_3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6" name="Google Shape;446;g3041ee64992_0_3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3041ee64992_0_3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4" name="Google Shape;454;g3041ee64992_0_3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Lato"/>
                <a:ea typeface="Lato"/>
                <a:cs typeface="Lato"/>
                <a:sym typeface="Lato"/>
              </a:rPr>
              <a:t>Teacher instruction</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15000"/>
              </a:lnSpc>
              <a:spcBef>
                <a:spcPts val="0"/>
              </a:spcBef>
              <a:spcAft>
                <a:spcPts val="0"/>
              </a:spcAft>
              <a:buSzPts val="1100"/>
              <a:buNone/>
            </a:pPr>
            <a:r>
              <a:rPr b="1" i="1" lang="en-GB">
                <a:solidFill>
                  <a:schemeClr val="dk1"/>
                </a:solidFill>
                <a:latin typeface="Lato"/>
                <a:ea typeface="Lato"/>
                <a:cs typeface="Lato"/>
                <a:sym typeface="Lato"/>
              </a:rPr>
              <a:t>How easy is it/ how long does it take to switch current accounts? </a:t>
            </a:r>
            <a:endParaRPr b="1" i="1">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 full switch will usually take up to 7 working days, and all of your details and payments from the old account will be transferred over as long as your bank is part of the UK switching scheme. If your bank isn’t part of the switching scheme, you’ll have to cancel your direct debits and standing orders and set them up again. You can find out which banks are in the switching scheme by clicking on this </a:t>
            </a:r>
            <a:r>
              <a:rPr lang="en-GB" u="sng">
                <a:solidFill>
                  <a:schemeClr val="dk1"/>
                </a:solidFill>
                <a:latin typeface="Lato"/>
                <a:ea typeface="Lato"/>
                <a:cs typeface="Lato"/>
                <a:sym typeface="Lato"/>
                <a:hlinkClick r:id="rId2">
                  <a:extLst>
                    <a:ext uri="{A12FA001-AC4F-418D-AE19-62706E023703}">
                      <ahyp:hlinkClr val="tx"/>
                    </a:ext>
                  </a:extLst>
                </a:hlinkClick>
              </a:rPr>
              <a:t>link. </a:t>
            </a:r>
            <a:endParaRPr i="1">
              <a:solidFill>
                <a:srgbClr val="CC0000"/>
              </a:solidFill>
              <a:latin typeface="Lato"/>
              <a:ea typeface="Lato"/>
              <a:cs typeface="Lato"/>
              <a:sym typeface="Lato"/>
            </a:endParaRPr>
          </a:p>
          <a:p>
            <a:pPr indent="0" lvl="0" marL="457200" rtl="0" algn="l">
              <a:lnSpc>
                <a:spcPct val="115000"/>
              </a:lnSpc>
              <a:spcBef>
                <a:spcPts val="0"/>
              </a:spcBef>
              <a:spcAft>
                <a:spcPts val="0"/>
              </a:spcAft>
              <a:buSzPts val="1100"/>
              <a:buNone/>
            </a:pPr>
            <a:r>
              <a:t/>
            </a:r>
            <a:endParaRPr b="1" i="1">
              <a:solidFill>
                <a:srgbClr val="CC0000"/>
              </a:solidFill>
              <a:latin typeface="Lato"/>
              <a:ea typeface="Lato"/>
              <a:cs typeface="Lato"/>
              <a:sym typeface="Lato"/>
            </a:endParaRPr>
          </a:p>
          <a:p>
            <a:pPr indent="0" lvl="0" marL="0" rtl="0" algn="l">
              <a:lnSpc>
                <a:spcPct val="115000"/>
              </a:lnSpc>
              <a:spcBef>
                <a:spcPts val="0"/>
              </a:spcBef>
              <a:spcAft>
                <a:spcPts val="0"/>
              </a:spcAft>
              <a:buSzPts val="1100"/>
              <a:buNone/>
            </a:pPr>
            <a:r>
              <a:rPr b="1" i="1" lang="en-GB">
                <a:solidFill>
                  <a:schemeClr val="dk1"/>
                </a:solidFill>
                <a:latin typeface="Lato"/>
                <a:ea typeface="Lato"/>
                <a:cs typeface="Lato"/>
                <a:sym typeface="Lato"/>
              </a:rPr>
              <a:t>If a person switches current account, will this affect their ability to open an account with that bank in the future? </a:t>
            </a:r>
            <a:endParaRPr b="1" i="1">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No, people move around all the time and they’re encouraged to move by offers from the banks. If you’re moving back to a bank you’ve already been with, you might not qualify for their new opening deals. Check the small print. </a:t>
            </a:r>
            <a:endParaRPr>
              <a:solidFill>
                <a:schemeClr val="dk1"/>
              </a:solidFill>
              <a:latin typeface="Lato"/>
              <a:ea typeface="Lato"/>
              <a:cs typeface="Lato"/>
              <a:sym typeface="Lato"/>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3041ee64992_0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0" name="Google Shape;470;g3041ee64992_0_3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Lato"/>
                <a:ea typeface="Lato"/>
                <a:cs typeface="Lato"/>
                <a:sym typeface="Lato"/>
              </a:rPr>
              <a:t>Teacher explanation</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Ideas to elicit from students</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Current account can be used for managing the week to week budget e.g. money going out for food, household bills</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Savings account can be used to put extra savings away for the future. Zara may try and savings in an account for several years to earn higher interest to support her daughter when she goes to university </a:t>
            </a:r>
            <a:endParaRPr>
              <a:latin typeface="Lato"/>
              <a:ea typeface="Lato"/>
              <a:cs typeface="Lato"/>
              <a:sym typeface="Lato"/>
            </a:endParaRPr>
          </a:p>
          <a:p>
            <a:pPr indent="0" lvl="0" marL="0" rtl="0" algn="l">
              <a:lnSpc>
                <a:spcPct val="100000"/>
              </a:lnSpc>
              <a:spcBef>
                <a:spcPts val="0"/>
              </a:spcBef>
              <a:spcAft>
                <a:spcPts val="0"/>
              </a:spcAft>
              <a:buNone/>
            </a:pPr>
            <a:r>
              <a:t/>
            </a:r>
            <a:endParaRPr>
              <a:latin typeface="Lato"/>
              <a:ea typeface="Lato"/>
              <a:cs typeface="Lato"/>
              <a:sym typeface="Lato"/>
            </a:endParaRPr>
          </a:p>
          <a:p>
            <a:pPr indent="0" lvl="0" marL="0" rtl="0" algn="l">
              <a:lnSpc>
                <a:spcPct val="150000"/>
              </a:lnSpc>
              <a:spcBef>
                <a:spcPts val="1200"/>
              </a:spcBef>
              <a:spcAft>
                <a:spcPts val="0"/>
              </a:spcAft>
              <a:buClr>
                <a:schemeClr val="dk1"/>
              </a:buClr>
              <a:buSzPts val="1100"/>
              <a:buFont typeface="Arial"/>
              <a:buNone/>
            </a:pPr>
            <a:r>
              <a:rPr lang="en-GB">
                <a:latin typeface="Lato"/>
                <a:ea typeface="Lato"/>
                <a:cs typeface="Lato"/>
                <a:sym typeface="Lato"/>
              </a:rPr>
              <a:t>Discussion points:</a:t>
            </a:r>
            <a:endParaRPr>
              <a:latin typeface="Lato"/>
              <a:ea typeface="Lato"/>
              <a:cs typeface="Lato"/>
              <a:sym typeface="Lato"/>
            </a:endParaRPr>
          </a:p>
          <a:p>
            <a:pPr indent="-298450" lvl="0" marL="457200" rtl="0" algn="l">
              <a:lnSpc>
                <a:spcPct val="115000"/>
              </a:lnSpc>
              <a:spcBef>
                <a:spcPts val="1200"/>
              </a:spcBef>
              <a:spcAft>
                <a:spcPts val="0"/>
              </a:spcAft>
              <a:buClr>
                <a:schemeClr val="dk1"/>
              </a:buClr>
              <a:buSzPts val="1100"/>
              <a:buChar char="●"/>
            </a:pPr>
            <a:r>
              <a:rPr lang="en-GB">
                <a:latin typeface="Lato"/>
                <a:ea typeface="Lato"/>
                <a:cs typeface="Lato"/>
                <a:sym typeface="Lato"/>
              </a:rPr>
              <a:t>Zara may make the most money by putting her money in a savings account. These have higher interest rates than current accounts.</a:t>
            </a:r>
            <a:endParaRPr>
              <a:latin typeface="Lato"/>
              <a:ea typeface="Lato"/>
              <a:cs typeface="Lato"/>
              <a:sym typeface="Lato"/>
            </a:endParaRPr>
          </a:p>
          <a:p>
            <a:pPr indent="-298450" lvl="0" marL="457200" rtl="0" algn="l">
              <a:lnSpc>
                <a:spcPct val="115000"/>
              </a:lnSpc>
              <a:spcBef>
                <a:spcPts val="0"/>
              </a:spcBef>
              <a:spcAft>
                <a:spcPts val="0"/>
              </a:spcAft>
              <a:buClr>
                <a:schemeClr val="dk1"/>
              </a:buClr>
              <a:buSzPts val="1100"/>
              <a:buChar char="●"/>
            </a:pPr>
            <a:r>
              <a:rPr lang="en-GB">
                <a:latin typeface="Lato"/>
                <a:ea typeface="Lato"/>
                <a:cs typeface="Lato"/>
                <a:sym typeface="Lato"/>
              </a:rPr>
              <a:t>Her bank may offer savings accounts, or she could shop around: is there another bank that offers a higher interest rate, so she could save more?</a:t>
            </a:r>
            <a:endParaRPr>
              <a:latin typeface="Lato"/>
              <a:ea typeface="Lato"/>
              <a:cs typeface="Lato"/>
              <a:sym typeface="Lato"/>
            </a:endParaRPr>
          </a:p>
          <a:p>
            <a:pPr indent="-298450" lvl="0" marL="457200" rtl="0" algn="l">
              <a:lnSpc>
                <a:spcPct val="115000"/>
              </a:lnSpc>
              <a:spcBef>
                <a:spcPts val="0"/>
              </a:spcBef>
              <a:spcAft>
                <a:spcPts val="0"/>
              </a:spcAft>
              <a:buClr>
                <a:schemeClr val="dk1"/>
              </a:buClr>
              <a:buSzPts val="1100"/>
              <a:buChar char="●"/>
            </a:pPr>
            <a:r>
              <a:rPr lang="en-GB">
                <a:latin typeface="Lato"/>
                <a:ea typeface="Lato"/>
                <a:cs typeface="Lato"/>
                <a:sym typeface="Lato"/>
              </a:rPr>
              <a:t>Zara could also invest time into switching multiple times: some banks offer as much as £175 sign-up bonus for switching current accounts.</a:t>
            </a:r>
            <a:endParaRPr>
              <a:latin typeface="Lato"/>
              <a:ea typeface="Lato"/>
              <a:cs typeface="Lato"/>
              <a:sym typeface="Lato"/>
            </a:endParaRPr>
          </a:p>
          <a:p>
            <a:pPr indent="-298450" lvl="0" marL="457200" rtl="0" algn="l">
              <a:lnSpc>
                <a:spcPct val="115000"/>
              </a:lnSpc>
              <a:spcBef>
                <a:spcPts val="0"/>
              </a:spcBef>
              <a:spcAft>
                <a:spcPts val="0"/>
              </a:spcAft>
              <a:buClr>
                <a:schemeClr val="dk1"/>
              </a:buClr>
              <a:buSzPts val="1100"/>
              <a:buChar char="●"/>
            </a:pPr>
            <a:r>
              <a:rPr lang="en-GB">
                <a:latin typeface="Lato"/>
                <a:ea typeface="Lato"/>
                <a:cs typeface="Lato"/>
                <a:sym typeface="Lato"/>
              </a:rPr>
              <a:t>She could open a Junior ISA in her daughter’s name.</a:t>
            </a:r>
            <a:endParaRPr>
              <a:latin typeface="Lato"/>
              <a:ea typeface="Lato"/>
              <a:cs typeface="Lato"/>
              <a:sym typeface="Lato"/>
            </a:endParaRPr>
          </a:p>
          <a:p>
            <a:pPr indent="0" lvl="0" marL="0" rtl="0" algn="l">
              <a:lnSpc>
                <a:spcPct val="100000"/>
              </a:lnSpc>
              <a:spcBef>
                <a:spcPts val="1200"/>
              </a:spcBef>
              <a:spcAft>
                <a:spcPts val="0"/>
              </a:spcAft>
              <a:buNone/>
            </a:pPr>
            <a:r>
              <a:t/>
            </a:r>
            <a:endParaRPr>
              <a:latin typeface="Lato"/>
              <a:ea typeface="Lato"/>
              <a:cs typeface="Lato"/>
              <a:sym typeface="Lato"/>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305cfda58cb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8" name="Google Shape;478;g305cfda58cb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Lato"/>
                <a:ea typeface="Lato"/>
                <a:cs typeface="Lato"/>
                <a:sym typeface="Lato"/>
              </a:rPr>
              <a:t>Teacher explanation</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Ideas to elicit from students</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Current account can be used for managing the week to week budget e.g. money going out for food, household bills</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Savings account can be used to put extra savings away for the future. Zara may try and savings in an account for several years to earn higher interest to support her daughter when she goes to university </a:t>
            </a:r>
            <a:endParaRPr>
              <a:latin typeface="Lato"/>
              <a:ea typeface="Lato"/>
              <a:cs typeface="Lato"/>
              <a:sym typeface="Lato"/>
            </a:endParaRPr>
          </a:p>
          <a:p>
            <a:pPr indent="0" lvl="0" marL="0" rtl="0" algn="l">
              <a:lnSpc>
                <a:spcPct val="100000"/>
              </a:lnSpc>
              <a:spcBef>
                <a:spcPts val="0"/>
              </a:spcBef>
              <a:spcAft>
                <a:spcPts val="0"/>
              </a:spcAft>
              <a:buNone/>
            </a:pPr>
            <a:r>
              <a:t/>
            </a:r>
            <a:endParaRPr>
              <a:latin typeface="Lato"/>
              <a:ea typeface="Lato"/>
              <a:cs typeface="Lato"/>
              <a:sym typeface="Lato"/>
            </a:endParaRPr>
          </a:p>
          <a:p>
            <a:pPr indent="0" lvl="0" marL="0" rtl="0" algn="l">
              <a:lnSpc>
                <a:spcPct val="150000"/>
              </a:lnSpc>
              <a:spcBef>
                <a:spcPts val="1200"/>
              </a:spcBef>
              <a:spcAft>
                <a:spcPts val="0"/>
              </a:spcAft>
              <a:buNone/>
            </a:pPr>
            <a:r>
              <a:rPr lang="en-GB">
                <a:latin typeface="Lato"/>
                <a:ea typeface="Lato"/>
                <a:cs typeface="Lato"/>
                <a:sym typeface="Lato"/>
              </a:rPr>
              <a:t>Discussion points:</a:t>
            </a:r>
            <a:endParaRPr>
              <a:latin typeface="Lato"/>
              <a:ea typeface="Lato"/>
              <a:cs typeface="Lato"/>
              <a:sym typeface="Lato"/>
            </a:endParaRPr>
          </a:p>
          <a:p>
            <a:pPr indent="-298450" lvl="0" marL="457200" rtl="0" algn="l">
              <a:lnSpc>
                <a:spcPct val="115000"/>
              </a:lnSpc>
              <a:spcBef>
                <a:spcPts val="1200"/>
              </a:spcBef>
              <a:spcAft>
                <a:spcPts val="0"/>
              </a:spcAft>
              <a:buClr>
                <a:schemeClr val="dk1"/>
              </a:buClr>
              <a:buSzPts val="1100"/>
              <a:buChar char="●"/>
            </a:pPr>
            <a:r>
              <a:rPr lang="en-GB">
                <a:latin typeface="Lato"/>
                <a:ea typeface="Lato"/>
                <a:cs typeface="Lato"/>
                <a:sym typeface="Lato"/>
              </a:rPr>
              <a:t>Zara may make the most money by putting her money in a savings account. These have higher interest rates than current accounts.</a:t>
            </a:r>
            <a:endParaRPr>
              <a:latin typeface="Lato"/>
              <a:ea typeface="Lato"/>
              <a:cs typeface="Lato"/>
              <a:sym typeface="Lato"/>
            </a:endParaRPr>
          </a:p>
          <a:p>
            <a:pPr indent="-298450" lvl="0" marL="457200" rtl="0" algn="l">
              <a:lnSpc>
                <a:spcPct val="115000"/>
              </a:lnSpc>
              <a:spcBef>
                <a:spcPts val="0"/>
              </a:spcBef>
              <a:spcAft>
                <a:spcPts val="0"/>
              </a:spcAft>
              <a:buClr>
                <a:schemeClr val="dk1"/>
              </a:buClr>
              <a:buSzPts val="1100"/>
              <a:buChar char="●"/>
            </a:pPr>
            <a:r>
              <a:rPr lang="en-GB">
                <a:latin typeface="Lato"/>
                <a:ea typeface="Lato"/>
                <a:cs typeface="Lato"/>
                <a:sym typeface="Lato"/>
              </a:rPr>
              <a:t>Her bank may offer savings accounts, or she could shop around: is there another bank that offers a higher interest rate, so she could save more?</a:t>
            </a:r>
            <a:endParaRPr>
              <a:latin typeface="Lato"/>
              <a:ea typeface="Lato"/>
              <a:cs typeface="Lato"/>
              <a:sym typeface="Lato"/>
            </a:endParaRPr>
          </a:p>
          <a:p>
            <a:pPr indent="-298450" lvl="0" marL="457200" rtl="0" algn="l">
              <a:lnSpc>
                <a:spcPct val="115000"/>
              </a:lnSpc>
              <a:spcBef>
                <a:spcPts val="0"/>
              </a:spcBef>
              <a:spcAft>
                <a:spcPts val="0"/>
              </a:spcAft>
              <a:buClr>
                <a:schemeClr val="dk1"/>
              </a:buClr>
              <a:buSzPts val="1100"/>
              <a:buChar char="●"/>
            </a:pPr>
            <a:r>
              <a:rPr lang="en-GB">
                <a:latin typeface="Lato"/>
                <a:ea typeface="Lato"/>
                <a:cs typeface="Lato"/>
                <a:sym typeface="Lato"/>
              </a:rPr>
              <a:t>Zara could also invest time into switching multiple times: some banks offer as much as £175 sign-up bonus for switching current accounts.</a:t>
            </a:r>
            <a:endParaRPr>
              <a:latin typeface="Lato"/>
              <a:ea typeface="Lato"/>
              <a:cs typeface="Lato"/>
              <a:sym typeface="Lato"/>
            </a:endParaRPr>
          </a:p>
          <a:p>
            <a:pPr indent="-298450" lvl="0" marL="457200" rtl="0" algn="l">
              <a:lnSpc>
                <a:spcPct val="115000"/>
              </a:lnSpc>
              <a:spcBef>
                <a:spcPts val="0"/>
              </a:spcBef>
              <a:spcAft>
                <a:spcPts val="0"/>
              </a:spcAft>
              <a:buClr>
                <a:schemeClr val="dk1"/>
              </a:buClr>
              <a:buSzPts val="1100"/>
              <a:buChar char="●"/>
            </a:pPr>
            <a:r>
              <a:rPr lang="en-GB">
                <a:latin typeface="Lato"/>
                <a:ea typeface="Lato"/>
                <a:cs typeface="Lato"/>
                <a:sym typeface="Lato"/>
              </a:rPr>
              <a:t>She could open a Junior ISA in her daughter’s name.</a:t>
            </a:r>
            <a:endParaRPr>
              <a:latin typeface="Lato"/>
              <a:ea typeface="Lato"/>
              <a:cs typeface="Lato"/>
              <a:sym typeface="Lato"/>
            </a:endParaRPr>
          </a:p>
          <a:p>
            <a:pPr indent="0" lvl="0" marL="0" rtl="0" algn="l">
              <a:lnSpc>
                <a:spcPct val="100000"/>
              </a:lnSpc>
              <a:spcBef>
                <a:spcPts val="1200"/>
              </a:spcBef>
              <a:spcAft>
                <a:spcPts val="0"/>
              </a:spcAft>
              <a:buNone/>
            </a:pPr>
            <a:r>
              <a:t/>
            </a:r>
            <a:endParaRPr>
              <a:latin typeface="Lato"/>
              <a:ea typeface="Lato"/>
              <a:cs typeface="Lato"/>
              <a:sym typeface="Lato"/>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3041ee64992_0_4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5" name="Google Shape;485;g3041ee64992_0_4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041ee64992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g3041ee64992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3041ee64992_0_4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6" name="Google Shape;496;g3041ee64992_0_4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3041ee64992_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4" name="Google Shape;504;g3041ee64992_0_4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3041ee64992_0_4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1" name="Google Shape;521;g3041ee64992_0_4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3041ee64992_0_4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7" name="Google Shape;527;g3041ee64992_0_4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041ee64992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g3041ee64992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041ee64992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g3041ee64992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041ee64992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g3041ee64992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lang="en-GB">
                <a:latin typeface="Lato"/>
                <a:ea typeface="Lato"/>
                <a:cs typeface="Lato"/>
                <a:sym typeface="Lato"/>
              </a:rPr>
              <a:t>Teacher instruction</a:t>
            </a:r>
            <a:endParaRPr b="1">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lang="en-GB">
                <a:latin typeface="Lato"/>
                <a:ea typeface="Lato"/>
                <a:cs typeface="Lato"/>
                <a:sym typeface="Lato"/>
              </a:rPr>
              <a:t>Discussion activity – elicit idea of wanting to keep it safe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041ee64992_0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g3041ee64992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041ee64992_0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g3041ee64992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Use the diagram to walk and talk through the relationship between the key terms.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Students can be instructed to discuss or write down their own definitions.</a:t>
            </a:r>
            <a:endParaRPr>
              <a:solidFill>
                <a:schemeClr val="dk1"/>
              </a:solidFill>
              <a:latin typeface="Lato"/>
              <a:ea typeface="Lato"/>
              <a:cs typeface="Lato"/>
              <a:sym typeface="La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sp>
        <p:nvSpPr>
          <p:cNvPr id="8" name="Google Shape;8;g2fe12e3f5cb_0_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9" name="Google Shape;9;g2fe12e3f5cb_0_45"/>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10" name="Google Shape;10;g2fe12e3f5cb_0_45"/>
          <p:cNvPicPr preferRelativeResize="0"/>
          <p:nvPr/>
        </p:nvPicPr>
        <p:blipFill rotWithShape="1">
          <a:blip r:embed="rId3">
            <a:alphaModFix/>
          </a:blip>
          <a:srcRect b="-2280"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bg>
      <p:bgPr>
        <a:solidFill>
          <a:schemeClr val="accent1"/>
        </a:solidFill>
      </p:bgPr>
    </p:bg>
    <p:spTree>
      <p:nvGrpSpPr>
        <p:cNvPr id="30" name="Shape 3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2">
  <p:cSld name="TITLE_AND_TWO_COLUMNS_2">
    <p:bg>
      <p:bgPr>
        <a:solidFill>
          <a:schemeClr val="accent1"/>
        </a:solidFill>
      </p:bgPr>
    </p:bg>
    <p:spTree>
      <p:nvGrpSpPr>
        <p:cNvPr id="31" name="Shape 31"/>
        <p:cNvGrpSpPr/>
        <p:nvPr/>
      </p:nvGrpSpPr>
      <p:grpSpPr>
        <a:xfrm>
          <a:off x="0" y="0"/>
          <a:ext cx="0" cy="0"/>
          <a:chOff x="0" y="0"/>
          <a:chExt cx="0" cy="0"/>
        </a:xfrm>
      </p:grpSpPr>
      <p:sp>
        <p:nvSpPr>
          <p:cNvPr id="32" name="Google Shape;32;g2fe12e3f5cb_0_70"/>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 name="Google Shape;33;g2fe12e3f5cb_0_70"/>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TITLE_2">
    <p:bg>
      <p:bgPr>
        <a:solidFill>
          <a:schemeClr val="accent1"/>
        </a:solidFill>
      </p:bgPr>
    </p:bg>
    <p:spTree>
      <p:nvGrpSpPr>
        <p:cNvPr id="34" name="Shape 34"/>
        <p:cNvGrpSpPr/>
        <p:nvPr/>
      </p:nvGrpSpPr>
      <p:grpSpPr>
        <a:xfrm>
          <a:off x="0" y="0"/>
          <a:ext cx="0" cy="0"/>
          <a:chOff x="0" y="0"/>
          <a:chExt cx="0" cy="0"/>
        </a:xfrm>
      </p:grpSpPr>
      <p:pic>
        <p:nvPicPr>
          <p:cNvPr id="35" name="Google Shape;35;g2fe12e3f5cb_0_75"/>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36" name="Google Shape;36;g2fe12e3f5cb_0_75"/>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1">
  <p:cSld name="TITLE_ONLY_1_1_1">
    <p:bg>
      <p:bgPr>
        <a:solidFill>
          <a:srgbClr val="0543B3"/>
        </a:solidFill>
      </p:bgPr>
    </p:bg>
    <p:spTree>
      <p:nvGrpSpPr>
        <p:cNvPr id="37" name="Shape 37"/>
        <p:cNvGrpSpPr/>
        <p:nvPr/>
      </p:nvGrpSpPr>
      <p:grpSpPr>
        <a:xfrm>
          <a:off x="0" y="0"/>
          <a:ext cx="0" cy="0"/>
          <a:chOff x="0" y="0"/>
          <a:chExt cx="0" cy="0"/>
        </a:xfrm>
      </p:grpSpPr>
      <p:pic>
        <p:nvPicPr>
          <p:cNvPr id="38" name="Google Shape;38;g2fe12e3f5cb_0_78"/>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1">
  <p:cSld name="Divider slide 2_1">
    <p:spTree>
      <p:nvGrpSpPr>
        <p:cNvPr id="39" name="Shape 39"/>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2">
  <p:cSld name="Divider/pullout 1">
    <p:spTree>
      <p:nvGrpSpPr>
        <p:cNvPr id="40" name="Shape 40"/>
        <p:cNvGrpSpPr/>
        <p:nvPr/>
      </p:nvGrpSpPr>
      <p:grpSpPr>
        <a:xfrm>
          <a:off x="0" y="0"/>
          <a:ext cx="0" cy="0"/>
          <a:chOff x="0" y="0"/>
          <a:chExt cx="0" cy="0"/>
        </a:xfrm>
      </p:grpSpPr>
      <p:pic>
        <p:nvPicPr>
          <p:cNvPr id="41" name="Google Shape;41;g2fe12e3f5cb_0_81"/>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1" name="Shape 11"/>
        <p:cNvGrpSpPr/>
        <p:nvPr/>
      </p:nvGrpSpPr>
      <p:grpSpPr>
        <a:xfrm>
          <a:off x="0" y="0"/>
          <a:ext cx="0" cy="0"/>
          <a:chOff x="0" y="0"/>
          <a:chExt cx="0" cy="0"/>
        </a:xfrm>
      </p:grpSpPr>
      <p:sp>
        <p:nvSpPr>
          <p:cNvPr id="12" name="Google Shape;12;g2fe12e3f5cb_0_49"/>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 name="Google Shape;13;g2fe12e3f5cb_0_49"/>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p:cSld name="TITLE_ONLY_1_1">
    <p:bg>
      <p:bgPr>
        <a:solidFill>
          <a:srgbClr val="0543B3"/>
        </a:solidFill>
      </p:bgPr>
    </p:bg>
    <p:spTree>
      <p:nvGrpSpPr>
        <p:cNvPr id="14" name="Shape 14"/>
        <p:cNvGrpSpPr/>
        <p:nvPr/>
      </p:nvGrpSpPr>
      <p:grpSpPr>
        <a:xfrm>
          <a:off x="0" y="0"/>
          <a:ext cx="0" cy="0"/>
          <a:chOff x="0" y="0"/>
          <a:chExt cx="0" cy="0"/>
        </a:xfrm>
      </p:grpSpPr>
      <p:pic>
        <p:nvPicPr>
          <p:cNvPr id="15" name="Google Shape;15;g2fe12e3f5cb_0_52"/>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6" name="Shape 16"/>
        <p:cNvGrpSpPr/>
        <p:nvPr/>
      </p:nvGrpSpPr>
      <p:grpSpPr>
        <a:xfrm>
          <a:off x="0" y="0"/>
          <a:ext cx="0" cy="0"/>
          <a:chOff x="0" y="0"/>
          <a:chExt cx="0" cy="0"/>
        </a:xfrm>
      </p:grpSpPr>
      <p:pic>
        <p:nvPicPr>
          <p:cNvPr id="17" name="Google Shape;17;g2fe12e3f5cb_0_54"/>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8" name="Shape 18"/>
        <p:cNvGrpSpPr/>
        <p:nvPr/>
      </p:nvGrpSpPr>
      <p:grpSpPr>
        <a:xfrm>
          <a:off x="0" y="0"/>
          <a:ext cx="0" cy="0"/>
          <a:chOff x="0" y="0"/>
          <a:chExt cx="0" cy="0"/>
        </a:xfrm>
      </p:grpSpPr>
      <p:pic>
        <p:nvPicPr>
          <p:cNvPr id="19" name="Google Shape;19;g2fe12e3f5cb_0_56"/>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20" name="Shape 20"/>
        <p:cNvGrpSpPr/>
        <p:nvPr/>
      </p:nvGrpSpPr>
      <p:grpSpPr>
        <a:xfrm>
          <a:off x="0" y="0"/>
          <a:ext cx="0" cy="0"/>
          <a:chOff x="0" y="0"/>
          <a:chExt cx="0" cy="0"/>
        </a:xfrm>
      </p:grpSpPr>
      <p:pic>
        <p:nvPicPr>
          <p:cNvPr id="21" name="Google Shape;21;g2fe12e3f5cb_0_58"/>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22" name="Shape 22"/>
        <p:cNvGrpSpPr/>
        <p:nvPr/>
      </p:nvGrpSpPr>
      <p:grpSpPr>
        <a:xfrm>
          <a:off x="0" y="0"/>
          <a:ext cx="0" cy="0"/>
          <a:chOff x="0" y="0"/>
          <a:chExt cx="0" cy="0"/>
        </a:xfrm>
      </p:grpSpPr>
      <p:pic>
        <p:nvPicPr>
          <p:cNvPr id="23" name="Google Shape;23;g2fe12e3f5cb_0_60"/>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24" name="Google Shape;24;g2fe12e3f5cb_0_6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5" name="Shape 25"/>
        <p:cNvGrpSpPr/>
        <p:nvPr/>
      </p:nvGrpSpPr>
      <p:grpSpPr>
        <a:xfrm>
          <a:off x="0" y="0"/>
          <a:ext cx="0" cy="0"/>
          <a:chOff x="0" y="0"/>
          <a:chExt cx="0" cy="0"/>
        </a:xfrm>
      </p:grpSpPr>
      <p:pic>
        <p:nvPicPr>
          <p:cNvPr id="26" name="Google Shape;26;g2fe12e3f5cb_0_64"/>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7" name="Shape 27"/>
        <p:cNvGrpSpPr/>
        <p:nvPr/>
      </p:nvGrpSpPr>
      <p:grpSpPr>
        <a:xfrm>
          <a:off x="0" y="0"/>
          <a:ext cx="0" cy="0"/>
          <a:chOff x="0" y="0"/>
          <a:chExt cx="0" cy="0"/>
        </a:xfrm>
      </p:grpSpPr>
      <p:sp>
        <p:nvSpPr>
          <p:cNvPr id="28" name="Google Shape;28;g2fe12e3f5cb_0_66"/>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 name="Google Shape;29;g2fe12e3f5cb_0_66"/>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2fe12e3f5cb_0_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23.png"/><Relationship Id="rId6" Type="http://schemas.openxmlformats.org/officeDocument/2006/relationships/image" Target="../media/image13.png"/><Relationship Id="rId7"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9.png"/><Relationship Id="rId6"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1.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32.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5.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5.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5.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s://www.currentaccountswitch.co.uk/" TargetMode="Externa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hyperlink" Target="https://www.which.co.uk/money/banking/bank-accounts/best-childrens-bank-accounts-aRMaB5Y7IaQO" TargetMode="External"/><Relationship Id="rId4" Type="http://schemas.openxmlformats.org/officeDocument/2006/relationships/image" Target="../media/image35.png"/><Relationship Id="rId5" Type="http://schemas.openxmlformats.org/officeDocument/2006/relationships/image" Target="../media/image34.png"/><Relationship Id="rId6" Type="http://schemas.openxmlformats.org/officeDocument/2006/relationships/hyperlink" Target="https://www.moneyhelper.org.uk/en/savings/how-to-save" TargetMode="External"/><Relationship Id="rId7" Type="http://schemas.openxmlformats.org/officeDocument/2006/relationships/hyperlink" Target="https://www.moneysavingexpert.com/savings/" TargetMode="External"/><Relationship Id="rId8"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 Id="rId3" Type="http://schemas.openxmlformats.org/officeDocument/2006/relationships/hyperlink" Target="https://resources.ftflic.com/" TargetMode="External"/><Relationship Id="rId4" Type="http://schemas.openxmlformats.org/officeDocument/2006/relationships/hyperlink" Target="https://www.citizensadvice.org.uk/debt-and-money/banking/getting-a-bank-account/#:~:text=To%20open%20a%20bank%20account%20you%20usually%20have%20to%20fill,date%20of%20birth%20and%20address." TargetMode="External"/><Relationship Id="rId5" Type="http://schemas.openxmlformats.org/officeDocument/2006/relationships/hyperlink" Target="https://www.moneysupermarket.com/current-accounts/opening-a-bank-account/" TargetMode="External"/><Relationship Id="rId6" Type="http://schemas.openxmlformats.org/officeDocument/2006/relationships/hyperlink" Target="https://www.ft.com/content/747b6d27-46cb-4f7e-a617-f63249e5bd8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45" name="Shape 45"/>
        <p:cNvGrpSpPr/>
        <p:nvPr/>
      </p:nvGrpSpPr>
      <p:grpSpPr>
        <a:xfrm>
          <a:off x="0" y="0"/>
          <a:ext cx="0" cy="0"/>
          <a:chOff x="0" y="0"/>
          <a:chExt cx="0" cy="0"/>
        </a:xfrm>
      </p:grpSpPr>
      <p:sp>
        <p:nvSpPr>
          <p:cNvPr id="46" name="Google Shape;46;g3041ee64992_0_0"/>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Key Stage Three (recommended for Year 7 or 8)</a:t>
            </a:r>
            <a:endParaRPr b="1" i="0" sz="1000" u="none" cap="none" strike="noStrike">
              <a:solidFill>
                <a:schemeClr val="accent2"/>
              </a:solidFill>
              <a:latin typeface="Arial"/>
              <a:ea typeface="Arial"/>
              <a:cs typeface="Arial"/>
              <a:sym typeface="Arial"/>
            </a:endParaRPr>
          </a:p>
        </p:txBody>
      </p:sp>
      <p:sp>
        <p:nvSpPr>
          <p:cNvPr id="47" name="Google Shape;47;g3041ee64992_0_0"/>
          <p:cNvSpPr txBox="1"/>
          <p:nvPr/>
        </p:nvSpPr>
        <p:spPr>
          <a:xfrm>
            <a:off x="360375" y="1253100"/>
            <a:ext cx="66813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rgbClr val="FFFFFF"/>
                </a:solidFill>
                <a:latin typeface="Lato Black"/>
                <a:ea typeface="Lato Black"/>
                <a:cs typeface="Lato Black"/>
                <a:sym typeface="Lato Black"/>
              </a:rPr>
              <a:t>How to make informed financial decisions</a:t>
            </a:r>
            <a:endParaRPr b="1" i="0" sz="4800" u="none" cap="none" strike="noStrike">
              <a:solidFill>
                <a:srgbClr val="FFFFFF"/>
              </a:solidFill>
              <a:latin typeface="Lato Black"/>
              <a:ea typeface="Lato Black"/>
              <a:cs typeface="Lato Black"/>
              <a:sym typeface="Lato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graphicFrame>
        <p:nvGraphicFramePr>
          <p:cNvPr id="116" name="Google Shape;116;g305cfda58cb_0_0"/>
          <p:cNvGraphicFramePr/>
          <p:nvPr/>
        </p:nvGraphicFramePr>
        <p:xfrm>
          <a:off x="217100" y="257325"/>
          <a:ext cx="3000000" cy="3000000"/>
        </p:xfrm>
        <a:graphic>
          <a:graphicData uri="http://schemas.openxmlformats.org/drawingml/2006/table">
            <a:tbl>
              <a:tblPr>
                <a:noFill/>
                <a:tableStyleId>{301703A0-65A1-4392-B19A-230D3E6EBC5F}</a:tableStyleId>
              </a:tblPr>
              <a:tblGrid>
                <a:gridCol w="1468825"/>
                <a:gridCol w="6475025"/>
              </a:tblGrid>
              <a:tr h="190500">
                <a:tc>
                  <a:txBody>
                    <a:bodyPr/>
                    <a:lstStyle/>
                    <a:p>
                      <a:pPr indent="0" lvl="0" marL="0" rtl="0" algn="l">
                        <a:spcBef>
                          <a:spcPts val="0"/>
                        </a:spcBef>
                        <a:spcAft>
                          <a:spcPts val="0"/>
                        </a:spcAft>
                        <a:buNone/>
                      </a:pPr>
                      <a:r>
                        <a:rPr b="1" lang="en-GB" sz="1500">
                          <a:solidFill>
                            <a:schemeClr val="lt1"/>
                          </a:solidFill>
                          <a:latin typeface="Lato"/>
                          <a:ea typeface="Lato"/>
                          <a:cs typeface="Lato"/>
                          <a:sym typeface="Lato"/>
                        </a:rPr>
                        <a:t>Term</a:t>
                      </a:r>
                      <a:endParaRPr b="1" sz="1500">
                        <a:solidFill>
                          <a:schemeClr val="lt1"/>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b="1" lang="en-GB" sz="1500">
                          <a:solidFill>
                            <a:schemeClr val="lt1"/>
                          </a:solidFill>
                          <a:latin typeface="Lato"/>
                          <a:ea typeface="Lato"/>
                          <a:cs typeface="Lato"/>
                          <a:sym typeface="Lato"/>
                        </a:rPr>
                        <a:t>Definition</a:t>
                      </a:r>
                      <a:endParaRPr b="1" sz="1500">
                        <a:solidFill>
                          <a:schemeClr val="lt1"/>
                        </a:solidFill>
                        <a:latin typeface="Lato"/>
                        <a:ea typeface="Lato"/>
                        <a:cs typeface="Lato"/>
                        <a:sym typeface="Lato"/>
                      </a:endParaRPr>
                    </a:p>
                  </a:txBody>
                  <a:tcPr marT="91425" marB="91425" marR="91425" marL="91425"/>
                </a:tc>
              </a:tr>
              <a:tr h="190500">
                <a:tc>
                  <a:txBody>
                    <a:bodyPr/>
                    <a:lstStyle/>
                    <a:p>
                      <a:pPr indent="0" lvl="0" marL="0" rtl="0" algn="l">
                        <a:spcBef>
                          <a:spcPts val="0"/>
                        </a:spcBef>
                        <a:spcAft>
                          <a:spcPts val="0"/>
                        </a:spcAft>
                        <a:buNone/>
                      </a:pPr>
                      <a:r>
                        <a:rPr b="1" lang="en-GB" sz="1300">
                          <a:solidFill>
                            <a:schemeClr val="lt1"/>
                          </a:solidFill>
                          <a:latin typeface="Lato"/>
                          <a:ea typeface="Lato"/>
                          <a:cs typeface="Lato"/>
                          <a:sym typeface="Lato"/>
                        </a:rPr>
                        <a:t>Customer</a:t>
                      </a:r>
                      <a:endParaRPr b="1" sz="1300">
                        <a:solidFill>
                          <a:schemeClr val="lt1"/>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sz="1300">
                          <a:solidFill>
                            <a:schemeClr val="lt1"/>
                          </a:solidFill>
                          <a:latin typeface="Lato"/>
                          <a:ea typeface="Lato"/>
                          <a:cs typeface="Lato"/>
                          <a:sym typeface="Lato"/>
                        </a:rPr>
                        <a:t>A person or business that buys goods or services from a company or bank.</a:t>
                      </a:r>
                      <a:endParaRPr sz="1300">
                        <a:solidFill>
                          <a:schemeClr val="lt1"/>
                        </a:solidFill>
                        <a:latin typeface="Lato"/>
                        <a:ea typeface="Lato"/>
                        <a:cs typeface="Lato"/>
                        <a:sym typeface="Lato"/>
                      </a:endParaRPr>
                    </a:p>
                  </a:txBody>
                  <a:tcPr marT="91425" marB="91425" marR="91425" marL="91425"/>
                </a:tc>
              </a:tr>
              <a:tr h="190500">
                <a:tc>
                  <a:txBody>
                    <a:bodyPr/>
                    <a:lstStyle/>
                    <a:p>
                      <a:pPr indent="0" lvl="0" marL="0" rtl="0" algn="l">
                        <a:spcBef>
                          <a:spcPts val="0"/>
                        </a:spcBef>
                        <a:spcAft>
                          <a:spcPts val="0"/>
                        </a:spcAft>
                        <a:buNone/>
                      </a:pPr>
                      <a:r>
                        <a:rPr b="1" lang="en-GB" sz="1300">
                          <a:solidFill>
                            <a:schemeClr val="lt1"/>
                          </a:solidFill>
                          <a:latin typeface="Lato"/>
                          <a:ea typeface="Lato"/>
                          <a:cs typeface="Lato"/>
                          <a:sym typeface="Lato"/>
                        </a:rPr>
                        <a:t>Deposits</a:t>
                      </a:r>
                      <a:endParaRPr b="1" sz="1300">
                        <a:solidFill>
                          <a:schemeClr val="lt1"/>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sz="1300">
                          <a:solidFill>
                            <a:schemeClr val="lt1"/>
                          </a:solidFill>
                          <a:latin typeface="Lato"/>
                          <a:ea typeface="Lato"/>
                          <a:cs typeface="Lato"/>
                          <a:sym typeface="Lato"/>
                        </a:rPr>
                        <a:t>Money that a customer places in a bank or financial institution for safekeeping.</a:t>
                      </a:r>
                      <a:endParaRPr sz="1300">
                        <a:solidFill>
                          <a:schemeClr val="lt1"/>
                        </a:solidFill>
                        <a:latin typeface="Lato"/>
                        <a:ea typeface="Lato"/>
                        <a:cs typeface="Lato"/>
                        <a:sym typeface="Lato"/>
                      </a:endParaRPr>
                    </a:p>
                  </a:txBody>
                  <a:tcPr marT="91425" marB="91425" marR="91425" marL="91425"/>
                </a:tc>
              </a:tr>
              <a:tr h="190500">
                <a:tc>
                  <a:txBody>
                    <a:bodyPr/>
                    <a:lstStyle/>
                    <a:p>
                      <a:pPr indent="0" lvl="0" marL="0" rtl="0" algn="l">
                        <a:spcBef>
                          <a:spcPts val="0"/>
                        </a:spcBef>
                        <a:spcAft>
                          <a:spcPts val="0"/>
                        </a:spcAft>
                        <a:buNone/>
                      </a:pPr>
                      <a:r>
                        <a:rPr b="1" lang="en-GB" sz="1300">
                          <a:solidFill>
                            <a:schemeClr val="lt1"/>
                          </a:solidFill>
                          <a:latin typeface="Lato"/>
                          <a:ea typeface="Lato"/>
                          <a:cs typeface="Lato"/>
                          <a:sym typeface="Lato"/>
                        </a:rPr>
                        <a:t>Loans  </a:t>
                      </a:r>
                      <a:endParaRPr b="1" sz="1300">
                        <a:solidFill>
                          <a:schemeClr val="lt1"/>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sz="1300">
                          <a:solidFill>
                            <a:schemeClr val="lt1"/>
                          </a:solidFill>
                          <a:latin typeface="Lato"/>
                          <a:ea typeface="Lato"/>
                          <a:cs typeface="Lato"/>
                          <a:sym typeface="Lato"/>
                        </a:rPr>
                        <a:t>Money borrowed from a bank or financial institution that must be paid back with interest over time.</a:t>
                      </a:r>
                      <a:endParaRPr sz="1300">
                        <a:solidFill>
                          <a:schemeClr val="lt1"/>
                        </a:solidFill>
                        <a:latin typeface="Lato"/>
                        <a:ea typeface="Lato"/>
                        <a:cs typeface="Lato"/>
                        <a:sym typeface="Lato"/>
                      </a:endParaRPr>
                    </a:p>
                  </a:txBody>
                  <a:tcPr marT="91425" marB="91425" marR="91425" marL="91425"/>
                </a:tc>
              </a:tr>
              <a:tr h="190500">
                <a:tc>
                  <a:txBody>
                    <a:bodyPr/>
                    <a:lstStyle/>
                    <a:p>
                      <a:pPr indent="0" lvl="0" marL="0" rtl="0" algn="l">
                        <a:spcBef>
                          <a:spcPts val="0"/>
                        </a:spcBef>
                        <a:spcAft>
                          <a:spcPts val="0"/>
                        </a:spcAft>
                        <a:buNone/>
                      </a:pPr>
                      <a:r>
                        <a:rPr b="1" lang="en-GB" sz="1300">
                          <a:solidFill>
                            <a:schemeClr val="lt1"/>
                          </a:solidFill>
                          <a:latin typeface="Lato"/>
                          <a:ea typeface="Lato"/>
                          <a:cs typeface="Lato"/>
                          <a:sym typeface="Lato"/>
                        </a:rPr>
                        <a:t>Interest</a:t>
                      </a:r>
                      <a:endParaRPr b="1" sz="1300">
                        <a:solidFill>
                          <a:schemeClr val="lt1"/>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sz="1300">
                          <a:solidFill>
                            <a:schemeClr val="lt1"/>
                          </a:solidFill>
                          <a:latin typeface="Lato"/>
                          <a:ea typeface="Lato"/>
                          <a:cs typeface="Lato"/>
                          <a:sym typeface="Lato"/>
                        </a:rPr>
                        <a:t>A fee paid for borrowing money, or earned from keeping money in a bank account.</a:t>
                      </a:r>
                      <a:endParaRPr sz="1300">
                        <a:solidFill>
                          <a:schemeClr val="lt1"/>
                        </a:solidFill>
                        <a:latin typeface="Lato"/>
                        <a:ea typeface="Lato"/>
                        <a:cs typeface="Lato"/>
                        <a:sym typeface="Lato"/>
                      </a:endParaRPr>
                    </a:p>
                  </a:txBody>
                  <a:tcPr marT="91425" marB="91425" marR="91425" marL="91425"/>
                </a:tc>
              </a:tr>
              <a:tr h="190500">
                <a:tc>
                  <a:txBody>
                    <a:bodyPr/>
                    <a:lstStyle/>
                    <a:p>
                      <a:pPr indent="0" lvl="0" marL="0" rtl="0" algn="l">
                        <a:spcBef>
                          <a:spcPts val="0"/>
                        </a:spcBef>
                        <a:spcAft>
                          <a:spcPts val="0"/>
                        </a:spcAft>
                        <a:buNone/>
                      </a:pPr>
                      <a:r>
                        <a:rPr b="1" lang="en-GB" sz="1300">
                          <a:solidFill>
                            <a:schemeClr val="lt1"/>
                          </a:solidFill>
                          <a:latin typeface="Lato"/>
                          <a:ea typeface="Lato"/>
                          <a:cs typeface="Lato"/>
                          <a:sym typeface="Lato"/>
                        </a:rPr>
                        <a:t>Bank account</a:t>
                      </a:r>
                      <a:endParaRPr b="1" sz="1300">
                        <a:solidFill>
                          <a:schemeClr val="lt1"/>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sz="1300">
                          <a:solidFill>
                            <a:schemeClr val="lt1"/>
                          </a:solidFill>
                          <a:latin typeface="Lato"/>
                          <a:ea typeface="Lato"/>
                          <a:cs typeface="Lato"/>
                          <a:sym typeface="Lato"/>
                        </a:rPr>
                        <a:t>A secure place where a person or business can store their money and access it when needed.</a:t>
                      </a:r>
                      <a:endParaRPr sz="1300">
                        <a:solidFill>
                          <a:schemeClr val="lt1"/>
                        </a:solidFill>
                        <a:latin typeface="Lato"/>
                        <a:ea typeface="Lato"/>
                        <a:cs typeface="Lato"/>
                        <a:sym typeface="Lato"/>
                      </a:endParaRPr>
                    </a:p>
                  </a:txBody>
                  <a:tcPr marT="91425" marB="91425" marR="91425" marL="91425"/>
                </a:tc>
              </a:tr>
              <a:tr h="190500">
                <a:tc>
                  <a:txBody>
                    <a:bodyPr/>
                    <a:lstStyle/>
                    <a:p>
                      <a:pPr indent="0" lvl="0" marL="0" rtl="0" algn="l">
                        <a:spcBef>
                          <a:spcPts val="0"/>
                        </a:spcBef>
                        <a:spcAft>
                          <a:spcPts val="0"/>
                        </a:spcAft>
                        <a:buNone/>
                      </a:pPr>
                      <a:r>
                        <a:rPr b="1" lang="en-GB" sz="1300">
                          <a:solidFill>
                            <a:schemeClr val="lt1"/>
                          </a:solidFill>
                          <a:latin typeface="Lato"/>
                          <a:ea typeface="Lato"/>
                          <a:cs typeface="Lato"/>
                          <a:sym typeface="Lato"/>
                        </a:rPr>
                        <a:t>Current account</a:t>
                      </a:r>
                      <a:endParaRPr b="1" sz="1300">
                        <a:solidFill>
                          <a:schemeClr val="lt1"/>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sz="1300">
                          <a:solidFill>
                            <a:schemeClr val="lt1"/>
                          </a:solidFill>
                          <a:latin typeface="Lato"/>
                          <a:ea typeface="Lato"/>
                          <a:cs typeface="Lato"/>
                          <a:sym typeface="Lato"/>
                        </a:rPr>
                        <a:t>A type of bank account used for everyday transactions like paying bills or withdrawing cash.</a:t>
                      </a:r>
                      <a:endParaRPr sz="1300">
                        <a:solidFill>
                          <a:schemeClr val="lt1"/>
                        </a:solidFill>
                        <a:latin typeface="Lato"/>
                        <a:ea typeface="Lato"/>
                        <a:cs typeface="Lato"/>
                        <a:sym typeface="Lato"/>
                      </a:endParaRPr>
                    </a:p>
                  </a:txBody>
                  <a:tcPr marT="91425" marB="91425" marR="91425" marL="91425"/>
                </a:tc>
              </a:tr>
              <a:tr h="190500">
                <a:tc>
                  <a:txBody>
                    <a:bodyPr/>
                    <a:lstStyle/>
                    <a:p>
                      <a:pPr indent="0" lvl="0" marL="0" rtl="0" algn="l">
                        <a:spcBef>
                          <a:spcPts val="0"/>
                        </a:spcBef>
                        <a:spcAft>
                          <a:spcPts val="0"/>
                        </a:spcAft>
                        <a:buNone/>
                      </a:pPr>
                      <a:r>
                        <a:rPr b="1" lang="en-GB" sz="1300">
                          <a:solidFill>
                            <a:schemeClr val="lt1"/>
                          </a:solidFill>
                          <a:latin typeface="Lato"/>
                          <a:ea typeface="Lato"/>
                          <a:cs typeface="Lato"/>
                          <a:sym typeface="Lato"/>
                        </a:rPr>
                        <a:t>Profit </a:t>
                      </a:r>
                      <a:endParaRPr b="1" sz="1300">
                        <a:solidFill>
                          <a:schemeClr val="lt1"/>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sz="1300">
                          <a:solidFill>
                            <a:schemeClr val="lt1"/>
                          </a:solidFill>
                          <a:latin typeface="Lato"/>
                          <a:ea typeface="Lato"/>
                          <a:cs typeface="Lato"/>
                          <a:sym typeface="Lato"/>
                        </a:rPr>
                        <a:t>The money a business earns after subtracting its costs and expenses.</a:t>
                      </a:r>
                      <a:endParaRPr sz="1300">
                        <a:solidFill>
                          <a:schemeClr val="lt1"/>
                        </a:solidFill>
                        <a:latin typeface="Lato"/>
                        <a:ea typeface="Lato"/>
                        <a:cs typeface="Lato"/>
                        <a:sym typeface="Lato"/>
                      </a:endParaRPr>
                    </a:p>
                  </a:txBody>
                  <a:tcPr marT="91425" marB="91425" marR="91425" marL="91425"/>
                </a:tc>
              </a:tr>
              <a:tr h="190500">
                <a:tc>
                  <a:txBody>
                    <a:bodyPr/>
                    <a:lstStyle/>
                    <a:p>
                      <a:pPr indent="0" lvl="0" marL="0" rtl="0" algn="l">
                        <a:spcBef>
                          <a:spcPts val="0"/>
                        </a:spcBef>
                        <a:spcAft>
                          <a:spcPts val="0"/>
                        </a:spcAft>
                        <a:buNone/>
                      </a:pPr>
                      <a:r>
                        <a:rPr b="1" lang="en-GB" sz="1300">
                          <a:solidFill>
                            <a:schemeClr val="lt1"/>
                          </a:solidFill>
                          <a:latin typeface="Lato"/>
                          <a:ea typeface="Lato"/>
                          <a:cs typeface="Lato"/>
                          <a:sym typeface="Lato"/>
                        </a:rPr>
                        <a:t>Identification</a:t>
                      </a:r>
                      <a:endParaRPr b="1" sz="1300">
                        <a:solidFill>
                          <a:schemeClr val="lt1"/>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sz="1300">
                          <a:solidFill>
                            <a:schemeClr val="lt1"/>
                          </a:solidFill>
                          <a:latin typeface="Lato"/>
                          <a:ea typeface="Lato"/>
                          <a:cs typeface="Lato"/>
                          <a:sym typeface="Lato"/>
                        </a:rPr>
                        <a:t>A document or proof used to show who you are, such as a driver's license or passport.</a:t>
                      </a:r>
                      <a:endParaRPr sz="1300">
                        <a:solidFill>
                          <a:schemeClr val="lt1"/>
                        </a:solidFill>
                        <a:latin typeface="Lato"/>
                        <a:ea typeface="Lato"/>
                        <a:cs typeface="Lato"/>
                        <a:sym typeface="Lato"/>
                      </a:endParaRPr>
                    </a:p>
                  </a:txBody>
                  <a:tcPr marT="91425" marB="91425" marR="91425" marL="91425"/>
                </a:tc>
              </a:tr>
              <a:tr h="190500">
                <a:tc>
                  <a:txBody>
                    <a:bodyPr/>
                    <a:lstStyle/>
                    <a:p>
                      <a:pPr indent="0" lvl="0" marL="0" rtl="0" algn="l">
                        <a:spcBef>
                          <a:spcPts val="0"/>
                        </a:spcBef>
                        <a:spcAft>
                          <a:spcPts val="0"/>
                        </a:spcAft>
                        <a:buNone/>
                      </a:pPr>
                      <a:r>
                        <a:rPr b="1" lang="en-GB" sz="1300">
                          <a:solidFill>
                            <a:schemeClr val="lt1"/>
                          </a:solidFill>
                          <a:latin typeface="Lato"/>
                          <a:ea typeface="Lato"/>
                          <a:cs typeface="Lato"/>
                          <a:sym typeface="Lato"/>
                        </a:rPr>
                        <a:t>Economy</a:t>
                      </a:r>
                      <a:endParaRPr b="1" sz="1300">
                        <a:solidFill>
                          <a:schemeClr val="lt1"/>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sz="1300">
                          <a:solidFill>
                            <a:schemeClr val="lt1"/>
                          </a:solidFill>
                          <a:latin typeface="Lato"/>
                          <a:ea typeface="Lato"/>
                          <a:cs typeface="Lato"/>
                          <a:sym typeface="Lato"/>
                        </a:rPr>
                        <a:t>The system of production, distribution, and consumption of goods and services in a country or region.</a:t>
                      </a:r>
                      <a:endParaRPr sz="1300">
                        <a:solidFill>
                          <a:schemeClr val="lt1"/>
                        </a:solidFill>
                        <a:latin typeface="Lato"/>
                        <a:ea typeface="Lato"/>
                        <a:cs typeface="Lato"/>
                        <a:sym typeface="Lato"/>
                      </a:endParaRP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3041ee64992_0_72"/>
          <p:cNvSpPr txBox="1"/>
          <p:nvPr>
            <p:ph type="ctrTitle"/>
          </p:nvPr>
        </p:nvSpPr>
        <p:spPr>
          <a:xfrm>
            <a:off x="2389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 does a bank do?</a:t>
            </a:r>
            <a:endParaRPr b="1" i="0" sz="2900" u="none" cap="none" strike="noStrike">
              <a:solidFill>
                <a:schemeClr val="accent2"/>
              </a:solidFill>
              <a:latin typeface="Lato"/>
              <a:ea typeface="Lato"/>
              <a:cs typeface="Lato"/>
              <a:sym typeface="Lato"/>
            </a:endParaRPr>
          </a:p>
        </p:txBody>
      </p:sp>
      <p:sp>
        <p:nvSpPr>
          <p:cNvPr id="122" name="Google Shape;122;g3041ee64992_0_72"/>
          <p:cNvSpPr txBox="1"/>
          <p:nvPr/>
        </p:nvSpPr>
        <p:spPr>
          <a:xfrm>
            <a:off x="4263550" y="1548100"/>
            <a:ext cx="4237500" cy="2373600"/>
          </a:xfrm>
          <a:prstGeom prst="rect">
            <a:avLst/>
          </a:prstGeom>
          <a:solidFill>
            <a:schemeClr val="accent3"/>
          </a:solid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Banks accept money (deposits) from customers and they also make loans (lend money) to customers. </a:t>
            </a:r>
            <a:endParaRPr b="0" i="0" sz="1800" u="none" cap="none" strike="noStrike">
              <a:solidFill>
                <a:schemeClr val="accent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They pay interest on deposits and charge interest loans. That helps them make a profit.</a:t>
            </a:r>
            <a:endParaRPr b="0" i="0" sz="1800" u="none" cap="none" strike="noStrike">
              <a:solidFill>
                <a:schemeClr val="accent1"/>
              </a:solidFill>
              <a:latin typeface="Lato"/>
              <a:ea typeface="Lato"/>
              <a:cs typeface="Lato"/>
              <a:sym typeface="Lato"/>
            </a:endParaRPr>
          </a:p>
        </p:txBody>
      </p:sp>
      <p:grpSp>
        <p:nvGrpSpPr>
          <p:cNvPr id="123" name="Google Shape;123;g3041ee64992_0_72"/>
          <p:cNvGrpSpPr/>
          <p:nvPr/>
        </p:nvGrpSpPr>
        <p:grpSpPr>
          <a:xfrm>
            <a:off x="364600" y="1488138"/>
            <a:ext cx="3385275" cy="2891625"/>
            <a:chOff x="364600" y="1488138"/>
            <a:chExt cx="3385275" cy="2891625"/>
          </a:xfrm>
        </p:grpSpPr>
        <p:sp>
          <p:nvSpPr>
            <p:cNvPr id="124" name="Google Shape;124;g3041ee64992_0_72"/>
            <p:cNvSpPr/>
            <p:nvPr/>
          </p:nvSpPr>
          <p:spPr>
            <a:xfrm>
              <a:off x="364600" y="2760825"/>
              <a:ext cx="1169100" cy="3414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Customers</a:t>
              </a:r>
              <a:endParaRPr b="1" i="0" sz="1400" u="none" cap="none" strike="noStrike">
                <a:solidFill>
                  <a:schemeClr val="lt1"/>
                </a:solidFill>
                <a:latin typeface="Lato"/>
                <a:ea typeface="Lato"/>
                <a:cs typeface="Lato"/>
                <a:sym typeface="Lato"/>
              </a:endParaRPr>
            </a:p>
          </p:txBody>
        </p:sp>
        <p:sp>
          <p:nvSpPr>
            <p:cNvPr id="125" name="Google Shape;125;g3041ee64992_0_72"/>
            <p:cNvSpPr/>
            <p:nvPr/>
          </p:nvSpPr>
          <p:spPr>
            <a:xfrm flipH="1">
              <a:off x="896375" y="1888350"/>
              <a:ext cx="2329800" cy="683400"/>
            </a:xfrm>
            <a:prstGeom prst="curvedDownArrow">
              <a:avLst>
                <a:gd fmla="val 25000" name="adj1"/>
                <a:gd fmla="val 50000" name="adj2"/>
                <a:gd fmla="val 25000" name="adj3"/>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g3041ee64992_0_72"/>
            <p:cNvSpPr/>
            <p:nvPr/>
          </p:nvSpPr>
          <p:spPr>
            <a:xfrm flipH="1" rot="10800000">
              <a:off x="895375" y="3236175"/>
              <a:ext cx="2437500" cy="743400"/>
            </a:xfrm>
            <a:prstGeom prst="curvedDownArrow">
              <a:avLst>
                <a:gd fmla="val 25000" name="adj1"/>
                <a:gd fmla="val 50000" name="adj2"/>
                <a:gd fmla="val 25000" name="adj3"/>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g3041ee64992_0_72"/>
            <p:cNvSpPr/>
            <p:nvPr/>
          </p:nvSpPr>
          <p:spPr>
            <a:xfrm>
              <a:off x="2580775" y="2760825"/>
              <a:ext cx="1169100" cy="3414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Bank</a:t>
              </a:r>
              <a:endParaRPr b="1" i="0" sz="1400" u="none" cap="none" strike="noStrike">
                <a:solidFill>
                  <a:schemeClr val="lt1"/>
                </a:solidFill>
                <a:latin typeface="Lato"/>
                <a:ea typeface="Lato"/>
                <a:cs typeface="Lato"/>
                <a:sym typeface="Lato"/>
              </a:endParaRPr>
            </a:p>
          </p:txBody>
        </p:sp>
        <p:sp>
          <p:nvSpPr>
            <p:cNvPr id="128" name="Google Shape;128;g3041ee64992_0_72"/>
            <p:cNvSpPr/>
            <p:nvPr/>
          </p:nvSpPr>
          <p:spPr>
            <a:xfrm>
              <a:off x="1531025" y="2389125"/>
              <a:ext cx="1060500" cy="461700"/>
            </a:xfrm>
            <a:prstGeom prst="rightArrow">
              <a:avLst>
                <a:gd fmla="val 50000"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chemeClr val="lt1"/>
                  </a:solidFill>
                  <a:latin typeface="Lato"/>
                  <a:ea typeface="Lato"/>
                  <a:cs typeface="Lato"/>
                  <a:sym typeface="Lato"/>
                </a:rPr>
                <a:t>Deposits </a:t>
              </a:r>
              <a:endParaRPr b="1" i="0" sz="1300" u="none" cap="none" strike="noStrike">
                <a:solidFill>
                  <a:schemeClr val="lt1"/>
                </a:solidFill>
                <a:latin typeface="Lato"/>
                <a:ea typeface="Lato"/>
                <a:cs typeface="Lato"/>
                <a:sym typeface="Lato"/>
              </a:endParaRPr>
            </a:p>
          </p:txBody>
        </p:sp>
        <p:sp>
          <p:nvSpPr>
            <p:cNvPr id="129" name="Google Shape;129;g3041ee64992_0_72"/>
            <p:cNvSpPr/>
            <p:nvPr/>
          </p:nvSpPr>
          <p:spPr>
            <a:xfrm>
              <a:off x="1531025" y="3102225"/>
              <a:ext cx="1060500" cy="4002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Loans</a:t>
              </a:r>
              <a:endParaRPr b="1" i="0" sz="1400" u="none" cap="none" strike="noStrike">
                <a:solidFill>
                  <a:schemeClr val="lt1"/>
                </a:solidFill>
                <a:latin typeface="Lato"/>
                <a:ea typeface="Lato"/>
                <a:cs typeface="Lato"/>
                <a:sym typeface="Lato"/>
              </a:endParaRPr>
            </a:p>
          </p:txBody>
        </p:sp>
        <p:sp>
          <p:nvSpPr>
            <p:cNvPr id="130" name="Google Shape;130;g3041ee64992_0_72"/>
            <p:cNvSpPr txBox="1"/>
            <p:nvPr/>
          </p:nvSpPr>
          <p:spPr>
            <a:xfrm>
              <a:off x="896375" y="1488138"/>
              <a:ext cx="23298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Interest</a:t>
              </a:r>
              <a:endParaRPr b="1" i="0" sz="1400" u="none" cap="none" strike="noStrike">
                <a:solidFill>
                  <a:schemeClr val="accent1"/>
                </a:solidFill>
                <a:latin typeface="Arial"/>
                <a:ea typeface="Arial"/>
                <a:cs typeface="Arial"/>
                <a:sym typeface="Arial"/>
              </a:endParaRPr>
            </a:p>
          </p:txBody>
        </p:sp>
        <p:sp>
          <p:nvSpPr>
            <p:cNvPr id="131" name="Google Shape;131;g3041ee64992_0_72"/>
            <p:cNvSpPr txBox="1"/>
            <p:nvPr/>
          </p:nvSpPr>
          <p:spPr>
            <a:xfrm>
              <a:off x="896375" y="3979563"/>
              <a:ext cx="23298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Interest</a:t>
              </a:r>
              <a:endParaRPr b="1" i="0" sz="1400" u="none" cap="none" strike="noStrike">
                <a:solidFill>
                  <a:schemeClr val="accent1"/>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3041ee64992_0_87"/>
          <p:cNvSpPr txBox="1"/>
          <p:nvPr>
            <p:ph type="ctrTitle"/>
          </p:nvPr>
        </p:nvSpPr>
        <p:spPr>
          <a:xfrm>
            <a:off x="25995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Keywords</a:t>
            </a:r>
            <a:r>
              <a:rPr b="1" lang="en-GB" sz="2900">
                <a:solidFill>
                  <a:schemeClr val="accent2"/>
                </a:solidFill>
                <a:latin typeface="Lato"/>
                <a:ea typeface="Lato"/>
                <a:cs typeface="Lato"/>
                <a:sym typeface="Lato"/>
              </a:rPr>
              <a:t>: </a:t>
            </a:r>
            <a:r>
              <a:rPr b="1" i="0" lang="en-GB" sz="2900" u="none" cap="none" strike="noStrike">
                <a:solidFill>
                  <a:schemeClr val="accent2"/>
                </a:solidFill>
                <a:latin typeface="Lato"/>
                <a:ea typeface="Lato"/>
                <a:cs typeface="Lato"/>
                <a:sym typeface="Lato"/>
              </a:rPr>
              <a:t>banking</a:t>
            </a:r>
            <a:endParaRPr b="1" i="0" sz="3600" u="none" cap="none" strike="noStrike">
              <a:solidFill>
                <a:schemeClr val="accent2"/>
              </a:solidFill>
              <a:latin typeface="Lato"/>
              <a:ea typeface="Lato"/>
              <a:cs typeface="Lato"/>
              <a:sym typeface="Lato"/>
            </a:endParaRPr>
          </a:p>
        </p:txBody>
      </p:sp>
      <p:sp>
        <p:nvSpPr>
          <p:cNvPr id="137" name="Google Shape;137;g3041ee64992_0_87"/>
          <p:cNvSpPr txBox="1"/>
          <p:nvPr/>
        </p:nvSpPr>
        <p:spPr>
          <a:xfrm>
            <a:off x="1665400" y="2213975"/>
            <a:ext cx="3200400" cy="8004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lang="en-GB" sz="2000">
                <a:solidFill>
                  <a:schemeClr val="lt1"/>
                </a:solidFill>
                <a:latin typeface="Lato"/>
                <a:ea typeface="Lato"/>
                <a:cs typeface="Lato"/>
                <a:sym typeface="Lato"/>
              </a:rPr>
              <a:t>Read the</a:t>
            </a:r>
            <a:r>
              <a:rPr b="1" i="0" lang="en-GB" sz="2000" u="none" cap="none" strike="noStrike">
                <a:solidFill>
                  <a:schemeClr val="lt1"/>
                </a:solidFill>
                <a:latin typeface="Lato"/>
                <a:ea typeface="Lato"/>
                <a:cs typeface="Lato"/>
                <a:sym typeface="Lato"/>
              </a:rPr>
              <a:t> key terms on the worksheet provided.</a:t>
            </a:r>
            <a:endParaRPr b="1" i="0" sz="2000" u="none" cap="none" strike="noStrike">
              <a:solidFill>
                <a:schemeClr val="lt1"/>
              </a:solidFill>
              <a:latin typeface="Lato"/>
              <a:ea typeface="Lato"/>
              <a:cs typeface="Lato"/>
              <a:sym typeface="Lato"/>
            </a:endParaRPr>
          </a:p>
        </p:txBody>
      </p:sp>
      <p:sp>
        <p:nvSpPr>
          <p:cNvPr id="138" name="Google Shape;138;g3041ee64992_0_87"/>
          <p:cNvSpPr txBox="1"/>
          <p:nvPr/>
        </p:nvSpPr>
        <p:spPr>
          <a:xfrm>
            <a:off x="93050" y="47480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rgbClr val="FF8022"/>
                </a:solidFill>
                <a:latin typeface="Lato"/>
                <a:ea typeface="Lato"/>
                <a:cs typeface="Lato"/>
                <a:sym typeface="Lato"/>
              </a:rPr>
              <a:t>Resource 1: Key terms</a:t>
            </a:r>
            <a:endParaRPr b="1" i="1" sz="1000" u="none" cap="none" strike="noStrike">
              <a:solidFill>
                <a:srgbClr val="FF8022"/>
              </a:solidFill>
              <a:latin typeface="Lato"/>
              <a:ea typeface="Lato"/>
              <a:cs typeface="Lato"/>
              <a:sym typeface="Lato"/>
            </a:endParaRPr>
          </a:p>
        </p:txBody>
      </p:sp>
      <p:pic>
        <p:nvPicPr>
          <p:cNvPr id="139" name="Google Shape;139;g3041ee64992_0_87"/>
          <p:cNvPicPr preferRelativeResize="0"/>
          <p:nvPr/>
        </p:nvPicPr>
        <p:blipFill>
          <a:blip r:embed="rId3">
            <a:alphaModFix/>
          </a:blip>
          <a:stretch>
            <a:fillRect/>
          </a:stretch>
        </p:blipFill>
        <p:spPr>
          <a:xfrm rot="959712">
            <a:off x="5217176" y="1036792"/>
            <a:ext cx="2515922" cy="3543817"/>
          </a:xfrm>
          <a:prstGeom prst="rect">
            <a:avLst/>
          </a:prstGeom>
          <a:noFill/>
          <a:ln cap="flat" cmpd="sng" w="19050">
            <a:solidFill>
              <a:schemeClr val="accent2"/>
            </a:solidFill>
            <a:prstDash val="solid"/>
            <a:round/>
            <a:headEnd len="sm" w="sm" type="none"/>
            <a:tailEnd len="sm" w="sm" type="none"/>
          </a:ln>
        </p:spPr>
      </p:pic>
      <p:pic>
        <p:nvPicPr>
          <p:cNvPr id="140" name="Google Shape;140;g3041ee64992_0_87"/>
          <p:cNvPicPr preferRelativeResize="0"/>
          <p:nvPr/>
        </p:nvPicPr>
        <p:blipFill>
          <a:blip r:embed="rId4">
            <a:alphaModFix/>
          </a:blip>
          <a:stretch>
            <a:fillRect/>
          </a:stretch>
        </p:blipFill>
        <p:spPr>
          <a:xfrm>
            <a:off x="514775" y="2069263"/>
            <a:ext cx="1089825" cy="1089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grpSp>
        <p:nvGrpSpPr>
          <p:cNvPr id="145" name="Google Shape;145;g3041ee64992_0_95"/>
          <p:cNvGrpSpPr/>
          <p:nvPr/>
        </p:nvGrpSpPr>
        <p:grpSpPr>
          <a:xfrm>
            <a:off x="4107747" y="1001000"/>
            <a:ext cx="3861842" cy="3888508"/>
            <a:chOff x="1345551" y="6705"/>
            <a:chExt cx="3984978" cy="4407740"/>
          </a:xfrm>
        </p:grpSpPr>
        <p:sp>
          <p:nvSpPr>
            <p:cNvPr id="146" name="Google Shape;146;g3041ee64992_0_95"/>
            <p:cNvSpPr/>
            <p:nvPr/>
          </p:nvSpPr>
          <p:spPr>
            <a:xfrm>
              <a:off x="2834002" y="1706538"/>
              <a:ext cx="1008000" cy="10080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g3041ee64992_0_95"/>
            <p:cNvSpPr txBox="1"/>
            <p:nvPr/>
          </p:nvSpPr>
          <p:spPr>
            <a:xfrm>
              <a:off x="2981620" y="1854156"/>
              <a:ext cx="712800" cy="7128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1" i="0" lang="en-GB" sz="1000" u="none" cap="none" strike="noStrike">
                  <a:solidFill>
                    <a:schemeClr val="accent2"/>
                  </a:solidFill>
                  <a:latin typeface="Lato Black"/>
                  <a:ea typeface="Lato Black"/>
                  <a:cs typeface="Lato Black"/>
                  <a:sym typeface="Lato Black"/>
                </a:rPr>
                <a:t>Why do people need a bank account?</a:t>
              </a:r>
              <a:endParaRPr b="1" i="0" sz="1000" u="none" cap="none" strike="noStrike">
                <a:solidFill>
                  <a:schemeClr val="accent2"/>
                </a:solidFill>
                <a:latin typeface="Lato Black"/>
                <a:ea typeface="Lato Black"/>
                <a:cs typeface="Lato Black"/>
                <a:sym typeface="Lato Black"/>
              </a:endParaRPr>
            </a:p>
          </p:txBody>
        </p:sp>
        <p:sp>
          <p:nvSpPr>
            <p:cNvPr id="148" name="Google Shape;148;g3041ee64992_0_95"/>
            <p:cNvSpPr/>
            <p:nvPr/>
          </p:nvSpPr>
          <p:spPr>
            <a:xfrm rot="-5400000">
              <a:off x="3219293" y="1318093"/>
              <a:ext cx="237300"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g3041ee64992_0_95"/>
            <p:cNvSpPr txBox="1"/>
            <p:nvPr/>
          </p:nvSpPr>
          <p:spPr>
            <a:xfrm rot="-5400000">
              <a:off x="3254838" y="1422193"/>
              <a:ext cx="166200" cy="205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150" name="Google Shape;150;g3041ee64992_0_95"/>
            <p:cNvSpPr/>
            <p:nvPr/>
          </p:nvSpPr>
          <p:spPr>
            <a:xfrm>
              <a:off x="2711940" y="6705"/>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g3041ee64992_0_95"/>
            <p:cNvSpPr/>
            <p:nvPr/>
          </p:nvSpPr>
          <p:spPr>
            <a:xfrm rot="-1798174">
              <a:off x="3843821" y="1678718"/>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g3041ee64992_0_95"/>
            <p:cNvSpPr txBox="1"/>
            <p:nvPr/>
          </p:nvSpPr>
          <p:spPr>
            <a:xfrm rot="-1802417">
              <a:off x="3848617" y="1764944"/>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153" name="Google Shape;153;g3041ee64992_0_95"/>
            <p:cNvSpPr/>
            <p:nvPr/>
          </p:nvSpPr>
          <p:spPr>
            <a:xfrm>
              <a:off x="4078329" y="795590"/>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g3041ee64992_0_95"/>
            <p:cNvSpPr/>
            <p:nvPr/>
          </p:nvSpPr>
          <p:spPr>
            <a:xfrm rot="1798174">
              <a:off x="3844023" y="2399715"/>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g3041ee64992_0_95"/>
            <p:cNvSpPr txBox="1"/>
            <p:nvPr/>
          </p:nvSpPr>
          <p:spPr>
            <a:xfrm rot="1802417">
              <a:off x="3848647" y="2450541"/>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156" name="Google Shape;156;g3041ee64992_0_95"/>
            <p:cNvSpPr/>
            <p:nvPr/>
          </p:nvSpPr>
          <p:spPr>
            <a:xfrm>
              <a:off x="4078329" y="2373360"/>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g3041ee64992_0_95"/>
            <p:cNvSpPr/>
            <p:nvPr/>
          </p:nvSpPr>
          <p:spPr>
            <a:xfrm rot="5400000">
              <a:off x="3219414" y="2760386"/>
              <a:ext cx="237300"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g3041ee64992_0_95"/>
            <p:cNvSpPr txBox="1"/>
            <p:nvPr/>
          </p:nvSpPr>
          <p:spPr>
            <a:xfrm rot="5400000">
              <a:off x="3254970" y="2793386"/>
              <a:ext cx="166200" cy="205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159" name="Google Shape;159;g3041ee64992_0_95"/>
            <p:cNvSpPr/>
            <p:nvPr/>
          </p:nvSpPr>
          <p:spPr>
            <a:xfrm>
              <a:off x="2711940" y="3162245"/>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g3041ee64992_0_95"/>
            <p:cNvSpPr/>
            <p:nvPr/>
          </p:nvSpPr>
          <p:spPr>
            <a:xfrm rot="9001826">
              <a:off x="2594968" y="2399910"/>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g3041ee64992_0_95"/>
            <p:cNvSpPr txBox="1"/>
            <p:nvPr/>
          </p:nvSpPr>
          <p:spPr>
            <a:xfrm rot="-1802417">
              <a:off x="2661218" y="2450490"/>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162" name="Google Shape;162;g3041ee64992_0_95"/>
            <p:cNvSpPr/>
            <p:nvPr/>
          </p:nvSpPr>
          <p:spPr>
            <a:xfrm>
              <a:off x="1345551" y="2373360"/>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g3041ee64992_0_95"/>
            <p:cNvSpPr/>
            <p:nvPr/>
          </p:nvSpPr>
          <p:spPr>
            <a:xfrm rot="-9001826">
              <a:off x="2594766" y="1678914"/>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g3041ee64992_0_95"/>
            <p:cNvSpPr txBox="1"/>
            <p:nvPr/>
          </p:nvSpPr>
          <p:spPr>
            <a:xfrm rot="1802417">
              <a:off x="2661248" y="1764995"/>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165" name="Google Shape;165;g3041ee64992_0_95"/>
            <p:cNvSpPr/>
            <p:nvPr/>
          </p:nvSpPr>
          <p:spPr>
            <a:xfrm>
              <a:off x="1345551" y="795590"/>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6" name="Google Shape;166;g3041ee64992_0_95"/>
          <p:cNvSpPr txBox="1"/>
          <p:nvPr/>
        </p:nvSpPr>
        <p:spPr>
          <a:xfrm>
            <a:off x="127425" y="1641325"/>
            <a:ext cx="3678900" cy="16917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15000"/>
              </a:lnSpc>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Copy the mind map</a:t>
            </a:r>
            <a:endParaRPr b="1" sz="2200">
              <a:solidFill>
                <a:schemeClr val="lt1"/>
              </a:solidFill>
              <a:latin typeface="Lato"/>
              <a:ea typeface="Lato"/>
              <a:cs typeface="Lato"/>
              <a:sym typeface="Lato"/>
            </a:endParaRPr>
          </a:p>
          <a:p>
            <a:pPr indent="-368300" lvl="0" marL="457200" marR="0" rtl="0" algn="l">
              <a:lnSpc>
                <a:spcPct val="115000"/>
              </a:lnSpc>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Fill in reasons why people might need a bank account</a:t>
            </a:r>
            <a:endParaRPr b="1" sz="2200">
              <a:solidFill>
                <a:schemeClr val="lt1"/>
              </a:solidFill>
              <a:latin typeface="Lato"/>
              <a:ea typeface="Lato"/>
              <a:cs typeface="Lato"/>
              <a:sym typeface="Lato"/>
            </a:endParaRPr>
          </a:p>
        </p:txBody>
      </p:sp>
      <p:sp>
        <p:nvSpPr>
          <p:cNvPr id="167" name="Google Shape;167;g3041ee64992_0_95"/>
          <p:cNvSpPr txBox="1"/>
          <p:nvPr>
            <p:ph type="ctrTitle"/>
          </p:nvPr>
        </p:nvSpPr>
        <p:spPr>
          <a:xfrm>
            <a:off x="2389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Why do people need a bank account?</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3041ee64992_0_121"/>
          <p:cNvSpPr txBox="1"/>
          <p:nvPr>
            <p:ph type="ctrTitle"/>
          </p:nvPr>
        </p:nvSpPr>
        <p:spPr>
          <a:xfrm>
            <a:off x="2389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Why do people need a bank account?</a:t>
            </a:r>
            <a:endParaRPr b="1" i="0" sz="2900" u="none" cap="none" strike="noStrike">
              <a:solidFill>
                <a:schemeClr val="accent2"/>
              </a:solidFill>
              <a:latin typeface="Lato"/>
              <a:ea typeface="Lato"/>
              <a:cs typeface="Lato"/>
              <a:sym typeface="Lato"/>
            </a:endParaRPr>
          </a:p>
        </p:txBody>
      </p:sp>
      <p:grpSp>
        <p:nvGrpSpPr>
          <p:cNvPr id="173" name="Google Shape;173;g3041ee64992_0_121"/>
          <p:cNvGrpSpPr/>
          <p:nvPr/>
        </p:nvGrpSpPr>
        <p:grpSpPr>
          <a:xfrm>
            <a:off x="2457599" y="971400"/>
            <a:ext cx="4052771" cy="3948013"/>
            <a:chOff x="1345551" y="6705"/>
            <a:chExt cx="4017418" cy="4407740"/>
          </a:xfrm>
        </p:grpSpPr>
        <p:sp>
          <p:nvSpPr>
            <p:cNvPr id="174" name="Google Shape;174;g3041ee64992_0_121"/>
            <p:cNvSpPr/>
            <p:nvPr/>
          </p:nvSpPr>
          <p:spPr>
            <a:xfrm>
              <a:off x="2834002" y="1706538"/>
              <a:ext cx="1008000" cy="10080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5" name="Google Shape;175;g3041ee64992_0_121"/>
            <p:cNvSpPr txBox="1"/>
            <p:nvPr/>
          </p:nvSpPr>
          <p:spPr>
            <a:xfrm>
              <a:off x="2981620" y="1854156"/>
              <a:ext cx="712800" cy="7128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1" i="0" lang="en-GB" sz="1000" u="none" cap="none" strike="noStrike">
                  <a:solidFill>
                    <a:schemeClr val="lt1"/>
                  </a:solidFill>
                  <a:latin typeface="Lato Black"/>
                  <a:ea typeface="Lato Black"/>
                  <a:cs typeface="Lato Black"/>
                  <a:sym typeface="Lato Black"/>
                </a:rPr>
                <a:t>Why do people need a bank account?</a:t>
              </a:r>
              <a:endParaRPr b="1" i="0" sz="1000" u="none" cap="none" strike="noStrike">
                <a:solidFill>
                  <a:schemeClr val="lt1"/>
                </a:solidFill>
                <a:latin typeface="Lato Black"/>
                <a:ea typeface="Lato Black"/>
                <a:cs typeface="Lato Black"/>
                <a:sym typeface="Lato Black"/>
              </a:endParaRPr>
            </a:p>
          </p:txBody>
        </p:sp>
        <p:sp>
          <p:nvSpPr>
            <p:cNvPr id="176" name="Google Shape;176;g3041ee64992_0_121"/>
            <p:cNvSpPr/>
            <p:nvPr/>
          </p:nvSpPr>
          <p:spPr>
            <a:xfrm rot="-5400000">
              <a:off x="3219293" y="1318093"/>
              <a:ext cx="237300"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7" name="Google Shape;177;g3041ee64992_0_121"/>
            <p:cNvSpPr txBox="1"/>
            <p:nvPr/>
          </p:nvSpPr>
          <p:spPr>
            <a:xfrm rot="-5400000">
              <a:off x="3254838" y="1422193"/>
              <a:ext cx="166200" cy="205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178" name="Google Shape;178;g3041ee64992_0_121"/>
            <p:cNvSpPr/>
            <p:nvPr/>
          </p:nvSpPr>
          <p:spPr>
            <a:xfrm>
              <a:off x="2711940" y="6705"/>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9" name="Google Shape;179;g3041ee64992_0_121"/>
            <p:cNvSpPr txBox="1"/>
            <p:nvPr/>
          </p:nvSpPr>
          <p:spPr>
            <a:xfrm>
              <a:off x="2895310" y="190075"/>
              <a:ext cx="885300" cy="8853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GB" sz="900" u="none" cap="none" strike="noStrike">
                  <a:solidFill>
                    <a:schemeClr val="lt1"/>
                  </a:solidFill>
                  <a:latin typeface="Lato Black"/>
                  <a:ea typeface="Lato Black"/>
                  <a:cs typeface="Lato Black"/>
                  <a:sym typeface="Lato Black"/>
                </a:rPr>
                <a:t>Keeps money safe</a:t>
              </a:r>
              <a:endParaRPr b="0" i="0" sz="900" u="none" cap="none" strike="noStrike">
                <a:solidFill>
                  <a:schemeClr val="lt1"/>
                </a:solidFill>
                <a:latin typeface="Lato Black"/>
                <a:ea typeface="Lato Black"/>
                <a:cs typeface="Lato Black"/>
                <a:sym typeface="Lato Black"/>
              </a:endParaRPr>
            </a:p>
            <a:p>
              <a:pPr indent="0" lvl="0" marL="0" marR="0" rtl="0" algn="ctr">
                <a:lnSpc>
                  <a:spcPct val="90000"/>
                </a:lnSpc>
                <a:spcBef>
                  <a:spcPts val="0"/>
                </a:spcBef>
                <a:spcAft>
                  <a:spcPts val="0"/>
                </a:spcAft>
                <a:buClr>
                  <a:srgbClr val="000000"/>
                </a:buClr>
                <a:buSzPts val="1000"/>
                <a:buFont typeface="Arial"/>
                <a:buNone/>
              </a:pPr>
              <a:r>
                <a:rPr b="0" i="0" lang="en-GB" sz="900" u="none" cap="none" strike="noStrike">
                  <a:solidFill>
                    <a:schemeClr val="lt1"/>
                  </a:solidFill>
                  <a:latin typeface="Lato Black"/>
                  <a:ea typeface="Lato Black"/>
                  <a:cs typeface="Lato Black"/>
                  <a:sym typeface="Lato Black"/>
                </a:rPr>
                <a:t>(Up to £85,000 is kept safe in the bank)</a:t>
              </a:r>
              <a:endParaRPr b="0" i="0" sz="900" u="none" cap="none" strike="noStrike">
                <a:solidFill>
                  <a:schemeClr val="lt1"/>
                </a:solidFill>
                <a:latin typeface="Lato Black"/>
                <a:ea typeface="Lato Black"/>
                <a:cs typeface="Lato Black"/>
                <a:sym typeface="Lato Black"/>
              </a:endParaRPr>
            </a:p>
          </p:txBody>
        </p:sp>
        <p:sp>
          <p:nvSpPr>
            <p:cNvPr id="180" name="Google Shape;180;g3041ee64992_0_121"/>
            <p:cNvSpPr/>
            <p:nvPr/>
          </p:nvSpPr>
          <p:spPr>
            <a:xfrm rot="-1798174">
              <a:off x="3843821" y="1678718"/>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1" name="Google Shape;181;g3041ee64992_0_121"/>
            <p:cNvSpPr txBox="1"/>
            <p:nvPr/>
          </p:nvSpPr>
          <p:spPr>
            <a:xfrm rot="-1802417">
              <a:off x="3848617" y="1764944"/>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182" name="Google Shape;182;g3041ee64992_0_121"/>
            <p:cNvSpPr/>
            <p:nvPr/>
          </p:nvSpPr>
          <p:spPr>
            <a:xfrm rot="1798174">
              <a:off x="3844023" y="2399715"/>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3" name="Google Shape;183;g3041ee64992_0_121"/>
            <p:cNvSpPr txBox="1"/>
            <p:nvPr/>
          </p:nvSpPr>
          <p:spPr>
            <a:xfrm rot="1802417">
              <a:off x="3848647" y="2450541"/>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184" name="Google Shape;184;g3041ee64992_0_121"/>
            <p:cNvSpPr/>
            <p:nvPr/>
          </p:nvSpPr>
          <p:spPr>
            <a:xfrm>
              <a:off x="4078329" y="2373360"/>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5" name="Google Shape;185;g3041ee64992_0_121"/>
            <p:cNvSpPr txBox="1"/>
            <p:nvPr/>
          </p:nvSpPr>
          <p:spPr>
            <a:xfrm>
              <a:off x="4261699" y="2556730"/>
              <a:ext cx="885300" cy="8853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900"/>
                <a:buFont typeface="Arial"/>
                <a:buNone/>
              </a:pPr>
              <a:r>
                <a:rPr b="0" i="0" lang="en-GB" sz="900" u="none" cap="none" strike="noStrike">
                  <a:solidFill>
                    <a:schemeClr val="lt1"/>
                  </a:solidFill>
                  <a:latin typeface="Lato Black"/>
                  <a:ea typeface="Lato Black"/>
                  <a:cs typeface="Lato Black"/>
                  <a:sym typeface="Lato Black"/>
                </a:rPr>
                <a:t>Make online purchases.</a:t>
              </a:r>
              <a:endParaRPr b="0" i="0" sz="900" u="none" cap="none" strike="noStrike">
                <a:solidFill>
                  <a:schemeClr val="lt1"/>
                </a:solidFill>
                <a:latin typeface="Lato Black"/>
                <a:ea typeface="Lato Black"/>
                <a:cs typeface="Lato Black"/>
                <a:sym typeface="Lato Black"/>
              </a:endParaRPr>
            </a:p>
            <a:p>
              <a:pPr indent="0" lvl="0" marL="0" marR="0" rtl="0" algn="ctr">
                <a:lnSpc>
                  <a:spcPct val="90000"/>
                </a:lnSpc>
                <a:spcBef>
                  <a:spcPts val="0"/>
                </a:spcBef>
                <a:spcAft>
                  <a:spcPts val="0"/>
                </a:spcAft>
                <a:buClr>
                  <a:srgbClr val="000000"/>
                </a:buClr>
                <a:buSzPts val="900"/>
                <a:buFont typeface="Arial"/>
                <a:buNone/>
              </a:pPr>
              <a:r>
                <a:rPr b="0" i="0" lang="en-GB" sz="900" u="none" cap="none" strike="noStrike">
                  <a:solidFill>
                    <a:schemeClr val="lt1"/>
                  </a:solidFill>
                  <a:latin typeface="Lato Black"/>
                  <a:ea typeface="Lato Black"/>
                  <a:cs typeface="Lato Black"/>
                  <a:sym typeface="Lato Black"/>
                </a:rPr>
                <a:t>Important when spending money in places that don’t accept cash</a:t>
              </a:r>
              <a:endParaRPr b="0" i="0" sz="900" u="none" cap="none" strike="noStrike">
                <a:solidFill>
                  <a:schemeClr val="lt1"/>
                </a:solidFill>
                <a:latin typeface="Lato Black"/>
                <a:ea typeface="Lato Black"/>
                <a:cs typeface="Lato Black"/>
                <a:sym typeface="Lato Black"/>
              </a:endParaRPr>
            </a:p>
          </p:txBody>
        </p:sp>
        <p:sp>
          <p:nvSpPr>
            <p:cNvPr id="186" name="Google Shape;186;g3041ee64992_0_121"/>
            <p:cNvSpPr/>
            <p:nvPr/>
          </p:nvSpPr>
          <p:spPr>
            <a:xfrm rot="5400000">
              <a:off x="3219414" y="2760386"/>
              <a:ext cx="237300"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7" name="Google Shape;187;g3041ee64992_0_121"/>
            <p:cNvSpPr txBox="1"/>
            <p:nvPr/>
          </p:nvSpPr>
          <p:spPr>
            <a:xfrm rot="5400000">
              <a:off x="3254970" y="2793386"/>
              <a:ext cx="166200" cy="205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188" name="Google Shape;188;g3041ee64992_0_121"/>
            <p:cNvSpPr/>
            <p:nvPr/>
          </p:nvSpPr>
          <p:spPr>
            <a:xfrm>
              <a:off x="2711940" y="3162245"/>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9" name="Google Shape;189;g3041ee64992_0_121"/>
            <p:cNvSpPr txBox="1"/>
            <p:nvPr/>
          </p:nvSpPr>
          <p:spPr>
            <a:xfrm>
              <a:off x="2895310" y="3345615"/>
              <a:ext cx="885300" cy="8853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GB" sz="900" u="none" cap="none" strike="noStrike">
                  <a:solidFill>
                    <a:schemeClr val="lt1"/>
                  </a:solidFill>
                  <a:latin typeface="Lato Black"/>
                  <a:ea typeface="Lato Black"/>
                  <a:cs typeface="Lato Black"/>
                  <a:sym typeface="Lato Black"/>
                </a:rPr>
                <a:t>Can link apps to a bank account so payments can be made  using mobile phone devices</a:t>
              </a:r>
              <a:endParaRPr b="0" i="0" sz="900" u="none" cap="none" strike="noStrike">
                <a:solidFill>
                  <a:schemeClr val="lt1"/>
                </a:solidFill>
                <a:latin typeface="Lato Black"/>
                <a:ea typeface="Lato Black"/>
                <a:cs typeface="Lato Black"/>
                <a:sym typeface="Lato Black"/>
              </a:endParaRPr>
            </a:p>
          </p:txBody>
        </p:sp>
        <p:sp>
          <p:nvSpPr>
            <p:cNvPr id="190" name="Google Shape;190;g3041ee64992_0_121"/>
            <p:cNvSpPr/>
            <p:nvPr/>
          </p:nvSpPr>
          <p:spPr>
            <a:xfrm rot="9001826">
              <a:off x="2594968" y="2399910"/>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1" name="Google Shape;191;g3041ee64992_0_121"/>
            <p:cNvSpPr txBox="1"/>
            <p:nvPr/>
          </p:nvSpPr>
          <p:spPr>
            <a:xfrm rot="-1802417">
              <a:off x="2661218" y="2450490"/>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192" name="Google Shape;192;g3041ee64992_0_121"/>
            <p:cNvSpPr/>
            <p:nvPr/>
          </p:nvSpPr>
          <p:spPr>
            <a:xfrm>
              <a:off x="1345551" y="2373360"/>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3" name="Google Shape;193;g3041ee64992_0_121"/>
            <p:cNvSpPr txBox="1"/>
            <p:nvPr/>
          </p:nvSpPr>
          <p:spPr>
            <a:xfrm>
              <a:off x="1528921" y="2556730"/>
              <a:ext cx="885300" cy="8853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GB" sz="1000" u="none" cap="none" strike="noStrike">
                  <a:solidFill>
                    <a:schemeClr val="lt1"/>
                  </a:solidFill>
                  <a:latin typeface="Lato Black"/>
                  <a:ea typeface="Lato Black"/>
                  <a:cs typeface="Lato Black"/>
                  <a:sym typeface="Lato Black"/>
                </a:rPr>
                <a:t>Pay bills</a:t>
              </a:r>
              <a:endParaRPr b="0" i="0" sz="1000" u="none" cap="none" strike="noStrike">
                <a:solidFill>
                  <a:schemeClr val="lt1"/>
                </a:solidFill>
                <a:latin typeface="Lato Black"/>
                <a:ea typeface="Lato Black"/>
                <a:cs typeface="Lato Black"/>
                <a:sym typeface="Lato Black"/>
              </a:endParaRPr>
            </a:p>
          </p:txBody>
        </p:sp>
        <p:sp>
          <p:nvSpPr>
            <p:cNvPr id="194" name="Google Shape;194;g3041ee64992_0_121"/>
            <p:cNvSpPr/>
            <p:nvPr/>
          </p:nvSpPr>
          <p:spPr>
            <a:xfrm rot="-9001826">
              <a:off x="2594766" y="1678914"/>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5" name="Google Shape;195;g3041ee64992_0_121"/>
            <p:cNvSpPr txBox="1"/>
            <p:nvPr/>
          </p:nvSpPr>
          <p:spPr>
            <a:xfrm rot="1802417">
              <a:off x="2661248" y="1764995"/>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196" name="Google Shape;196;g3041ee64992_0_121"/>
            <p:cNvSpPr/>
            <p:nvPr/>
          </p:nvSpPr>
          <p:spPr>
            <a:xfrm>
              <a:off x="1345551" y="795590"/>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chemeClr val="lt1"/>
                </a:solidFill>
                <a:latin typeface="Arial"/>
                <a:ea typeface="Arial"/>
                <a:cs typeface="Arial"/>
                <a:sym typeface="Arial"/>
              </a:endParaRPr>
            </a:p>
          </p:txBody>
        </p:sp>
        <p:sp>
          <p:nvSpPr>
            <p:cNvPr id="197" name="Google Shape;197;g3041ee64992_0_121"/>
            <p:cNvSpPr txBox="1"/>
            <p:nvPr/>
          </p:nvSpPr>
          <p:spPr>
            <a:xfrm>
              <a:off x="1528921" y="978960"/>
              <a:ext cx="885300" cy="8853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GB" sz="1000" u="none" cap="none" strike="noStrike">
                  <a:solidFill>
                    <a:schemeClr val="lt1"/>
                  </a:solidFill>
                  <a:latin typeface="Lato Black"/>
                  <a:ea typeface="Lato Black"/>
                  <a:cs typeface="Lato Black"/>
                  <a:sym typeface="Lato Black"/>
                </a:rPr>
                <a:t>Don’t have to carry around large amounts of money</a:t>
              </a:r>
              <a:endParaRPr b="0" i="0" sz="1000" u="none" cap="none" strike="noStrike">
                <a:solidFill>
                  <a:schemeClr val="lt1"/>
                </a:solidFill>
                <a:latin typeface="Lato Black"/>
                <a:ea typeface="Lato Black"/>
                <a:cs typeface="Lato Black"/>
                <a:sym typeface="Lato Black"/>
              </a:endParaRPr>
            </a:p>
          </p:txBody>
        </p:sp>
        <p:sp>
          <p:nvSpPr>
            <p:cNvPr id="198" name="Google Shape;198;g3041ee64992_0_121"/>
            <p:cNvSpPr/>
            <p:nvPr/>
          </p:nvSpPr>
          <p:spPr>
            <a:xfrm>
              <a:off x="4110769" y="673228"/>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lt1"/>
                  </a:solidFill>
                  <a:latin typeface="Lato"/>
                  <a:ea typeface="Lato"/>
                  <a:cs typeface="Lato"/>
                  <a:sym typeface="Lato"/>
                </a:rPr>
                <a:t>Build up a record with the bank so it will be easier to borrow later</a:t>
              </a:r>
              <a:endParaRPr b="1" i="0" sz="900" u="none" cap="none" strike="noStrike">
                <a:solidFill>
                  <a:schemeClr val="lt1"/>
                </a:solidFill>
                <a:latin typeface="Lato"/>
                <a:ea typeface="Lato"/>
                <a:cs typeface="Lato"/>
                <a:sym typeface="Lato"/>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g3041ee64992_0_151"/>
          <p:cNvPicPr preferRelativeResize="0"/>
          <p:nvPr/>
        </p:nvPicPr>
        <p:blipFill rotWithShape="1">
          <a:blip r:embed="rId3">
            <a:alphaModFix/>
          </a:blip>
          <a:srcRect b="0" l="0" r="0" t="0"/>
          <a:stretch/>
        </p:blipFill>
        <p:spPr>
          <a:xfrm>
            <a:off x="438478" y="2226275"/>
            <a:ext cx="2505300" cy="2505300"/>
          </a:xfrm>
          <a:prstGeom prst="rect">
            <a:avLst/>
          </a:prstGeom>
          <a:noFill/>
          <a:ln>
            <a:noFill/>
          </a:ln>
        </p:spPr>
      </p:pic>
      <p:sp>
        <p:nvSpPr>
          <p:cNvPr id="204" name="Google Shape;204;g3041ee64992_0_151"/>
          <p:cNvSpPr txBox="1"/>
          <p:nvPr>
            <p:ph type="ctrTitle"/>
          </p:nvPr>
        </p:nvSpPr>
        <p:spPr>
          <a:xfrm>
            <a:off x="2213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Complete the </a:t>
            </a:r>
            <a:r>
              <a:rPr b="1" i="0" lang="en-GB" sz="2900" u="none" cap="none" strike="noStrike">
                <a:solidFill>
                  <a:schemeClr val="accent2"/>
                </a:solidFill>
                <a:latin typeface="Lato"/>
                <a:ea typeface="Lato"/>
                <a:cs typeface="Lato"/>
                <a:sym typeface="Lato"/>
                <a:extLst>
                  <a:ext uri="http://customooxmlschemas.google.com/">
                    <go:slidesCustomData xmlns:go="http://customooxmlschemas.google.com/" textRoundtripDataId="1"/>
                  </a:ext>
                </a:extLst>
              </a:rPr>
              <a:t>conversation</a:t>
            </a:r>
            <a:endParaRPr b="1" i="0" sz="2900" u="none" cap="none" strike="noStrike">
              <a:solidFill>
                <a:schemeClr val="accent2"/>
              </a:solidFill>
              <a:latin typeface="Lato"/>
              <a:ea typeface="Lato"/>
              <a:cs typeface="Lato"/>
              <a:sym typeface="Lato"/>
            </a:endParaRPr>
          </a:p>
        </p:txBody>
      </p:sp>
      <p:sp>
        <p:nvSpPr>
          <p:cNvPr id="205" name="Google Shape;205;g3041ee64992_0_151"/>
          <p:cNvSpPr/>
          <p:nvPr/>
        </p:nvSpPr>
        <p:spPr>
          <a:xfrm>
            <a:off x="438475" y="1149825"/>
            <a:ext cx="2624400" cy="983100"/>
          </a:xfrm>
          <a:prstGeom prst="wedgeRectCallout">
            <a:avLst>
              <a:gd fmla="val -20833" name="adj1"/>
              <a:gd fmla="val 625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Why should I open a bank account?</a:t>
            </a:r>
            <a:endParaRPr b="1" i="0" sz="1800" u="none" cap="none" strike="noStrike">
              <a:solidFill>
                <a:schemeClr val="lt1"/>
              </a:solidFill>
              <a:latin typeface="Lato"/>
              <a:ea typeface="Lato"/>
              <a:cs typeface="Lato"/>
              <a:sym typeface="Lato"/>
            </a:endParaRPr>
          </a:p>
        </p:txBody>
      </p:sp>
      <p:sp>
        <p:nvSpPr>
          <p:cNvPr id="206" name="Google Shape;206;g3041ee64992_0_151"/>
          <p:cNvSpPr txBox="1"/>
          <p:nvPr/>
        </p:nvSpPr>
        <p:spPr>
          <a:xfrm>
            <a:off x="3534150" y="2188025"/>
            <a:ext cx="5239800" cy="1477500"/>
          </a:xfrm>
          <a:prstGeom prst="rect">
            <a:avLst/>
          </a:prstGeom>
          <a:noFill/>
          <a:ln cap="flat" cmpd="sng" w="9525">
            <a:solidFill>
              <a:schemeClr val="accent2"/>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Things to include in the conversation</a:t>
            </a:r>
            <a:r>
              <a:rPr lang="en-GB">
                <a:latin typeface="Lato"/>
                <a:ea typeface="Lato"/>
                <a:cs typeface="Lato"/>
                <a:sym typeface="Lato"/>
              </a:rPr>
              <a:t>:</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What a bank account is</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Why someone might not want to have a bank account</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Two reasons why it’s a good idea to have a bank account</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Lato"/>
                <a:ea typeface="Lato"/>
                <a:cs typeface="Lato"/>
                <a:sym typeface="Lato"/>
              </a:rPr>
              <a:t>Stretch: What does a person need to open a bank account?</a:t>
            </a:r>
            <a:endParaRPr b="1" i="0" sz="1400" u="none" cap="none" strike="noStrike">
              <a:solidFill>
                <a:schemeClr val="accent2"/>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3041ee64992_0_159"/>
          <p:cNvSpPr txBox="1"/>
          <p:nvPr/>
        </p:nvSpPr>
        <p:spPr>
          <a:xfrm>
            <a:off x="488176" y="3378453"/>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212" name="Google Shape;212;g3041ee64992_0_15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g3041ee64992_0_159"/>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14" name="Google Shape;214;g3041ee64992_0_159"/>
          <p:cNvSpPr txBox="1"/>
          <p:nvPr/>
        </p:nvSpPr>
        <p:spPr>
          <a:xfrm>
            <a:off x="488176" y="1274075"/>
            <a:ext cx="7727100" cy="269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why it’s important to have a bank account</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92D050"/>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Identify the steps to setting up a  bank account</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Analyse the advantages and disadvantages of different bank accounts</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3041ee64992_0_167"/>
          <p:cNvSpPr txBox="1"/>
          <p:nvPr>
            <p:ph type="ctrTitle"/>
          </p:nvPr>
        </p:nvSpPr>
        <p:spPr>
          <a:xfrm>
            <a:off x="2498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accent2"/>
                </a:solidFill>
                <a:latin typeface="Lato"/>
                <a:ea typeface="Lato"/>
                <a:cs typeface="Lato"/>
                <a:sym typeface="Lato"/>
              </a:rPr>
              <a:t>What do you need to open a bank account?</a:t>
            </a:r>
            <a:endParaRPr b="1" i="0" sz="2900" u="none" cap="none" strike="noStrike">
              <a:solidFill>
                <a:schemeClr val="accent2"/>
              </a:solidFill>
              <a:latin typeface="Lato"/>
              <a:ea typeface="Lato"/>
              <a:cs typeface="Lato"/>
              <a:sym typeface="Lato"/>
            </a:endParaRPr>
          </a:p>
        </p:txBody>
      </p:sp>
      <p:sp>
        <p:nvSpPr>
          <p:cNvPr id="220" name="Google Shape;220;g3041ee64992_0_167"/>
          <p:cNvSpPr txBox="1"/>
          <p:nvPr/>
        </p:nvSpPr>
        <p:spPr>
          <a:xfrm>
            <a:off x="26914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graphicFrame>
        <p:nvGraphicFramePr>
          <p:cNvPr id="221" name="Google Shape;221;g3041ee64992_0_167"/>
          <p:cNvGraphicFramePr/>
          <p:nvPr/>
        </p:nvGraphicFramePr>
        <p:xfrm>
          <a:off x="94701" y="1217226"/>
          <a:ext cx="3000000" cy="3000000"/>
        </p:xfrm>
        <a:graphic>
          <a:graphicData uri="http://schemas.openxmlformats.org/drawingml/2006/table">
            <a:tbl>
              <a:tblPr>
                <a:noFill/>
                <a:tableStyleId>{29793F9E-B582-4012-82F4-7B7D84EDCAB2}</a:tableStyleId>
              </a:tblPr>
              <a:tblGrid>
                <a:gridCol w="404400"/>
                <a:gridCol w="351650"/>
                <a:gridCol w="375100"/>
                <a:gridCol w="334075"/>
                <a:gridCol w="334075"/>
                <a:gridCol w="304775"/>
                <a:gridCol w="334075"/>
                <a:gridCol w="334075"/>
                <a:gridCol w="375100"/>
                <a:gridCol w="304775"/>
                <a:gridCol w="375100"/>
              </a:tblGrid>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U</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Y</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T</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R</a:t>
                      </a:r>
                      <a:endParaRPr b="1" i="0" sz="1100" u="none" cap="none" strike="noStrike">
                        <a:solidFill>
                          <a:srgbClr val="000000"/>
                        </a:solidFill>
                        <a:latin typeface="Lato"/>
                        <a:ea typeface="Lato"/>
                        <a:cs typeface="Lato"/>
                        <a:sym typeface="Lato"/>
                      </a:endParaRPr>
                    </a:p>
                  </a:txBody>
                  <a:tcPr marT="9525" marB="0" marR="9525" marL="9525" anchor="ctr">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E</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W</a:t>
                      </a:r>
                      <a:endParaRPr b="1" i="0" sz="1100" u="none" cap="none" strike="noStrike">
                        <a:solidFill>
                          <a:srgbClr val="000000"/>
                        </a:solidFill>
                        <a:latin typeface="Lato"/>
                        <a:ea typeface="Lato"/>
                        <a:cs typeface="Lato"/>
                        <a:sym typeface="Lato"/>
                      </a:endParaRPr>
                    </a:p>
                  </a:txBody>
                  <a:tcPr marT="9525" marB="0" marR="9525" marL="9525" anchor="ctr">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S</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A</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O</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rtl="0" algn="ctr">
                        <a:spcBef>
                          <a:spcPts val="0"/>
                        </a:spcBef>
                        <a:spcAft>
                          <a:spcPts val="0"/>
                        </a:spcAft>
                        <a:buNone/>
                      </a:pPr>
                      <a:r>
                        <a:rPr b="1" lang="en-GB" sz="1100">
                          <a:latin typeface="Lato"/>
                          <a:ea typeface="Lato"/>
                          <a:cs typeface="Lato"/>
                          <a:sym typeface="Lato"/>
                        </a:rPr>
                        <a:t>G</a:t>
                      </a:r>
                      <a:endParaRPr b="1" sz="1100">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I</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9CB9C"/>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O</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E</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W</a:t>
                      </a:r>
                      <a:endParaRPr b="1" i="0" sz="1100" u="none" cap="none" strike="noStrike">
                        <a:solidFill>
                          <a:srgbClr val="000000"/>
                        </a:solidFill>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P</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X</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a:latin typeface="Lato"/>
                          <a:ea typeface="Lato"/>
                          <a:cs typeface="Lato"/>
                          <a:sym typeface="Lato"/>
                        </a:rPr>
                        <a:t>R</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N</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Z</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K</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rtl="0" algn="ctr">
                        <a:spcBef>
                          <a:spcPts val="0"/>
                        </a:spcBef>
                        <a:spcAft>
                          <a:spcPts val="0"/>
                        </a:spcAft>
                        <a:buNone/>
                      </a:pPr>
                      <a:r>
                        <a:rPr b="1" lang="en-GB" sz="1100">
                          <a:latin typeface="Lato"/>
                          <a:ea typeface="Lato"/>
                          <a:cs typeface="Lato"/>
                          <a:sym typeface="Lato"/>
                        </a:rPr>
                        <a:t>N</a:t>
                      </a:r>
                      <a:endParaRPr b="1" sz="1100">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D</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I</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H</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Z</a:t>
                      </a:r>
                      <a:endParaRPr b="1" i="0" sz="1100" u="none" cap="none" strike="noStrike">
                        <a:solidFill>
                          <a:srgbClr val="000000"/>
                        </a:solidFill>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A</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D</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a:latin typeface="Lato"/>
                          <a:ea typeface="Lato"/>
                          <a:cs typeface="Lato"/>
                          <a:sym typeface="Lato"/>
                        </a:rPr>
                        <a:t>D</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R</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E</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S</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rtl="0" algn="ctr">
                        <a:spcBef>
                          <a:spcPts val="0"/>
                        </a:spcBef>
                        <a:spcAft>
                          <a:spcPts val="0"/>
                        </a:spcAft>
                        <a:buNone/>
                      </a:pPr>
                      <a:r>
                        <a:rPr b="1" lang="en-GB" sz="1100">
                          <a:latin typeface="Lato"/>
                          <a:ea typeface="Lato"/>
                          <a:cs typeface="Lato"/>
                          <a:sym typeface="Lato"/>
                        </a:rPr>
                        <a:t>S</a:t>
                      </a:r>
                      <a:endParaRPr b="1" sz="1100">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E</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P</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Y</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F</a:t>
                      </a:r>
                      <a:endParaRPr b="1" i="0" sz="1100" u="none" cap="none" strike="noStrike">
                        <a:solidFill>
                          <a:srgbClr val="000000"/>
                        </a:solidFill>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S</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U</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S</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B</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E</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G</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rtl="0" algn="ctr">
                        <a:spcBef>
                          <a:spcPts val="0"/>
                        </a:spcBef>
                        <a:spcAft>
                          <a:spcPts val="0"/>
                        </a:spcAft>
                        <a:buNone/>
                      </a:pPr>
                      <a:r>
                        <a:rPr b="1" lang="en-GB" sz="1100">
                          <a:latin typeface="Lato"/>
                          <a:ea typeface="Lato"/>
                          <a:cs typeface="Lato"/>
                          <a:sym typeface="Lato"/>
                        </a:rPr>
                        <a:t>K</a:t>
                      </a:r>
                      <a:endParaRPr b="1" sz="1100">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N</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L</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J</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U</a:t>
                      </a:r>
                      <a:endParaRPr b="1" i="0" sz="1100" u="none" cap="none" strike="noStrike">
                        <a:solidFill>
                          <a:srgbClr val="000000"/>
                        </a:solidFill>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S</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O</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S</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X</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R</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H</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rtl="0" algn="ctr">
                        <a:spcBef>
                          <a:spcPts val="0"/>
                        </a:spcBef>
                        <a:spcAft>
                          <a:spcPts val="0"/>
                        </a:spcAft>
                        <a:buNone/>
                      </a:pPr>
                      <a:r>
                        <a:rPr b="1" lang="en-GB" sz="1100">
                          <a:latin typeface="Lato"/>
                          <a:ea typeface="Lato"/>
                          <a:cs typeface="Lato"/>
                          <a:sym typeface="Lato"/>
                        </a:rPr>
                        <a:t>Q</a:t>
                      </a:r>
                      <a:endParaRPr b="1" sz="1100">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T</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I</a:t>
                      </a:r>
                      <a:endParaRPr b="1" i="0" sz="1100" u="none" cap="none" strike="noStrike">
                        <a:solidFill>
                          <a:srgbClr val="000000"/>
                        </a:solidFill>
                        <a:latin typeface="Lato"/>
                        <a:ea typeface="Lato"/>
                        <a:cs typeface="Lato"/>
                        <a:sym typeface="Lato"/>
                      </a:endParaRPr>
                    </a:p>
                  </a:txBody>
                  <a:tcPr marT="9525" marB="0" marR="9525" marL="9525" anchor="ctr">
                    <a:solidFill>
                      <a:srgbClr val="F9CB9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I</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B</a:t>
                      </a:r>
                      <a:endParaRPr b="1" i="0" sz="1100" u="none" cap="none" strike="noStrike">
                        <a:solidFill>
                          <a:srgbClr val="000000"/>
                        </a:solidFill>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rgbClr val="F9CB9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P</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A</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P</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C</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D</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F</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rtl="0" algn="ctr">
                        <a:spcBef>
                          <a:spcPts val="0"/>
                        </a:spcBef>
                        <a:spcAft>
                          <a:spcPts val="0"/>
                        </a:spcAft>
                        <a:buNone/>
                      </a:pPr>
                      <a:r>
                        <a:rPr b="1" lang="en-GB" sz="1100">
                          <a:latin typeface="Lato"/>
                          <a:ea typeface="Lato"/>
                          <a:cs typeface="Lato"/>
                          <a:sym typeface="Lato"/>
                        </a:rPr>
                        <a:t>T</a:t>
                      </a:r>
                      <a:endParaRPr b="1" sz="1100">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I</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D</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F</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I</a:t>
                      </a:r>
                      <a:endParaRPr b="1" i="0" sz="1100" u="none" cap="none" strike="noStrike">
                        <a:solidFill>
                          <a:srgbClr val="000000"/>
                        </a:solidFill>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O</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S</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O</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V</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F</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K</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rtl="0" algn="ctr">
                        <a:spcBef>
                          <a:spcPts val="0"/>
                        </a:spcBef>
                        <a:spcAft>
                          <a:spcPts val="0"/>
                        </a:spcAft>
                        <a:buNone/>
                      </a:pPr>
                      <a:r>
                        <a:rPr b="1" lang="en-GB" sz="1100">
                          <a:latin typeface="Lato"/>
                          <a:ea typeface="Lato"/>
                          <a:cs typeface="Lato"/>
                          <a:sym typeface="Lato"/>
                        </a:rPr>
                        <a:t>U</a:t>
                      </a:r>
                      <a:endParaRPr b="1" sz="1100">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F</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C</a:t>
                      </a:r>
                      <a:endParaRPr b="1" i="0" sz="1100" u="none" cap="none" strike="noStrike">
                        <a:solidFill>
                          <a:srgbClr val="000000"/>
                        </a:solidFill>
                        <a:latin typeface="Lato"/>
                        <a:ea typeface="Lato"/>
                        <a:cs typeface="Lato"/>
                        <a:sym typeface="Lato"/>
                      </a:endParaRPr>
                    </a:p>
                  </a:txBody>
                  <a:tcPr marT="9525" marB="0" marR="9525" marL="9525" anchor="ctr">
                    <a:solidFill>
                      <a:srgbClr val="F9CB9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E</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R</a:t>
                      </a:r>
                      <a:endParaRPr b="1" i="0" sz="1100" u="none" cap="none" strike="noStrike">
                        <a:solidFill>
                          <a:srgbClr val="000000"/>
                        </a:solidFill>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R</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I</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R</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I</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C</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A</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rtl="0" algn="ctr">
                        <a:spcBef>
                          <a:spcPts val="0"/>
                        </a:spcBef>
                        <a:spcAft>
                          <a:spcPts val="0"/>
                        </a:spcAft>
                        <a:buNone/>
                      </a:pPr>
                      <a:r>
                        <a:rPr b="1" lang="en-GB" sz="1100">
                          <a:latin typeface="Lato"/>
                          <a:ea typeface="Lato"/>
                          <a:cs typeface="Lato"/>
                          <a:sym typeface="Lato"/>
                        </a:rPr>
                        <a:t>F</a:t>
                      </a:r>
                      <a:endParaRPr b="1" sz="1100">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I</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A</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L</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T</a:t>
                      </a:r>
                      <a:endParaRPr b="1" i="0" sz="1100" u="none" cap="none" strike="noStrike">
                        <a:solidFill>
                          <a:srgbClr val="000000"/>
                        </a:solidFill>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T</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U</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T</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N</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M</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G</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Y</a:t>
                      </a:r>
                      <a:endParaRPr b="1" i="0" sz="1100" u="none" cap="none" strike="noStrike">
                        <a:solidFill>
                          <a:srgbClr val="000000"/>
                        </a:solidFill>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C</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R</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Y</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H</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T</a:t>
                      </a:r>
                      <a:endParaRPr b="1" i="0" sz="1100" u="none" cap="none" strike="noStrike">
                        <a:solidFill>
                          <a:srgbClr val="000000"/>
                        </a:solidFill>
                        <a:latin typeface="Lato"/>
                        <a:ea typeface="Lato"/>
                        <a:cs typeface="Lato"/>
                        <a:sym typeface="Lato"/>
                      </a:endParaRPr>
                    </a:p>
                  </a:txBody>
                  <a:tcPr marT="9525" marB="0" marR="9525" marL="9525" anchor="ctr">
                    <a:lnT cap="flat" cmpd="sng" w="9525">
                      <a:solidFill>
                        <a:srgbClr val="9E9E9E"/>
                      </a:solidFill>
                      <a:prstDash val="solid"/>
                      <a:round/>
                      <a:headEnd len="sm" w="sm" type="none"/>
                      <a:tailEnd len="sm" w="sm" type="none"/>
                    </a:lnT>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Q</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rtl="0" algn="ctr">
                        <a:spcBef>
                          <a:spcPts val="0"/>
                        </a:spcBef>
                        <a:spcAft>
                          <a:spcPts val="0"/>
                        </a:spcAft>
                        <a:buNone/>
                      </a:pPr>
                      <a:r>
                        <a:rPr b="1" lang="en-GB" sz="1100">
                          <a:latin typeface="Lato"/>
                          <a:ea typeface="Lato"/>
                          <a:cs typeface="Lato"/>
                          <a:sym typeface="Lato"/>
                        </a:rPr>
                        <a:t>P</a:t>
                      </a:r>
                      <a:endParaRPr b="1" sz="1100">
                        <a:latin typeface="Lato"/>
                        <a:ea typeface="Lato"/>
                        <a:cs typeface="Lato"/>
                        <a:sym typeface="Lato"/>
                      </a:endParaRPr>
                    </a:p>
                  </a:txBody>
                  <a:tcPr marT="9525" marB="0" marR="9525" marL="9525" anchor="ctr">
                    <a:lnT cap="flat" cmpd="sng" w="9525">
                      <a:solidFill>
                        <a:srgbClr val="9E9E9E"/>
                      </a:solidFill>
                      <a:prstDash val="solid"/>
                      <a:round/>
                      <a:headEnd len="sm" w="sm" type="none"/>
                      <a:tailEnd len="sm" w="sm" type="none"/>
                    </a:lnT>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T</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C</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L</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K</a:t>
                      </a:r>
                      <a:endParaRPr b="1" i="0" sz="1100" u="none" cap="none" strike="noStrike">
                        <a:solidFill>
                          <a:srgbClr val="000000"/>
                        </a:solidFill>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A</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D</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E</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V</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Y</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W</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rtl="0" algn="ctr">
                        <a:spcBef>
                          <a:spcPts val="0"/>
                        </a:spcBef>
                        <a:spcAft>
                          <a:spcPts val="0"/>
                        </a:spcAft>
                        <a:buNone/>
                      </a:pPr>
                      <a:r>
                        <a:rPr b="1" lang="en-GB" sz="1100">
                          <a:latin typeface="Lato"/>
                          <a:ea typeface="Lato"/>
                          <a:cs typeface="Lato"/>
                          <a:sym typeface="Lato"/>
                        </a:rPr>
                        <a:t>G</a:t>
                      </a:r>
                      <a:endParaRPr b="1" sz="1100">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R</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V</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H</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F</a:t>
                      </a:r>
                      <a:endParaRPr b="1" i="0" sz="1100" u="none" cap="none" strike="noStrike">
                        <a:solidFill>
                          <a:srgbClr val="000000"/>
                        </a:solidFill>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T</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K</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R</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C</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U</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E</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rtl="0" algn="ctr">
                        <a:spcBef>
                          <a:spcPts val="0"/>
                        </a:spcBef>
                        <a:spcAft>
                          <a:spcPts val="0"/>
                        </a:spcAft>
                        <a:buNone/>
                      </a:pPr>
                      <a:r>
                        <a:rPr b="1" lang="en-GB" sz="1100">
                          <a:latin typeface="Lato"/>
                          <a:ea typeface="Lato"/>
                          <a:cs typeface="Lato"/>
                          <a:sym typeface="Lato"/>
                        </a:rPr>
                        <a:t>Z</a:t>
                      </a:r>
                      <a:endParaRPr b="1" sz="1100">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M</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B</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a:latin typeface="Lato"/>
                          <a:ea typeface="Lato"/>
                          <a:cs typeface="Lato"/>
                          <a:sym typeface="Lato"/>
                        </a:rPr>
                        <a:t>F</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D</a:t>
                      </a:r>
                      <a:endParaRPr b="1" i="0" sz="1100" u="none" cap="none" strike="noStrike">
                        <a:solidFill>
                          <a:srgbClr val="000000"/>
                        </a:solidFill>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I</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M</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D</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X</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I</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R</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rtl="0" algn="ctr">
                        <a:spcBef>
                          <a:spcPts val="0"/>
                        </a:spcBef>
                        <a:spcAft>
                          <a:spcPts val="0"/>
                        </a:spcAft>
                        <a:buNone/>
                      </a:pPr>
                      <a:r>
                        <a:rPr b="1" lang="en-GB" sz="1100">
                          <a:latin typeface="Lato"/>
                          <a:ea typeface="Lato"/>
                          <a:cs typeface="Lato"/>
                          <a:sym typeface="Lato"/>
                        </a:rPr>
                        <a:t>B</a:t>
                      </a:r>
                      <a:endParaRPr b="1" sz="1100">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N</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U</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a:latin typeface="Lato"/>
                          <a:ea typeface="Lato"/>
                          <a:cs typeface="Lato"/>
                          <a:sym typeface="Lato"/>
                        </a:rPr>
                        <a:t>Y</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E</a:t>
                      </a:r>
                      <a:endParaRPr b="1" i="0" sz="1100" u="none" cap="none" strike="noStrike">
                        <a:solidFill>
                          <a:srgbClr val="000000"/>
                        </a:solidFill>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a:latin typeface="Lato"/>
                          <a:ea typeface="Lato"/>
                          <a:cs typeface="Lato"/>
                          <a:sym typeface="Lato"/>
                        </a:rPr>
                        <a:t>O</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a:latin typeface="Lato"/>
                          <a:ea typeface="Lato"/>
                          <a:cs typeface="Lato"/>
                          <a:sym typeface="Lato"/>
                        </a:rPr>
                        <a:t>P</a:t>
                      </a:r>
                      <a:endParaRPr b="1" i="0" sz="1100" u="none" cap="none" strike="noStrike">
                        <a:solidFill>
                          <a:srgbClr val="000000"/>
                        </a:solidFill>
                        <a:latin typeface="Lato"/>
                        <a:ea typeface="Lato"/>
                        <a:cs typeface="Lato"/>
                        <a:sym typeface="Lato"/>
                      </a:endParaRPr>
                    </a:p>
                  </a:txBody>
                  <a:tcPr marT="9525" marB="0" marR="9525" marL="9525" anchor="ctr">
                    <a:solidFill>
                      <a:srgbClr val="F9CB9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a:latin typeface="Lato"/>
                          <a:ea typeface="Lato"/>
                          <a:cs typeface="Lato"/>
                          <a:sym typeface="Lato"/>
                        </a:rPr>
                        <a:t>H</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a:latin typeface="Lato"/>
                          <a:ea typeface="Lato"/>
                          <a:cs typeface="Lato"/>
                          <a:sym typeface="Lato"/>
                        </a:rPr>
                        <a:t>O</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a:latin typeface="Lato"/>
                          <a:ea typeface="Lato"/>
                          <a:cs typeface="Lato"/>
                          <a:sym typeface="Lato"/>
                        </a:rPr>
                        <a:t>N</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a:latin typeface="Lato"/>
                          <a:ea typeface="Lato"/>
                          <a:cs typeface="Lato"/>
                          <a:sym typeface="Lato"/>
                        </a:rPr>
                        <a:t>E</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rtl="0" algn="ctr">
                        <a:spcBef>
                          <a:spcPts val="0"/>
                        </a:spcBef>
                        <a:spcAft>
                          <a:spcPts val="0"/>
                        </a:spcAft>
                        <a:buNone/>
                      </a:pPr>
                      <a:r>
                        <a:rPr b="1" lang="en-GB" sz="1100">
                          <a:latin typeface="Lato"/>
                          <a:ea typeface="Lato"/>
                          <a:cs typeface="Lato"/>
                          <a:sym typeface="Lato"/>
                        </a:rPr>
                        <a:t>B</a:t>
                      </a:r>
                      <a:endParaRPr b="1" sz="1100">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a:latin typeface="Lato"/>
                          <a:ea typeface="Lato"/>
                          <a:cs typeface="Lato"/>
                          <a:sym typeface="Lato"/>
                        </a:rPr>
                        <a:t>I</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a:latin typeface="Lato"/>
                          <a:ea typeface="Lato"/>
                          <a:cs typeface="Lato"/>
                          <a:sym typeface="Lato"/>
                        </a:rPr>
                        <a:t>L</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L</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E</a:t>
                      </a:r>
                      <a:endParaRPr b="1" i="0" sz="1100" u="none" cap="none" strike="noStrike">
                        <a:solidFill>
                          <a:srgbClr val="000000"/>
                        </a:solidFill>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N</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T</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G</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G</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F</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E</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rtl="0" algn="ctr">
                        <a:spcBef>
                          <a:spcPts val="0"/>
                        </a:spcBef>
                        <a:spcAft>
                          <a:spcPts val="0"/>
                        </a:spcAft>
                        <a:buNone/>
                      </a:pPr>
                      <a:r>
                        <a:rPr b="1" lang="en-GB" sz="1100">
                          <a:latin typeface="Lato"/>
                          <a:ea typeface="Lato"/>
                          <a:cs typeface="Lato"/>
                          <a:sym typeface="Lato"/>
                        </a:rPr>
                        <a:t>J</a:t>
                      </a:r>
                      <a:endParaRPr b="1" sz="1100">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Y</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U</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a:latin typeface="Lato"/>
                          <a:ea typeface="Lato"/>
                          <a:cs typeface="Lato"/>
                          <a:sym typeface="Lato"/>
                        </a:rPr>
                        <a:t>U</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T</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R</a:t>
                      </a:r>
                      <a:endParaRPr b="1" i="0" sz="1100" u="none" cap="none" strike="noStrike">
                        <a:solidFill>
                          <a:srgbClr val="000000"/>
                        </a:solidFill>
                        <a:latin typeface="Lato"/>
                        <a:ea typeface="Lato"/>
                        <a:cs typeface="Lato"/>
                        <a:sym typeface="Lato"/>
                      </a:endParaRPr>
                    </a:p>
                  </a:txBody>
                  <a:tcPr marT="9525" marB="0" marR="9525" marL="9525" anchor="ctr">
                    <a:lnT cap="flat" cmpd="sng" w="9525">
                      <a:solidFill>
                        <a:srgbClr val="9E9E9E"/>
                      </a:solidFill>
                      <a:prstDash val="solid"/>
                      <a:round/>
                      <a:headEnd len="sm" w="sm" type="none"/>
                      <a:tailEnd len="sm" w="sm" type="none"/>
                    </a:lnT>
                    <a:solidFill>
                      <a:schemeClr val="lt1"/>
                    </a:solidFill>
                  </a:tcPr>
                </a:tc>
              </a:tr>
            </a:tbl>
          </a:graphicData>
        </a:graphic>
      </p:graphicFrame>
      <p:sp>
        <p:nvSpPr>
          <p:cNvPr id="222" name="Google Shape;222;g3041ee64992_0_167"/>
          <p:cNvSpPr txBox="1"/>
          <p:nvPr/>
        </p:nvSpPr>
        <p:spPr>
          <a:xfrm>
            <a:off x="4039350" y="1005575"/>
            <a:ext cx="4948800" cy="1464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1" i="0" lang="en-GB" sz="1600" u="none" cap="none" strike="noStrike">
                <a:solidFill>
                  <a:schemeClr val="accent1"/>
                </a:solidFill>
                <a:latin typeface="Lato"/>
                <a:ea typeface="Lato"/>
                <a:cs typeface="Lato"/>
                <a:sym typeface="Lato"/>
              </a:rPr>
              <a:t>Find </a:t>
            </a:r>
            <a:r>
              <a:rPr b="1" lang="en-GB" sz="1600">
                <a:solidFill>
                  <a:schemeClr val="accent1"/>
                </a:solidFill>
                <a:latin typeface="Lato"/>
                <a:ea typeface="Lato"/>
                <a:cs typeface="Lato"/>
                <a:sym typeface="Lato"/>
              </a:rPr>
              <a:t>six</a:t>
            </a:r>
            <a:r>
              <a:rPr b="1" i="0" lang="en-GB" sz="1600" u="none" cap="none" strike="noStrike">
                <a:solidFill>
                  <a:schemeClr val="accent1"/>
                </a:solidFill>
                <a:latin typeface="Lato"/>
                <a:ea typeface="Lato"/>
                <a:cs typeface="Lato"/>
                <a:sym typeface="Lato"/>
              </a:rPr>
              <a:t> </a:t>
            </a:r>
            <a:r>
              <a:rPr b="1" lang="en-GB" sz="1600">
                <a:solidFill>
                  <a:schemeClr val="accent1"/>
                </a:solidFill>
                <a:latin typeface="Lato"/>
                <a:ea typeface="Lato"/>
                <a:cs typeface="Lato"/>
                <a:sym typeface="Lato"/>
              </a:rPr>
              <a:t>examples of identification </a:t>
            </a:r>
            <a:r>
              <a:rPr b="1" i="0" lang="en-GB" sz="1600" u="none" cap="none" strike="noStrike">
                <a:solidFill>
                  <a:schemeClr val="accent1"/>
                </a:solidFill>
                <a:latin typeface="Lato"/>
                <a:ea typeface="Lato"/>
                <a:cs typeface="Lato"/>
                <a:sym typeface="Lato"/>
              </a:rPr>
              <a:t>that a person could use to open a bank account. List them in your books.</a:t>
            </a:r>
            <a:endParaRPr b="1" i="0" sz="1600" u="none" cap="none" strike="noStrike">
              <a:solidFill>
                <a:schemeClr val="accent1"/>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2000"/>
              <a:buFont typeface="Arial"/>
              <a:buNone/>
            </a:pPr>
            <a:r>
              <a:rPr b="1" i="1" lang="en-GB" sz="1300">
                <a:solidFill>
                  <a:schemeClr val="accent1"/>
                </a:solidFill>
                <a:latin typeface="Lato"/>
                <a:ea typeface="Lato"/>
                <a:cs typeface="Lato"/>
                <a:sym typeface="Lato"/>
              </a:rPr>
              <a:t>Two answers contain 2 words. </a:t>
            </a:r>
            <a:endParaRPr b="1" i="1" sz="1300">
              <a:solidFill>
                <a:schemeClr val="accent1"/>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2000"/>
              <a:buFont typeface="Arial"/>
              <a:buNone/>
            </a:pPr>
            <a:r>
              <a:rPr b="1" i="1" lang="en-GB" sz="1300">
                <a:solidFill>
                  <a:schemeClr val="accent1"/>
                </a:solidFill>
                <a:latin typeface="Lato"/>
                <a:ea typeface="Lato"/>
                <a:cs typeface="Lato"/>
                <a:sym typeface="Lato"/>
              </a:rPr>
              <a:t>Use these clues to help you:</a:t>
            </a:r>
            <a:endParaRPr b="1" i="1" sz="1300">
              <a:solidFill>
                <a:schemeClr val="accent1"/>
              </a:solidFill>
              <a:latin typeface="Lato"/>
              <a:ea typeface="Lato"/>
              <a:cs typeface="Lato"/>
              <a:sym typeface="Lato"/>
            </a:endParaRPr>
          </a:p>
        </p:txBody>
      </p:sp>
      <p:sp>
        <p:nvSpPr>
          <p:cNvPr id="223" name="Google Shape;223;g3041ee64992_0_167"/>
          <p:cNvSpPr txBox="1"/>
          <p:nvPr/>
        </p:nvSpPr>
        <p:spPr>
          <a:xfrm>
            <a:off x="4000525" y="4112675"/>
            <a:ext cx="5069100" cy="985200"/>
          </a:xfrm>
          <a:prstGeom prst="rect">
            <a:avLst/>
          </a:prstGeom>
          <a:solidFill>
            <a:schemeClr val="lt1"/>
          </a:solidFill>
          <a:ln cap="flat" cmpd="sng" w="19050">
            <a:solidFill>
              <a:schemeClr val="accent2"/>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chemeClr val="accent2"/>
                </a:solidFill>
                <a:latin typeface="Lato"/>
                <a:ea typeface="Lato"/>
                <a:cs typeface="Lato"/>
                <a:sym typeface="Lato"/>
              </a:rPr>
              <a:t>Stretch</a:t>
            </a:r>
            <a:endParaRPr b="1" i="0" sz="1300" u="none" cap="none" strike="noStrike">
              <a:solidFill>
                <a:schemeClr val="accent2"/>
              </a:solidFill>
              <a:latin typeface="Lato"/>
              <a:ea typeface="Lato"/>
              <a:cs typeface="Lato"/>
              <a:sym typeface="Lato"/>
            </a:endParaRPr>
          </a:p>
          <a:p>
            <a:pPr indent="-311150" lvl="0" marL="457200" marR="0" rtl="0" algn="l">
              <a:lnSpc>
                <a:spcPct val="100000"/>
              </a:lnSpc>
              <a:spcBef>
                <a:spcPts val="0"/>
              </a:spcBef>
              <a:spcAft>
                <a:spcPts val="0"/>
              </a:spcAft>
              <a:buClr>
                <a:schemeClr val="accent2"/>
              </a:buClr>
              <a:buSzPts val="1300"/>
              <a:buFont typeface="Lato"/>
              <a:buAutoNum type="arabicParenR"/>
            </a:pPr>
            <a:r>
              <a:rPr b="1" i="0" lang="en-GB" sz="1300" u="none" cap="none" strike="noStrike">
                <a:solidFill>
                  <a:schemeClr val="accent2"/>
                </a:solidFill>
                <a:latin typeface="Lato"/>
                <a:ea typeface="Lato"/>
                <a:cs typeface="Lato"/>
                <a:sym typeface="Lato"/>
              </a:rPr>
              <a:t>What age does a person have to be to open a bank account?</a:t>
            </a:r>
            <a:endParaRPr b="1" i="0" sz="1300" u="none" cap="none" strike="noStrike">
              <a:solidFill>
                <a:schemeClr val="accent2"/>
              </a:solidFill>
              <a:latin typeface="Lato"/>
              <a:ea typeface="Lato"/>
              <a:cs typeface="Lato"/>
              <a:sym typeface="Lato"/>
            </a:endParaRPr>
          </a:p>
          <a:p>
            <a:pPr indent="-311150" lvl="0" marL="457200" marR="0" rtl="0" algn="l">
              <a:lnSpc>
                <a:spcPct val="100000"/>
              </a:lnSpc>
              <a:spcBef>
                <a:spcPts val="0"/>
              </a:spcBef>
              <a:spcAft>
                <a:spcPts val="0"/>
              </a:spcAft>
              <a:buClr>
                <a:schemeClr val="accent2"/>
              </a:buClr>
              <a:buSzPts val="1300"/>
              <a:buFont typeface="Lato"/>
              <a:buAutoNum type="arabicParenR"/>
            </a:pPr>
            <a:r>
              <a:rPr b="1" i="0" lang="en-GB" sz="1300" u="none" cap="none" strike="noStrike">
                <a:solidFill>
                  <a:schemeClr val="accent2"/>
                </a:solidFill>
                <a:latin typeface="Lato"/>
                <a:ea typeface="Lato"/>
                <a:cs typeface="Lato"/>
                <a:sym typeface="Lato"/>
              </a:rPr>
              <a:t>What could a person use to show or prove where they live?</a:t>
            </a:r>
            <a:endParaRPr b="1" i="0" sz="1300" u="none" cap="none" strike="noStrike">
              <a:solidFill>
                <a:schemeClr val="accent2"/>
              </a:solidFill>
              <a:latin typeface="Lato"/>
              <a:ea typeface="Lato"/>
              <a:cs typeface="Lato"/>
              <a:sym typeface="Lato"/>
            </a:endParaRPr>
          </a:p>
          <a:p>
            <a:pPr indent="-311150" lvl="0" marL="457200" marR="0" rtl="0" algn="l">
              <a:lnSpc>
                <a:spcPct val="100000"/>
              </a:lnSpc>
              <a:spcBef>
                <a:spcPts val="0"/>
              </a:spcBef>
              <a:spcAft>
                <a:spcPts val="0"/>
              </a:spcAft>
              <a:buClr>
                <a:schemeClr val="accent2"/>
              </a:buClr>
              <a:buSzPts val="1300"/>
              <a:buFont typeface="Lato"/>
              <a:buAutoNum type="arabicParenR"/>
            </a:pPr>
            <a:r>
              <a:rPr b="1" i="0" lang="en-GB" sz="1300" u="none" cap="none" strike="noStrike">
                <a:solidFill>
                  <a:schemeClr val="accent2"/>
                </a:solidFill>
                <a:latin typeface="Lato"/>
                <a:ea typeface="Lato"/>
                <a:cs typeface="Lato"/>
                <a:sym typeface="Lato"/>
              </a:rPr>
              <a:t>Why would a bank want a person to prove their nationality</a:t>
            </a:r>
            <a:r>
              <a:rPr b="1" i="1" lang="en-GB" sz="1300" u="none" cap="none" strike="noStrike">
                <a:solidFill>
                  <a:schemeClr val="accent2"/>
                </a:solidFill>
                <a:latin typeface="Lato"/>
                <a:ea typeface="Lato"/>
                <a:cs typeface="Lato"/>
                <a:sym typeface="Lato"/>
              </a:rPr>
              <a:t>?</a:t>
            </a:r>
            <a:endParaRPr b="1" i="0" sz="1300" u="none" cap="none" strike="noStrike">
              <a:solidFill>
                <a:schemeClr val="accent2"/>
              </a:solidFill>
              <a:latin typeface="Lato"/>
              <a:ea typeface="Lato"/>
              <a:cs typeface="Lato"/>
              <a:sym typeface="Lato"/>
            </a:endParaRPr>
          </a:p>
        </p:txBody>
      </p:sp>
      <p:pic>
        <p:nvPicPr>
          <p:cNvPr id="224" name="Google Shape;224;g3041ee64992_0_167"/>
          <p:cNvPicPr preferRelativeResize="0"/>
          <p:nvPr/>
        </p:nvPicPr>
        <p:blipFill>
          <a:blip r:embed="rId3">
            <a:alphaModFix/>
          </a:blip>
          <a:stretch>
            <a:fillRect/>
          </a:stretch>
        </p:blipFill>
        <p:spPr>
          <a:xfrm>
            <a:off x="4286025" y="3132169"/>
            <a:ext cx="718179" cy="720000"/>
          </a:xfrm>
          <a:prstGeom prst="rect">
            <a:avLst/>
          </a:prstGeom>
          <a:noFill/>
          <a:ln>
            <a:noFill/>
          </a:ln>
        </p:spPr>
      </p:pic>
      <p:pic>
        <p:nvPicPr>
          <p:cNvPr id="225" name="Google Shape;225;g3041ee64992_0_167"/>
          <p:cNvPicPr preferRelativeResize="0"/>
          <p:nvPr/>
        </p:nvPicPr>
        <p:blipFill>
          <a:blip r:embed="rId4">
            <a:alphaModFix/>
          </a:blip>
          <a:stretch>
            <a:fillRect/>
          </a:stretch>
        </p:blipFill>
        <p:spPr>
          <a:xfrm>
            <a:off x="4987461" y="2433939"/>
            <a:ext cx="884229" cy="886469"/>
          </a:xfrm>
          <a:prstGeom prst="rect">
            <a:avLst/>
          </a:prstGeom>
          <a:noFill/>
          <a:ln>
            <a:noFill/>
          </a:ln>
        </p:spPr>
      </p:pic>
      <p:pic>
        <p:nvPicPr>
          <p:cNvPr id="226" name="Google Shape;226;g3041ee64992_0_167"/>
          <p:cNvPicPr preferRelativeResize="0"/>
          <p:nvPr/>
        </p:nvPicPr>
        <p:blipFill>
          <a:blip r:embed="rId5">
            <a:alphaModFix/>
          </a:blip>
          <a:stretch>
            <a:fillRect/>
          </a:stretch>
        </p:blipFill>
        <p:spPr>
          <a:xfrm>
            <a:off x="6072639" y="3184741"/>
            <a:ext cx="884229" cy="886468"/>
          </a:xfrm>
          <a:prstGeom prst="rect">
            <a:avLst/>
          </a:prstGeom>
          <a:noFill/>
          <a:ln>
            <a:noFill/>
          </a:ln>
        </p:spPr>
      </p:pic>
      <p:pic>
        <p:nvPicPr>
          <p:cNvPr id="227" name="Google Shape;227;g3041ee64992_0_167"/>
          <p:cNvPicPr preferRelativeResize="0"/>
          <p:nvPr/>
        </p:nvPicPr>
        <p:blipFill rotWithShape="1">
          <a:blip r:embed="rId6">
            <a:alphaModFix/>
          </a:blip>
          <a:srcRect b="19775" l="16063" r="16867" t="19986"/>
          <a:stretch/>
        </p:blipFill>
        <p:spPr>
          <a:xfrm>
            <a:off x="7131891" y="2433939"/>
            <a:ext cx="667185" cy="600728"/>
          </a:xfrm>
          <a:prstGeom prst="rect">
            <a:avLst/>
          </a:prstGeom>
          <a:noFill/>
          <a:ln>
            <a:noFill/>
          </a:ln>
        </p:spPr>
      </p:pic>
      <p:pic>
        <p:nvPicPr>
          <p:cNvPr id="228" name="Google Shape;228;g3041ee64992_0_167"/>
          <p:cNvPicPr preferRelativeResize="0"/>
          <p:nvPr/>
        </p:nvPicPr>
        <p:blipFill>
          <a:blip r:embed="rId7">
            <a:alphaModFix/>
          </a:blip>
          <a:stretch>
            <a:fillRect/>
          </a:stretch>
        </p:blipFill>
        <p:spPr>
          <a:xfrm>
            <a:off x="8103924" y="2960921"/>
            <a:ext cx="884229" cy="88646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graphicFrame>
        <p:nvGraphicFramePr>
          <p:cNvPr id="233" name="Google Shape;233;g3041ee64992_0_177"/>
          <p:cNvGraphicFramePr/>
          <p:nvPr/>
        </p:nvGraphicFramePr>
        <p:xfrm>
          <a:off x="94701" y="1217226"/>
          <a:ext cx="3000000" cy="3000000"/>
        </p:xfrm>
        <a:graphic>
          <a:graphicData uri="http://schemas.openxmlformats.org/drawingml/2006/table">
            <a:tbl>
              <a:tblPr>
                <a:noFill/>
                <a:tableStyleId>{29793F9E-B582-4012-82F4-7B7D84EDCAB2}</a:tableStyleId>
              </a:tblPr>
              <a:tblGrid>
                <a:gridCol w="404400"/>
                <a:gridCol w="351650"/>
                <a:gridCol w="375100"/>
                <a:gridCol w="334075"/>
                <a:gridCol w="334075"/>
                <a:gridCol w="304775"/>
                <a:gridCol w="334075"/>
                <a:gridCol w="334075"/>
                <a:gridCol w="375100"/>
                <a:gridCol w="304775"/>
                <a:gridCol w="375100"/>
              </a:tblGrid>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U</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Y</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T</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R</a:t>
                      </a:r>
                      <a:endParaRPr b="1" i="0" sz="1100" u="none" cap="none" strike="noStrike">
                        <a:solidFill>
                          <a:srgbClr val="000000"/>
                        </a:solidFill>
                        <a:latin typeface="Lato"/>
                        <a:ea typeface="Lato"/>
                        <a:cs typeface="Lato"/>
                        <a:sym typeface="Lato"/>
                      </a:endParaRPr>
                    </a:p>
                  </a:txBody>
                  <a:tcPr marT="9525" marB="0" marR="9525" marL="9525" anchor="ctr">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E</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W</a:t>
                      </a:r>
                      <a:endParaRPr b="1" i="0" sz="1100" u="none" cap="none" strike="noStrike">
                        <a:solidFill>
                          <a:srgbClr val="000000"/>
                        </a:solidFill>
                        <a:latin typeface="Lato"/>
                        <a:ea typeface="Lato"/>
                        <a:cs typeface="Lato"/>
                        <a:sym typeface="Lato"/>
                      </a:endParaRPr>
                    </a:p>
                  </a:txBody>
                  <a:tcPr marT="9525" marB="0" marR="9525" marL="9525" anchor="ctr">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S</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A</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O</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rtl="0" algn="ctr">
                        <a:spcBef>
                          <a:spcPts val="0"/>
                        </a:spcBef>
                        <a:spcAft>
                          <a:spcPts val="0"/>
                        </a:spcAft>
                        <a:buNone/>
                      </a:pPr>
                      <a:r>
                        <a:rPr b="1" lang="en-GB" sz="1100">
                          <a:latin typeface="Lato"/>
                          <a:ea typeface="Lato"/>
                          <a:cs typeface="Lato"/>
                          <a:sym typeface="Lato"/>
                        </a:rPr>
                        <a:t>G</a:t>
                      </a:r>
                      <a:endParaRPr b="1" sz="1100">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I</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9CB9C"/>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O</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E</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W</a:t>
                      </a:r>
                      <a:endParaRPr b="1" i="0" sz="1100" u="none" cap="none" strike="noStrike">
                        <a:solidFill>
                          <a:srgbClr val="000000"/>
                        </a:solidFill>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P</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X</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a:latin typeface="Lato"/>
                          <a:ea typeface="Lato"/>
                          <a:cs typeface="Lato"/>
                          <a:sym typeface="Lato"/>
                        </a:rPr>
                        <a:t>R</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N</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Z</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K</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rtl="0" algn="ctr">
                        <a:spcBef>
                          <a:spcPts val="0"/>
                        </a:spcBef>
                        <a:spcAft>
                          <a:spcPts val="0"/>
                        </a:spcAft>
                        <a:buNone/>
                      </a:pPr>
                      <a:r>
                        <a:rPr b="1" lang="en-GB" sz="1100">
                          <a:latin typeface="Lato"/>
                          <a:ea typeface="Lato"/>
                          <a:cs typeface="Lato"/>
                          <a:sym typeface="Lato"/>
                        </a:rPr>
                        <a:t>N</a:t>
                      </a:r>
                      <a:endParaRPr b="1" sz="1100">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D</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I</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H</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Z</a:t>
                      </a:r>
                      <a:endParaRPr b="1" i="0" sz="1100" u="none" cap="none" strike="noStrike">
                        <a:solidFill>
                          <a:srgbClr val="000000"/>
                        </a:solidFill>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A</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D</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a:latin typeface="Lato"/>
                          <a:ea typeface="Lato"/>
                          <a:cs typeface="Lato"/>
                          <a:sym typeface="Lato"/>
                        </a:rPr>
                        <a:t>D</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R</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E</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S</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rtl="0" algn="ctr">
                        <a:spcBef>
                          <a:spcPts val="0"/>
                        </a:spcBef>
                        <a:spcAft>
                          <a:spcPts val="0"/>
                        </a:spcAft>
                        <a:buNone/>
                      </a:pPr>
                      <a:r>
                        <a:rPr b="1" lang="en-GB" sz="1100">
                          <a:latin typeface="Lato"/>
                          <a:ea typeface="Lato"/>
                          <a:cs typeface="Lato"/>
                          <a:sym typeface="Lato"/>
                        </a:rPr>
                        <a:t>S</a:t>
                      </a:r>
                      <a:endParaRPr b="1" sz="1100">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E</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P</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Y</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F</a:t>
                      </a:r>
                      <a:endParaRPr b="1" i="0" sz="1100" u="none" cap="none" strike="noStrike">
                        <a:solidFill>
                          <a:srgbClr val="000000"/>
                        </a:solidFill>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S</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U</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S</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B</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E</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G</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rtl="0" algn="ctr">
                        <a:spcBef>
                          <a:spcPts val="0"/>
                        </a:spcBef>
                        <a:spcAft>
                          <a:spcPts val="0"/>
                        </a:spcAft>
                        <a:buNone/>
                      </a:pPr>
                      <a:r>
                        <a:rPr b="1" lang="en-GB" sz="1100">
                          <a:latin typeface="Lato"/>
                          <a:ea typeface="Lato"/>
                          <a:cs typeface="Lato"/>
                          <a:sym typeface="Lato"/>
                        </a:rPr>
                        <a:t>K</a:t>
                      </a:r>
                      <a:endParaRPr b="1" sz="1100">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N</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L</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J</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U</a:t>
                      </a:r>
                      <a:endParaRPr b="1" i="0" sz="1100" u="none" cap="none" strike="noStrike">
                        <a:solidFill>
                          <a:srgbClr val="000000"/>
                        </a:solidFill>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S</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O</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S</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X</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R</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H</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rtl="0" algn="ctr">
                        <a:spcBef>
                          <a:spcPts val="0"/>
                        </a:spcBef>
                        <a:spcAft>
                          <a:spcPts val="0"/>
                        </a:spcAft>
                        <a:buNone/>
                      </a:pPr>
                      <a:r>
                        <a:rPr b="1" lang="en-GB" sz="1100">
                          <a:latin typeface="Lato"/>
                          <a:ea typeface="Lato"/>
                          <a:cs typeface="Lato"/>
                          <a:sym typeface="Lato"/>
                        </a:rPr>
                        <a:t>Q</a:t>
                      </a:r>
                      <a:endParaRPr b="1" sz="1100">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T</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I</a:t>
                      </a:r>
                      <a:endParaRPr b="1" i="0" sz="1100" u="none" cap="none" strike="noStrike">
                        <a:solidFill>
                          <a:srgbClr val="000000"/>
                        </a:solidFill>
                        <a:latin typeface="Lato"/>
                        <a:ea typeface="Lato"/>
                        <a:cs typeface="Lato"/>
                        <a:sym typeface="Lato"/>
                      </a:endParaRPr>
                    </a:p>
                  </a:txBody>
                  <a:tcPr marT="9525" marB="0" marR="9525" marL="9525" anchor="ctr">
                    <a:solidFill>
                      <a:srgbClr val="F9CB9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I</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B</a:t>
                      </a:r>
                      <a:endParaRPr b="1" i="0" sz="1100" u="none" cap="none" strike="noStrike">
                        <a:solidFill>
                          <a:srgbClr val="000000"/>
                        </a:solidFill>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rgbClr val="F9CB9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P</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A</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P</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C</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D</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F</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rtl="0" algn="ctr">
                        <a:spcBef>
                          <a:spcPts val="0"/>
                        </a:spcBef>
                        <a:spcAft>
                          <a:spcPts val="0"/>
                        </a:spcAft>
                        <a:buNone/>
                      </a:pPr>
                      <a:r>
                        <a:rPr b="1" lang="en-GB" sz="1100">
                          <a:latin typeface="Lato"/>
                          <a:ea typeface="Lato"/>
                          <a:cs typeface="Lato"/>
                          <a:sym typeface="Lato"/>
                        </a:rPr>
                        <a:t>T</a:t>
                      </a:r>
                      <a:endParaRPr b="1" sz="1100">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I</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D</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F</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I</a:t>
                      </a:r>
                      <a:endParaRPr b="1" i="0" sz="1100" u="none" cap="none" strike="noStrike">
                        <a:solidFill>
                          <a:srgbClr val="000000"/>
                        </a:solidFill>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O</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S</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O</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V</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F</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K</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rtl="0" algn="ctr">
                        <a:spcBef>
                          <a:spcPts val="0"/>
                        </a:spcBef>
                        <a:spcAft>
                          <a:spcPts val="0"/>
                        </a:spcAft>
                        <a:buNone/>
                      </a:pPr>
                      <a:r>
                        <a:rPr b="1" lang="en-GB" sz="1100">
                          <a:latin typeface="Lato"/>
                          <a:ea typeface="Lato"/>
                          <a:cs typeface="Lato"/>
                          <a:sym typeface="Lato"/>
                        </a:rPr>
                        <a:t>U</a:t>
                      </a:r>
                      <a:endParaRPr b="1" sz="1100">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F</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C</a:t>
                      </a:r>
                      <a:endParaRPr b="1" i="0" sz="1100" u="none" cap="none" strike="noStrike">
                        <a:solidFill>
                          <a:srgbClr val="000000"/>
                        </a:solidFill>
                        <a:latin typeface="Lato"/>
                        <a:ea typeface="Lato"/>
                        <a:cs typeface="Lato"/>
                        <a:sym typeface="Lato"/>
                      </a:endParaRPr>
                    </a:p>
                  </a:txBody>
                  <a:tcPr marT="9525" marB="0" marR="9525" marL="9525" anchor="ctr">
                    <a:solidFill>
                      <a:srgbClr val="F9CB9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E</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R</a:t>
                      </a:r>
                      <a:endParaRPr b="1" i="0" sz="1100" u="none" cap="none" strike="noStrike">
                        <a:solidFill>
                          <a:srgbClr val="000000"/>
                        </a:solidFill>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R</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I</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R</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I</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C</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A</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rtl="0" algn="ctr">
                        <a:spcBef>
                          <a:spcPts val="0"/>
                        </a:spcBef>
                        <a:spcAft>
                          <a:spcPts val="0"/>
                        </a:spcAft>
                        <a:buNone/>
                      </a:pPr>
                      <a:r>
                        <a:rPr b="1" lang="en-GB" sz="1100">
                          <a:latin typeface="Lato"/>
                          <a:ea typeface="Lato"/>
                          <a:cs typeface="Lato"/>
                          <a:sym typeface="Lato"/>
                        </a:rPr>
                        <a:t>F</a:t>
                      </a:r>
                      <a:endParaRPr b="1" sz="1100">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I</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A</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L</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T</a:t>
                      </a:r>
                      <a:endParaRPr b="1" i="0" sz="1100" u="none" cap="none" strike="noStrike">
                        <a:solidFill>
                          <a:srgbClr val="000000"/>
                        </a:solidFill>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T</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U</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T</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N</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M</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G</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Y</a:t>
                      </a:r>
                      <a:endParaRPr b="1" i="0" sz="1100" u="none" cap="none" strike="noStrike">
                        <a:solidFill>
                          <a:srgbClr val="000000"/>
                        </a:solidFill>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C</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R</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Y</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H</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T</a:t>
                      </a:r>
                      <a:endParaRPr b="1" i="0" sz="1100" u="none" cap="none" strike="noStrike">
                        <a:solidFill>
                          <a:srgbClr val="000000"/>
                        </a:solidFill>
                        <a:latin typeface="Lato"/>
                        <a:ea typeface="Lato"/>
                        <a:cs typeface="Lato"/>
                        <a:sym typeface="Lato"/>
                      </a:endParaRPr>
                    </a:p>
                  </a:txBody>
                  <a:tcPr marT="9525" marB="0" marR="9525" marL="9525" anchor="ctr">
                    <a:lnT cap="flat" cmpd="sng" w="9525">
                      <a:solidFill>
                        <a:srgbClr val="9E9E9E"/>
                      </a:solidFill>
                      <a:prstDash val="solid"/>
                      <a:round/>
                      <a:headEnd len="sm" w="sm" type="none"/>
                      <a:tailEnd len="sm" w="sm" type="none"/>
                    </a:lnT>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Q</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rtl="0" algn="ctr">
                        <a:spcBef>
                          <a:spcPts val="0"/>
                        </a:spcBef>
                        <a:spcAft>
                          <a:spcPts val="0"/>
                        </a:spcAft>
                        <a:buNone/>
                      </a:pPr>
                      <a:r>
                        <a:rPr b="1" lang="en-GB" sz="1100">
                          <a:latin typeface="Lato"/>
                          <a:ea typeface="Lato"/>
                          <a:cs typeface="Lato"/>
                          <a:sym typeface="Lato"/>
                        </a:rPr>
                        <a:t>P</a:t>
                      </a:r>
                      <a:endParaRPr b="1" sz="1100">
                        <a:latin typeface="Lato"/>
                        <a:ea typeface="Lato"/>
                        <a:cs typeface="Lato"/>
                        <a:sym typeface="Lato"/>
                      </a:endParaRPr>
                    </a:p>
                  </a:txBody>
                  <a:tcPr marT="9525" marB="0" marR="9525" marL="9525" anchor="ctr">
                    <a:lnT cap="flat" cmpd="sng" w="9525">
                      <a:solidFill>
                        <a:srgbClr val="9E9E9E"/>
                      </a:solidFill>
                      <a:prstDash val="solid"/>
                      <a:round/>
                      <a:headEnd len="sm" w="sm" type="none"/>
                      <a:tailEnd len="sm" w="sm" type="none"/>
                    </a:lnT>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T</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C</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L</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K</a:t>
                      </a:r>
                      <a:endParaRPr b="1" i="0" sz="1100" u="none" cap="none" strike="noStrike">
                        <a:solidFill>
                          <a:srgbClr val="000000"/>
                        </a:solidFill>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A</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D</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E</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V</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Y</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W</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rtl="0" algn="ctr">
                        <a:spcBef>
                          <a:spcPts val="0"/>
                        </a:spcBef>
                        <a:spcAft>
                          <a:spcPts val="0"/>
                        </a:spcAft>
                        <a:buNone/>
                      </a:pPr>
                      <a:r>
                        <a:rPr b="1" lang="en-GB" sz="1100">
                          <a:latin typeface="Lato"/>
                          <a:ea typeface="Lato"/>
                          <a:cs typeface="Lato"/>
                          <a:sym typeface="Lato"/>
                        </a:rPr>
                        <a:t>G</a:t>
                      </a:r>
                      <a:endParaRPr b="1" sz="1100">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R</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V</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H</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F</a:t>
                      </a:r>
                      <a:endParaRPr b="1" i="0" sz="1100" u="none" cap="none" strike="noStrike">
                        <a:solidFill>
                          <a:srgbClr val="000000"/>
                        </a:solidFill>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T</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K</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R</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C</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U</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E</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rtl="0" algn="ctr">
                        <a:spcBef>
                          <a:spcPts val="0"/>
                        </a:spcBef>
                        <a:spcAft>
                          <a:spcPts val="0"/>
                        </a:spcAft>
                        <a:buNone/>
                      </a:pPr>
                      <a:r>
                        <a:rPr b="1" lang="en-GB" sz="1100">
                          <a:latin typeface="Lato"/>
                          <a:ea typeface="Lato"/>
                          <a:cs typeface="Lato"/>
                          <a:sym typeface="Lato"/>
                        </a:rPr>
                        <a:t>Z</a:t>
                      </a:r>
                      <a:endParaRPr b="1" sz="1100">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M</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B</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a:latin typeface="Lato"/>
                          <a:ea typeface="Lato"/>
                          <a:cs typeface="Lato"/>
                          <a:sym typeface="Lato"/>
                        </a:rPr>
                        <a:t>F</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D</a:t>
                      </a:r>
                      <a:endParaRPr b="1" i="0" sz="1100" u="none" cap="none" strike="noStrike">
                        <a:solidFill>
                          <a:srgbClr val="000000"/>
                        </a:solidFill>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I</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M</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D</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X</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I</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R</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rtl="0" algn="ctr">
                        <a:spcBef>
                          <a:spcPts val="0"/>
                        </a:spcBef>
                        <a:spcAft>
                          <a:spcPts val="0"/>
                        </a:spcAft>
                        <a:buNone/>
                      </a:pPr>
                      <a:r>
                        <a:rPr b="1" lang="en-GB" sz="1100">
                          <a:latin typeface="Lato"/>
                          <a:ea typeface="Lato"/>
                          <a:cs typeface="Lato"/>
                          <a:sym typeface="Lato"/>
                        </a:rPr>
                        <a:t>B</a:t>
                      </a:r>
                      <a:endParaRPr b="1" sz="1100">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N</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U</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a:latin typeface="Lato"/>
                          <a:ea typeface="Lato"/>
                          <a:cs typeface="Lato"/>
                          <a:sym typeface="Lato"/>
                        </a:rPr>
                        <a:t>Y</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E</a:t>
                      </a:r>
                      <a:endParaRPr b="1" i="0" sz="1100" u="none" cap="none" strike="noStrike">
                        <a:solidFill>
                          <a:srgbClr val="000000"/>
                        </a:solidFill>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a:latin typeface="Lato"/>
                          <a:ea typeface="Lato"/>
                          <a:cs typeface="Lato"/>
                          <a:sym typeface="Lato"/>
                        </a:rPr>
                        <a:t>O</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a:latin typeface="Lato"/>
                          <a:ea typeface="Lato"/>
                          <a:cs typeface="Lato"/>
                          <a:sym typeface="Lato"/>
                        </a:rPr>
                        <a:t>P</a:t>
                      </a:r>
                      <a:endParaRPr b="1" i="0" sz="1100" u="none" cap="none" strike="noStrike">
                        <a:solidFill>
                          <a:srgbClr val="000000"/>
                        </a:solidFill>
                        <a:latin typeface="Lato"/>
                        <a:ea typeface="Lato"/>
                        <a:cs typeface="Lato"/>
                        <a:sym typeface="Lato"/>
                      </a:endParaRPr>
                    </a:p>
                  </a:txBody>
                  <a:tcPr marT="9525" marB="0" marR="9525" marL="9525" anchor="ctr">
                    <a:solidFill>
                      <a:srgbClr val="F9CB9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a:latin typeface="Lato"/>
                          <a:ea typeface="Lato"/>
                          <a:cs typeface="Lato"/>
                          <a:sym typeface="Lato"/>
                        </a:rPr>
                        <a:t>H</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a:latin typeface="Lato"/>
                          <a:ea typeface="Lato"/>
                          <a:cs typeface="Lato"/>
                          <a:sym typeface="Lato"/>
                        </a:rPr>
                        <a:t>O</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a:latin typeface="Lato"/>
                          <a:ea typeface="Lato"/>
                          <a:cs typeface="Lato"/>
                          <a:sym typeface="Lato"/>
                        </a:rPr>
                        <a:t>N</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a:latin typeface="Lato"/>
                          <a:ea typeface="Lato"/>
                          <a:cs typeface="Lato"/>
                          <a:sym typeface="Lato"/>
                        </a:rPr>
                        <a:t>E</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rtl="0" algn="ctr">
                        <a:spcBef>
                          <a:spcPts val="0"/>
                        </a:spcBef>
                        <a:spcAft>
                          <a:spcPts val="0"/>
                        </a:spcAft>
                        <a:buNone/>
                      </a:pPr>
                      <a:r>
                        <a:rPr b="1" lang="en-GB" sz="1100">
                          <a:latin typeface="Lato"/>
                          <a:ea typeface="Lato"/>
                          <a:cs typeface="Lato"/>
                          <a:sym typeface="Lato"/>
                        </a:rPr>
                        <a:t>B</a:t>
                      </a:r>
                      <a:endParaRPr b="1" sz="1100">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a:latin typeface="Lato"/>
                          <a:ea typeface="Lato"/>
                          <a:cs typeface="Lato"/>
                          <a:sym typeface="Lato"/>
                        </a:rPr>
                        <a:t>I</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a:latin typeface="Lato"/>
                          <a:ea typeface="Lato"/>
                          <a:cs typeface="Lato"/>
                          <a:sym typeface="Lato"/>
                        </a:rPr>
                        <a:t>L</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L</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E</a:t>
                      </a:r>
                      <a:endParaRPr b="1" i="0" sz="1100" u="none" cap="none" strike="noStrike">
                        <a:solidFill>
                          <a:srgbClr val="000000"/>
                        </a:solidFill>
                        <a:latin typeface="Lato"/>
                        <a:ea typeface="Lato"/>
                        <a:cs typeface="Lato"/>
                        <a:sym typeface="Lato"/>
                      </a:endParaRPr>
                    </a:p>
                  </a:txBody>
                  <a:tcPr marT="9525" marB="0" marR="9525" marL="9525"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N</a:t>
                      </a:r>
                      <a:endParaRPr b="1" i="0" sz="1100" u="none" cap="none" strike="noStrike">
                        <a:solidFill>
                          <a:srgbClr val="000000"/>
                        </a:solidFill>
                        <a:latin typeface="Lato"/>
                        <a:ea typeface="Lato"/>
                        <a:cs typeface="Lato"/>
                        <a:sym typeface="Lato"/>
                      </a:endParaRPr>
                    </a:p>
                  </a:txBody>
                  <a:tcPr marT="9525" marB="0" marR="9525" marL="95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T</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G</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G</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F</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E</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rtl="0" algn="ctr">
                        <a:spcBef>
                          <a:spcPts val="0"/>
                        </a:spcBef>
                        <a:spcAft>
                          <a:spcPts val="0"/>
                        </a:spcAft>
                        <a:buNone/>
                      </a:pPr>
                      <a:r>
                        <a:rPr b="1" lang="en-GB" sz="1100">
                          <a:latin typeface="Lato"/>
                          <a:ea typeface="Lato"/>
                          <a:cs typeface="Lato"/>
                          <a:sym typeface="Lato"/>
                        </a:rPr>
                        <a:t>J</a:t>
                      </a:r>
                      <a:endParaRPr b="1" sz="1100">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Y</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U</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a:latin typeface="Lato"/>
                          <a:ea typeface="Lato"/>
                          <a:cs typeface="Lato"/>
                          <a:sym typeface="Lato"/>
                        </a:rPr>
                        <a:t>U</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T</a:t>
                      </a:r>
                      <a:endParaRPr b="1" i="0" sz="1100" u="none" cap="none" strike="noStrike">
                        <a:solidFill>
                          <a:srgbClr val="000000"/>
                        </a:solidFill>
                        <a:latin typeface="Lato"/>
                        <a:ea typeface="Lato"/>
                        <a:cs typeface="Lato"/>
                        <a:sym typeface="Lat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R</a:t>
                      </a:r>
                      <a:endParaRPr b="1" i="0" sz="1100" u="none" cap="none" strike="noStrike">
                        <a:solidFill>
                          <a:srgbClr val="000000"/>
                        </a:solidFill>
                        <a:latin typeface="Lato"/>
                        <a:ea typeface="Lato"/>
                        <a:cs typeface="Lato"/>
                        <a:sym typeface="Lato"/>
                      </a:endParaRPr>
                    </a:p>
                  </a:txBody>
                  <a:tcPr marT="9525" marB="0" marR="9525" marL="9525" anchor="ctr">
                    <a:lnT cap="flat" cmpd="sng" w="9525">
                      <a:solidFill>
                        <a:srgbClr val="9E9E9E"/>
                      </a:solidFill>
                      <a:prstDash val="solid"/>
                      <a:round/>
                      <a:headEnd len="sm" w="sm" type="none"/>
                      <a:tailEnd len="sm" w="sm" type="none"/>
                    </a:lnT>
                    <a:solidFill>
                      <a:schemeClr val="lt1"/>
                    </a:solidFill>
                  </a:tcPr>
                </a:tc>
              </a:tr>
            </a:tbl>
          </a:graphicData>
        </a:graphic>
      </p:graphicFrame>
      <p:sp>
        <p:nvSpPr>
          <p:cNvPr id="234" name="Google Shape;234;g3041ee64992_0_177"/>
          <p:cNvSpPr txBox="1"/>
          <p:nvPr/>
        </p:nvSpPr>
        <p:spPr>
          <a:xfrm>
            <a:off x="4698625" y="126227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35" name="Google Shape;235;g3041ee64992_0_177"/>
          <p:cNvSpPr txBox="1"/>
          <p:nvPr/>
        </p:nvSpPr>
        <p:spPr>
          <a:xfrm>
            <a:off x="4302000" y="1099175"/>
            <a:ext cx="4826700" cy="91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1" i="0" lang="en-GB" sz="2200" u="none" cap="none" strike="noStrike">
                <a:solidFill>
                  <a:schemeClr val="accent1"/>
                </a:solidFill>
                <a:latin typeface="Lato"/>
                <a:ea typeface="Lato"/>
                <a:cs typeface="Lato"/>
                <a:sym typeface="Lato"/>
              </a:rPr>
              <a:t>Items that a person could use to open a bank account</a:t>
            </a:r>
            <a:r>
              <a:rPr b="1" lang="en-GB" sz="2200">
                <a:solidFill>
                  <a:schemeClr val="accent1"/>
                </a:solidFill>
                <a:latin typeface="Lato"/>
                <a:ea typeface="Lato"/>
                <a:cs typeface="Lato"/>
                <a:sym typeface="Lato"/>
              </a:rPr>
              <a:t>:</a:t>
            </a:r>
            <a:endParaRPr b="1" i="0" sz="2200" u="none" cap="none" strike="noStrike">
              <a:solidFill>
                <a:schemeClr val="accent1"/>
              </a:solidFill>
              <a:latin typeface="Lato"/>
              <a:ea typeface="Lato"/>
              <a:cs typeface="Lato"/>
              <a:sym typeface="Lato"/>
            </a:endParaRPr>
          </a:p>
        </p:txBody>
      </p:sp>
      <p:sp>
        <p:nvSpPr>
          <p:cNvPr id="236" name="Google Shape;236;g3041ee64992_0_177"/>
          <p:cNvSpPr txBox="1"/>
          <p:nvPr/>
        </p:nvSpPr>
        <p:spPr>
          <a:xfrm>
            <a:off x="4302000" y="1904025"/>
            <a:ext cx="4616100" cy="15354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15000"/>
              </a:lnSpc>
              <a:spcBef>
                <a:spcPts val="0"/>
              </a:spcBef>
              <a:spcAft>
                <a:spcPts val="0"/>
              </a:spcAft>
              <a:buClr>
                <a:srgbClr val="38761D"/>
              </a:buClr>
              <a:buSzPts val="1300"/>
              <a:buFont typeface="Lato"/>
              <a:buAutoNum type="arabicPeriod"/>
            </a:pPr>
            <a:r>
              <a:rPr b="1" i="1" lang="en-GB" sz="1300" u="none" cap="none" strike="noStrike">
                <a:solidFill>
                  <a:srgbClr val="38761D"/>
                </a:solidFill>
                <a:latin typeface="Lato"/>
                <a:ea typeface="Lato"/>
                <a:cs typeface="Lato"/>
                <a:sym typeface="Lato"/>
              </a:rPr>
              <a:t>Birth certificate</a:t>
            </a:r>
            <a:endParaRPr b="1" i="1" sz="1300" u="none" cap="none" strike="noStrike">
              <a:solidFill>
                <a:srgbClr val="38761D"/>
              </a:solidFill>
              <a:latin typeface="Lato"/>
              <a:ea typeface="Lato"/>
              <a:cs typeface="Lato"/>
              <a:sym typeface="Lato"/>
            </a:endParaRPr>
          </a:p>
          <a:p>
            <a:pPr indent="-311150" lvl="0" marL="457200" marR="0" rtl="0" algn="l">
              <a:lnSpc>
                <a:spcPct val="115000"/>
              </a:lnSpc>
              <a:spcBef>
                <a:spcPts val="0"/>
              </a:spcBef>
              <a:spcAft>
                <a:spcPts val="0"/>
              </a:spcAft>
              <a:buClr>
                <a:srgbClr val="38761D"/>
              </a:buClr>
              <a:buSzPts val="1300"/>
              <a:buFont typeface="Lato"/>
              <a:buAutoNum type="arabicPeriod"/>
            </a:pPr>
            <a:r>
              <a:rPr b="1" i="1" lang="en-GB" sz="1300" u="none" cap="none" strike="noStrike">
                <a:solidFill>
                  <a:srgbClr val="38761D"/>
                </a:solidFill>
                <a:latin typeface="Lato"/>
                <a:ea typeface="Lato"/>
                <a:cs typeface="Lato"/>
                <a:sym typeface="Lato"/>
              </a:rPr>
              <a:t>Address </a:t>
            </a:r>
            <a:endParaRPr b="1" i="1" sz="1300" u="none" cap="none" strike="noStrike">
              <a:solidFill>
                <a:srgbClr val="38761D"/>
              </a:solidFill>
              <a:latin typeface="Lato"/>
              <a:ea typeface="Lato"/>
              <a:cs typeface="Lato"/>
              <a:sym typeface="Lato"/>
            </a:endParaRPr>
          </a:p>
          <a:p>
            <a:pPr indent="-311150" lvl="0" marL="457200" marR="0" rtl="0" algn="l">
              <a:lnSpc>
                <a:spcPct val="115000"/>
              </a:lnSpc>
              <a:spcBef>
                <a:spcPts val="0"/>
              </a:spcBef>
              <a:spcAft>
                <a:spcPts val="0"/>
              </a:spcAft>
              <a:buClr>
                <a:srgbClr val="38761D"/>
              </a:buClr>
              <a:buSzPts val="1300"/>
              <a:buFont typeface="Lato"/>
              <a:buAutoNum type="arabicPeriod"/>
            </a:pPr>
            <a:r>
              <a:rPr b="1" i="1" lang="en-GB" sz="1300" u="none" cap="none" strike="noStrike">
                <a:solidFill>
                  <a:srgbClr val="38761D"/>
                </a:solidFill>
                <a:latin typeface="Lato"/>
                <a:ea typeface="Lato"/>
                <a:cs typeface="Lato"/>
                <a:sym typeface="Lato"/>
              </a:rPr>
              <a:t>Passport</a:t>
            </a:r>
            <a:endParaRPr b="1" i="1" sz="1300" u="none" cap="none" strike="noStrike">
              <a:solidFill>
                <a:srgbClr val="38761D"/>
              </a:solidFill>
              <a:latin typeface="Lato"/>
              <a:ea typeface="Lato"/>
              <a:cs typeface="Lato"/>
              <a:sym typeface="Lato"/>
            </a:endParaRPr>
          </a:p>
          <a:p>
            <a:pPr indent="-311150" lvl="0" marL="457200" marR="0" rtl="0" algn="l">
              <a:lnSpc>
                <a:spcPct val="115000"/>
              </a:lnSpc>
              <a:spcBef>
                <a:spcPts val="0"/>
              </a:spcBef>
              <a:spcAft>
                <a:spcPts val="0"/>
              </a:spcAft>
              <a:buClr>
                <a:srgbClr val="38761D"/>
              </a:buClr>
              <a:buSzPts val="1300"/>
              <a:buFont typeface="Lato"/>
              <a:buAutoNum type="arabicPeriod"/>
            </a:pPr>
            <a:r>
              <a:rPr b="1" i="1" lang="en-GB" sz="1300">
                <a:solidFill>
                  <a:srgbClr val="38761D"/>
                </a:solidFill>
                <a:latin typeface="Lato"/>
                <a:ea typeface="Lato"/>
                <a:cs typeface="Lato"/>
                <a:sym typeface="Lato"/>
              </a:rPr>
              <a:t>Phone</a:t>
            </a:r>
            <a:r>
              <a:rPr b="1" i="1" lang="en-GB" sz="1300" u="none" cap="none" strike="noStrike">
                <a:solidFill>
                  <a:srgbClr val="38761D"/>
                </a:solidFill>
                <a:latin typeface="Lato"/>
                <a:ea typeface="Lato"/>
                <a:cs typeface="Lato"/>
                <a:sym typeface="Lato"/>
              </a:rPr>
              <a:t> bill</a:t>
            </a:r>
            <a:endParaRPr b="1" i="1" sz="1300" u="none" cap="none" strike="noStrike">
              <a:solidFill>
                <a:srgbClr val="38761D"/>
              </a:solidFill>
              <a:latin typeface="Lato"/>
              <a:ea typeface="Lato"/>
              <a:cs typeface="Lato"/>
              <a:sym typeface="Lato"/>
            </a:endParaRPr>
          </a:p>
          <a:p>
            <a:pPr indent="-311150" lvl="0" marL="457200" marR="0" rtl="0" algn="l">
              <a:lnSpc>
                <a:spcPct val="115000"/>
              </a:lnSpc>
              <a:spcBef>
                <a:spcPts val="0"/>
              </a:spcBef>
              <a:spcAft>
                <a:spcPts val="0"/>
              </a:spcAft>
              <a:buClr>
                <a:srgbClr val="38761D"/>
              </a:buClr>
              <a:buSzPts val="1300"/>
              <a:buFont typeface="Lato"/>
              <a:buAutoNum type="arabicPeriod"/>
            </a:pPr>
            <a:r>
              <a:rPr b="1" i="1" lang="en-GB" sz="1300" u="none" cap="none" strike="noStrike">
                <a:solidFill>
                  <a:srgbClr val="38761D"/>
                </a:solidFill>
                <a:latin typeface="Lato"/>
                <a:ea typeface="Lato"/>
                <a:cs typeface="Lato"/>
                <a:sym typeface="Lato"/>
              </a:rPr>
              <a:t>ID Card</a:t>
            </a:r>
            <a:endParaRPr b="1" i="1" sz="1300" u="none" cap="none" strike="noStrike">
              <a:solidFill>
                <a:srgbClr val="38761D"/>
              </a:solidFill>
              <a:latin typeface="Lato"/>
              <a:ea typeface="Lato"/>
              <a:cs typeface="Lato"/>
              <a:sym typeface="Lato"/>
            </a:endParaRPr>
          </a:p>
          <a:p>
            <a:pPr indent="-311150" lvl="0" marL="457200" marR="0" rtl="0" algn="l">
              <a:lnSpc>
                <a:spcPct val="115000"/>
              </a:lnSpc>
              <a:spcBef>
                <a:spcPts val="0"/>
              </a:spcBef>
              <a:spcAft>
                <a:spcPts val="0"/>
              </a:spcAft>
              <a:buClr>
                <a:srgbClr val="38761D"/>
              </a:buClr>
              <a:buSzPts val="1300"/>
              <a:buFont typeface="Lato"/>
              <a:buAutoNum type="arabicPeriod"/>
            </a:pPr>
            <a:r>
              <a:rPr b="1" i="1" lang="en-GB" sz="1300" u="none" cap="none" strike="noStrike">
                <a:solidFill>
                  <a:srgbClr val="38761D"/>
                </a:solidFill>
                <a:latin typeface="Lato"/>
                <a:ea typeface="Lato"/>
                <a:cs typeface="Lato"/>
                <a:sym typeface="Lato"/>
              </a:rPr>
              <a:t>Identification</a:t>
            </a:r>
            <a:endParaRPr b="1" i="1" sz="1300" u="none" cap="none" strike="noStrike">
              <a:solidFill>
                <a:srgbClr val="38761D"/>
              </a:solidFill>
              <a:latin typeface="Lato"/>
              <a:ea typeface="Lato"/>
              <a:cs typeface="Lato"/>
              <a:sym typeface="Lato"/>
            </a:endParaRPr>
          </a:p>
        </p:txBody>
      </p:sp>
      <p:sp>
        <p:nvSpPr>
          <p:cNvPr id="237" name="Google Shape;237;g3041ee64992_0_177"/>
          <p:cNvSpPr txBox="1"/>
          <p:nvPr>
            <p:ph type="ctrTitle"/>
          </p:nvPr>
        </p:nvSpPr>
        <p:spPr>
          <a:xfrm>
            <a:off x="2498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accent2"/>
                </a:solidFill>
                <a:latin typeface="Lato"/>
                <a:ea typeface="Lato"/>
                <a:cs typeface="Lato"/>
                <a:sym typeface="Lato"/>
              </a:rPr>
              <a:t>What do you need to open a bank account?</a:t>
            </a:r>
            <a:endParaRPr b="1" i="0" sz="2900" u="none" cap="none" strike="noStrike">
              <a:solidFill>
                <a:schemeClr val="accent2"/>
              </a:solidFill>
              <a:latin typeface="Lato"/>
              <a:ea typeface="Lato"/>
              <a:cs typeface="Lato"/>
              <a:sym typeface="Lato"/>
            </a:endParaRPr>
          </a:p>
        </p:txBody>
      </p:sp>
      <p:sp>
        <p:nvSpPr>
          <p:cNvPr id="238" name="Google Shape;238;g3041ee64992_0_177"/>
          <p:cNvSpPr txBox="1"/>
          <p:nvPr/>
        </p:nvSpPr>
        <p:spPr>
          <a:xfrm>
            <a:off x="4000525" y="4097425"/>
            <a:ext cx="5069100" cy="985200"/>
          </a:xfrm>
          <a:prstGeom prst="rect">
            <a:avLst/>
          </a:prstGeom>
          <a:solidFill>
            <a:schemeClr val="lt1"/>
          </a:solidFill>
          <a:ln cap="flat" cmpd="sng" w="19050">
            <a:solidFill>
              <a:schemeClr val="accent2"/>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chemeClr val="accent2"/>
                </a:solidFill>
                <a:latin typeface="Lato"/>
                <a:ea typeface="Lato"/>
                <a:cs typeface="Lato"/>
                <a:sym typeface="Lato"/>
              </a:rPr>
              <a:t>Stretch</a:t>
            </a:r>
            <a:endParaRPr b="1" i="0" sz="1300" u="none" cap="none" strike="noStrike">
              <a:solidFill>
                <a:schemeClr val="accent2"/>
              </a:solidFill>
              <a:latin typeface="Lato"/>
              <a:ea typeface="Lato"/>
              <a:cs typeface="Lato"/>
              <a:sym typeface="Lato"/>
            </a:endParaRPr>
          </a:p>
          <a:p>
            <a:pPr indent="-311150" lvl="0" marL="457200" marR="0" rtl="0" algn="l">
              <a:lnSpc>
                <a:spcPct val="100000"/>
              </a:lnSpc>
              <a:spcBef>
                <a:spcPts val="0"/>
              </a:spcBef>
              <a:spcAft>
                <a:spcPts val="0"/>
              </a:spcAft>
              <a:buClr>
                <a:schemeClr val="accent2"/>
              </a:buClr>
              <a:buSzPts val="1300"/>
              <a:buFont typeface="Lato"/>
              <a:buAutoNum type="arabicParenR"/>
            </a:pPr>
            <a:r>
              <a:rPr b="1" i="0" lang="en-GB" sz="1300" u="none" cap="none" strike="noStrike">
                <a:solidFill>
                  <a:schemeClr val="accent2"/>
                </a:solidFill>
                <a:latin typeface="Lato"/>
                <a:ea typeface="Lato"/>
                <a:cs typeface="Lato"/>
                <a:sym typeface="Lato"/>
              </a:rPr>
              <a:t>What age does a person have to be to open a bank account?</a:t>
            </a:r>
            <a:endParaRPr b="1" i="0" sz="1300" u="none" cap="none" strike="noStrike">
              <a:solidFill>
                <a:schemeClr val="accent2"/>
              </a:solidFill>
              <a:latin typeface="Lato"/>
              <a:ea typeface="Lato"/>
              <a:cs typeface="Lato"/>
              <a:sym typeface="Lato"/>
            </a:endParaRPr>
          </a:p>
          <a:p>
            <a:pPr indent="-311150" lvl="0" marL="457200" marR="0" rtl="0" algn="l">
              <a:lnSpc>
                <a:spcPct val="100000"/>
              </a:lnSpc>
              <a:spcBef>
                <a:spcPts val="0"/>
              </a:spcBef>
              <a:spcAft>
                <a:spcPts val="0"/>
              </a:spcAft>
              <a:buClr>
                <a:schemeClr val="accent2"/>
              </a:buClr>
              <a:buSzPts val="1300"/>
              <a:buFont typeface="Lato"/>
              <a:buAutoNum type="arabicParenR"/>
            </a:pPr>
            <a:r>
              <a:rPr b="1" i="0" lang="en-GB" sz="1300" u="none" cap="none" strike="noStrike">
                <a:solidFill>
                  <a:schemeClr val="accent2"/>
                </a:solidFill>
                <a:latin typeface="Lato"/>
                <a:ea typeface="Lato"/>
                <a:cs typeface="Lato"/>
                <a:sym typeface="Lato"/>
              </a:rPr>
              <a:t>What could a person use to show or prove where they live?</a:t>
            </a:r>
            <a:endParaRPr b="1" i="0" sz="1300" u="none" cap="none" strike="noStrike">
              <a:solidFill>
                <a:schemeClr val="accent2"/>
              </a:solidFill>
              <a:latin typeface="Lato"/>
              <a:ea typeface="Lato"/>
              <a:cs typeface="Lato"/>
              <a:sym typeface="Lato"/>
            </a:endParaRPr>
          </a:p>
          <a:p>
            <a:pPr indent="-311150" lvl="0" marL="457200" marR="0" rtl="0" algn="l">
              <a:lnSpc>
                <a:spcPct val="100000"/>
              </a:lnSpc>
              <a:spcBef>
                <a:spcPts val="0"/>
              </a:spcBef>
              <a:spcAft>
                <a:spcPts val="0"/>
              </a:spcAft>
              <a:buClr>
                <a:schemeClr val="accent2"/>
              </a:buClr>
              <a:buSzPts val="1300"/>
              <a:buFont typeface="Lato"/>
              <a:buAutoNum type="arabicParenR"/>
            </a:pPr>
            <a:r>
              <a:rPr b="1" i="0" lang="en-GB" sz="1300" u="none" cap="none" strike="noStrike">
                <a:solidFill>
                  <a:schemeClr val="accent2"/>
                </a:solidFill>
                <a:latin typeface="Lato"/>
                <a:ea typeface="Lato"/>
                <a:cs typeface="Lato"/>
                <a:sym typeface="Lato"/>
              </a:rPr>
              <a:t>Why would a bank want a person to prove their nationality</a:t>
            </a:r>
            <a:r>
              <a:rPr b="1" i="1" lang="en-GB" sz="1300" u="none" cap="none" strike="noStrike">
                <a:solidFill>
                  <a:schemeClr val="accent2"/>
                </a:solidFill>
                <a:latin typeface="Lato"/>
                <a:ea typeface="Lato"/>
                <a:cs typeface="Lato"/>
                <a:sym typeface="Lato"/>
              </a:rPr>
              <a:t>?</a:t>
            </a:r>
            <a:endParaRPr b="1" i="0" sz="1300" u="none" cap="none" strike="noStrike">
              <a:solidFill>
                <a:schemeClr val="accent2"/>
              </a:solidFill>
              <a:latin typeface="Lato"/>
              <a:ea typeface="Lato"/>
              <a:cs typeface="Lato"/>
              <a:sym typeface="Lato"/>
            </a:endParaRPr>
          </a:p>
        </p:txBody>
      </p:sp>
      <p:cxnSp>
        <p:nvCxnSpPr>
          <p:cNvPr id="239" name="Google Shape;239;g3041ee64992_0_177"/>
          <p:cNvCxnSpPr/>
          <p:nvPr/>
        </p:nvCxnSpPr>
        <p:spPr>
          <a:xfrm rot="10800000">
            <a:off x="305947" y="2402450"/>
            <a:ext cx="900" cy="1404600"/>
          </a:xfrm>
          <a:prstGeom prst="straightConnector1">
            <a:avLst/>
          </a:prstGeom>
          <a:noFill/>
          <a:ln cap="flat" cmpd="sng" w="28575">
            <a:solidFill>
              <a:srgbClr val="FF9900"/>
            </a:solidFill>
            <a:prstDash val="solid"/>
            <a:round/>
            <a:headEnd len="sm" w="sm" type="none"/>
            <a:tailEnd len="sm" w="sm" type="none"/>
          </a:ln>
        </p:spPr>
      </p:cxnSp>
      <p:cxnSp>
        <p:nvCxnSpPr>
          <p:cNvPr id="240" name="Google Shape;240;g3041ee64992_0_177"/>
          <p:cNvCxnSpPr/>
          <p:nvPr/>
        </p:nvCxnSpPr>
        <p:spPr>
          <a:xfrm flipH="1" rot="10800000">
            <a:off x="3726400" y="1280500"/>
            <a:ext cx="10200" cy="3205500"/>
          </a:xfrm>
          <a:prstGeom prst="straightConnector1">
            <a:avLst/>
          </a:prstGeom>
          <a:noFill/>
          <a:ln cap="flat" cmpd="sng" w="28575">
            <a:solidFill>
              <a:srgbClr val="FF9900"/>
            </a:solidFill>
            <a:prstDash val="solid"/>
            <a:round/>
            <a:headEnd len="sm" w="sm" type="none"/>
            <a:tailEnd len="sm" w="sm" type="none"/>
          </a:ln>
        </p:spPr>
      </p:cxnSp>
      <p:cxnSp>
        <p:nvCxnSpPr>
          <p:cNvPr id="241" name="Google Shape;241;g3041ee64992_0_177"/>
          <p:cNvCxnSpPr/>
          <p:nvPr/>
        </p:nvCxnSpPr>
        <p:spPr>
          <a:xfrm rot="10800000">
            <a:off x="1039025" y="2465425"/>
            <a:ext cx="1500" cy="1100700"/>
          </a:xfrm>
          <a:prstGeom prst="straightConnector1">
            <a:avLst/>
          </a:prstGeom>
          <a:noFill/>
          <a:ln cap="flat" cmpd="sng" w="28575">
            <a:solidFill>
              <a:srgbClr val="FF9900"/>
            </a:solidFill>
            <a:prstDash val="solid"/>
            <a:round/>
            <a:headEnd len="sm" w="sm" type="none"/>
            <a:tailEnd len="sm" w="sm" type="none"/>
          </a:ln>
        </p:spPr>
      </p:cxnSp>
      <p:cxnSp>
        <p:nvCxnSpPr>
          <p:cNvPr id="242" name="Google Shape;242;g3041ee64992_0_177"/>
          <p:cNvCxnSpPr/>
          <p:nvPr/>
        </p:nvCxnSpPr>
        <p:spPr>
          <a:xfrm>
            <a:off x="249873" y="4405251"/>
            <a:ext cx="2927100" cy="1800"/>
          </a:xfrm>
          <a:prstGeom prst="straightConnector1">
            <a:avLst/>
          </a:prstGeom>
          <a:noFill/>
          <a:ln cap="flat" cmpd="sng" w="28575">
            <a:solidFill>
              <a:srgbClr val="FF9900"/>
            </a:solidFill>
            <a:prstDash val="solid"/>
            <a:round/>
            <a:headEnd len="sm" w="sm" type="none"/>
            <a:tailEnd len="sm" w="sm" type="none"/>
          </a:ln>
        </p:spPr>
      </p:cxnSp>
      <p:cxnSp>
        <p:nvCxnSpPr>
          <p:cNvPr id="243" name="Google Shape;243;g3041ee64992_0_177"/>
          <p:cNvCxnSpPr/>
          <p:nvPr/>
        </p:nvCxnSpPr>
        <p:spPr>
          <a:xfrm flipH="1" rot="10800000">
            <a:off x="1383775" y="1499450"/>
            <a:ext cx="3600" cy="1860300"/>
          </a:xfrm>
          <a:prstGeom prst="straightConnector1">
            <a:avLst/>
          </a:prstGeom>
          <a:noFill/>
          <a:ln cap="flat" cmpd="sng" w="28575">
            <a:solidFill>
              <a:srgbClr val="FF9900"/>
            </a:solidFill>
            <a:prstDash val="solid"/>
            <a:round/>
            <a:headEnd len="sm" w="sm" type="none"/>
            <a:tailEnd len="sm" w="sm" type="none"/>
          </a:ln>
        </p:spPr>
      </p:cxnSp>
      <p:cxnSp>
        <p:nvCxnSpPr>
          <p:cNvPr id="244" name="Google Shape;244;g3041ee64992_0_177"/>
          <p:cNvCxnSpPr/>
          <p:nvPr/>
        </p:nvCxnSpPr>
        <p:spPr>
          <a:xfrm flipH="1" rot="10800000">
            <a:off x="1346276" y="1814447"/>
            <a:ext cx="2260500" cy="2400"/>
          </a:xfrm>
          <a:prstGeom prst="straightConnector1">
            <a:avLst/>
          </a:prstGeom>
          <a:noFill/>
          <a:ln cap="flat" cmpd="sng" w="28575">
            <a:solidFill>
              <a:srgbClr val="FF9900"/>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3041ee64992_0_196"/>
          <p:cNvSpPr txBox="1"/>
          <p:nvPr>
            <p:ph type="ctrTitle"/>
          </p:nvPr>
        </p:nvSpPr>
        <p:spPr>
          <a:xfrm>
            <a:off x="2126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accent2"/>
                </a:solidFill>
                <a:latin typeface="Lato"/>
                <a:ea typeface="Lato"/>
                <a:cs typeface="Lato"/>
                <a:sym typeface="Lato"/>
              </a:rPr>
              <a:t>How do you open a bank account?</a:t>
            </a:r>
            <a:endParaRPr b="1" i="0" sz="2900" u="none" cap="none" strike="noStrike">
              <a:solidFill>
                <a:schemeClr val="accent2"/>
              </a:solidFill>
              <a:latin typeface="Lato"/>
              <a:ea typeface="Lato"/>
              <a:cs typeface="Lato"/>
              <a:sym typeface="Lato"/>
            </a:endParaRPr>
          </a:p>
        </p:txBody>
      </p:sp>
      <p:sp>
        <p:nvSpPr>
          <p:cNvPr id="250" name="Google Shape;250;g3041ee64992_0_196"/>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51" name="Google Shape;251;g3041ee64992_0_196"/>
          <p:cNvSpPr txBox="1"/>
          <p:nvPr/>
        </p:nvSpPr>
        <p:spPr>
          <a:xfrm>
            <a:off x="212600" y="1293175"/>
            <a:ext cx="8519400" cy="3253800"/>
          </a:xfrm>
          <a:prstGeom prst="rect">
            <a:avLst/>
          </a:prstGeom>
          <a:noFill/>
          <a:ln>
            <a:noFill/>
          </a:ln>
        </p:spPr>
        <p:txBody>
          <a:bodyPr anchorCtr="0" anchor="t" bIns="91425" lIns="91425" spcFirstLastPara="1" rIns="91425" wrap="square" tIns="91425">
            <a:spAutoFit/>
          </a:bodyPr>
          <a:lstStyle/>
          <a:p>
            <a:pPr indent="-285750" lvl="0" marL="387350" marR="0" rtl="0" algn="l">
              <a:lnSpc>
                <a:spcPct val="115000"/>
              </a:lnSpc>
              <a:spcBef>
                <a:spcPts val="0"/>
              </a:spcBef>
              <a:spcAft>
                <a:spcPts val="0"/>
              </a:spcAft>
              <a:buClr>
                <a:schemeClr val="accent1"/>
              </a:buClr>
              <a:buSzPts val="2000"/>
              <a:buFont typeface="Courier New"/>
              <a:buChar char="o"/>
            </a:pPr>
            <a:r>
              <a:rPr b="0" i="0" lang="en-GB" sz="1800" u="none" cap="none" strike="noStrike">
                <a:solidFill>
                  <a:schemeClr val="accent1"/>
                </a:solidFill>
                <a:latin typeface="Lato"/>
                <a:ea typeface="Lato"/>
                <a:cs typeface="Lato"/>
                <a:sym typeface="Lato"/>
              </a:rPr>
              <a:t>Bank accounts can be opened online or in a bank</a:t>
            </a:r>
            <a:endParaRPr b="0" i="0" sz="1400" u="none" cap="none" strike="noStrike">
              <a:solidFill>
                <a:srgbClr val="000000"/>
              </a:solidFill>
              <a:latin typeface="Arial"/>
              <a:ea typeface="Arial"/>
              <a:cs typeface="Arial"/>
              <a:sym typeface="Arial"/>
            </a:endParaRPr>
          </a:p>
          <a:p>
            <a:pPr indent="-285750" lvl="0" marL="387350" marR="0" rtl="0" algn="l">
              <a:lnSpc>
                <a:spcPct val="115000"/>
              </a:lnSpc>
              <a:spcBef>
                <a:spcPts val="0"/>
              </a:spcBef>
              <a:spcAft>
                <a:spcPts val="0"/>
              </a:spcAft>
              <a:buClr>
                <a:schemeClr val="accent1"/>
              </a:buClr>
              <a:buSzPts val="2000"/>
              <a:buFont typeface="Courier New"/>
              <a:buChar char="o"/>
            </a:pPr>
            <a:r>
              <a:rPr b="0" i="0" lang="en-GB" sz="1800" u="none" cap="none" strike="noStrike">
                <a:solidFill>
                  <a:schemeClr val="accent1"/>
                </a:solidFill>
                <a:latin typeface="Lato"/>
                <a:ea typeface="Lato"/>
                <a:cs typeface="Lato"/>
                <a:sym typeface="Lato"/>
              </a:rPr>
              <a:t>Proof of identity is needed. This means providing a document that shows the following:</a:t>
            </a:r>
            <a:endParaRPr b="0" i="0" sz="1400" u="none" cap="none" strike="noStrike">
              <a:solidFill>
                <a:srgbClr val="000000"/>
              </a:solidFill>
              <a:latin typeface="Arial"/>
              <a:ea typeface="Arial"/>
              <a:cs typeface="Arial"/>
              <a:sym typeface="Arial"/>
            </a:endParaRPr>
          </a:p>
          <a:p>
            <a:pPr indent="-285750" lvl="6" marL="1301750" marR="0" rtl="0" algn="l">
              <a:lnSpc>
                <a:spcPct val="115000"/>
              </a:lnSpc>
              <a:spcBef>
                <a:spcPts val="0"/>
              </a:spcBef>
              <a:spcAft>
                <a:spcPts val="0"/>
              </a:spcAft>
              <a:buClr>
                <a:schemeClr val="accent1"/>
              </a:buClr>
              <a:buSzPts val="2000"/>
              <a:buFont typeface="Noto Sans Symbols"/>
              <a:buChar char="✔"/>
            </a:pPr>
            <a:r>
              <a:rPr b="0" i="0" lang="en-GB" sz="1800" u="none" cap="none" strike="noStrike">
                <a:solidFill>
                  <a:schemeClr val="accent1"/>
                </a:solidFill>
                <a:latin typeface="Lato"/>
                <a:ea typeface="Lato"/>
                <a:cs typeface="Lato"/>
                <a:sym typeface="Lato"/>
              </a:rPr>
              <a:t>Name</a:t>
            </a:r>
            <a:endParaRPr b="0" i="0" sz="1400" u="none" cap="none" strike="noStrike">
              <a:solidFill>
                <a:srgbClr val="000000"/>
              </a:solidFill>
              <a:latin typeface="Arial"/>
              <a:ea typeface="Arial"/>
              <a:cs typeface="Arial"/>
              <a:sym typeface="Arial"/>
            </a:endParaRPr>
          </a:p>
          <a:p>
            <a:pPr indent="-285750" lvl="0" marL="1301750" marR="0" rtl="0" algn="l">
              <a:lnSpc>
                <a:spcPct val="115000"/>
              </a:lnSpc>
              <a:spcBef>
                <a:spcPts val="0"/>
              </a:spcBef>
              <a:spcAft>
                <a:spcPts val="0"/>
              </a:spcAft>
              <a:buClr>
                <a:schemeClr val="accent1"/>
              </a:buClr>
              <a:buSzPts val="2000"/>
              <a:buFont typeface="Noto Sans Symbols"/>
              <a:buChar char="✔"/>
            </a:pPr>
            <a:r>
              <a:rPr b="0" i="0" lang="en-GB" sz="1800" u="none" cap="none" strike="noStrike">
                <a:solidFill>
                  <a:schemeClr val="accent1"/>
                </a:solidFill>
                <a:latin typeface="Lato"/>
                <a:ea typeface="Lato"/>
                <a:cs typeface="Lato"/>
                <a:sym typeface="Lato"/>
              </a:rPr>
              <a:t>Date of birth</a:t>
            </a:r>
            <a:endParaRPr b="0" i="0" sz="1400" u="none" cap="none" strike="noStrike">
              <a:solidFill>
                <a:srgbClr val="000000"/>
              </a:solidFill>
              <a:latin typeface="Arial"/>
              <a:ea typeface="Arial"/>
              <a:cs typeface="Arial"/>
              <a:sym typeface="Arial"/>
            </a:endParaRPr>
          </a:p>
          <a:p>
            <a:pPr indent="-285750" lvl="0" marL="1301750" marR="0" rtl="0" algn="l">
              <a:lnSpc>
                <a:spcPct val="115000"/>
              </a:lnSpc>
              <a:spcBef>
                <a:spcPts val="0"/>
              </a:spcBef>
              <a:spcAft>
                <a:spcPts val="0"/>
              </a:spcAft>
              <a:buClr>
                <a:schemeClr val="accent1"/>
              </a:buClr>
              <a:buSzPts val="2000"/>
              <a:buFont typeface="Noto Sans Symbols"/>
              <a:buChar char="✔"/>
            </a:pPr>
            <a:r>
              <a:rPr b="0" i="0" lang="en-GB" sz="1800" u="none" cap="none" strike="noStrike">
                <a:solidFill>
                  <a:schemeClr val="accent1"/>
                </a:solidFill>
                <a:latin typeface="Lato"/>
                <a:ea typeface="Lato"/>
                <a:cs typeface="Lato"/>
                <a:sym typeface="Lato"/>
              </a:rPr>
              <a:t>Address</a:t>
            </a:r>
            <a:endParaRPr b="0" i="0" sz="14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None/>
            </a:pPr>
            <a:r>
              <a:t/>
            </a:r>
            <a:endParaRPr sz="1800">
              <a:solidFill>
                <a:schemeClr val="accent1"/>
              </a:solidFill>
              <a:latin typeface="Lato"/>
              <a:ea typeface="Lato"/>
              <a:cs typeface="Lato"/>
              <a:sym typeface="Lato"/>
            </a:endParaRPr>
          </a:p>
          <a:p>
            <a:pPr indent="-285750" lvl="0" marL="387350" marR="0" rtl="0" algn="l">
              <a:lnSpc>
                <a:spcPct val="115000"/>
              </a:lnSpc>
              <a:spcBef>
                <a:spcPts val="0"/>
              </a:spcBef>
              <a:spcAft>
                <a:spcPts val="0"/>
              </a:spcAft>
              <a:buClr>
                <a:schemeClr val="accent1"/>
              </a:buClr>
              <a:buSzPts val="2000"/>
              <a:buFont typeface="Courier New"/>
              <a:buChar char="o"/>
            </a:pPr>
            <a:r>
              <a:rPr b="0" i="0" lang="en-GB" sz="1800" u="none" cap="none" strike="noStrike">
                <a:solidFill>
                  <a:schemeClr val="accent1"/>
                </a:solidFill>
                <a:latin typeface="Lato"/>
                <a:ea typeface="Lato"/>
                <a:cs typeface="Lato"/>
                <a:sym typeface="Lato"/>
              </a:rPr>
              <a:t>The minimum age is usually 11 years old</a:t>
            </a:r>
            <a:endParaRPr b="0" i="0" sz="1400" u="none" cap="none" strike="noStrike">
              <a:solidFill>
                <a:srgbClr val="000000"/>
              </a:solidFill>
              <a:latin typeface="Arial"/>
              <a:ea typeface="Arial"/>
              <a:cs typeface="Arial"/>
              <a:sym typeface="Arial"/>
            </a:endParaRPr>
          </a:p>
          <a:p>
            <a:pPr indent="-285750" lvl="0" marL="387350" marR="0" rtl="0" algn="l">
              <a:lnSpc>
                <a:spcPct val="115000"/>
              </a:lnSpc>
              <a:spcBef>
                <a:spcPts val="0"/>
              </a:spcBef>
              <a:spcAft>
                <a:spcPts val="0"/>
              </a:spcAft>
              <a:buClr>
                <a:schemeClr val="accent1"/>
              </a:buClr>
              <a:buSzPts val="2000"/>
              <a:buFont typeface="Courier New"/>
              <a:buChar char="o"/>
            </a:pPr>
            <a:r>
              <a:rPr b="0" i="0" lang="en-GB" sz="1800" u="none" cap="none" strike="noStrike">
                <a:solidFill>
                  <a:schemeClr val="accent1"/>
                </a:solidFill>
                <a:latin typeface="Lato"/>
                <a:ea typeface="Lato"/>
                <a:cs typeface="Lato"/>
                <a:sym typeface="Lato"/>
              </a:rPr>
              <a:t>If a young person is under 16 they will need a parent or guardian with them</a:t>
            </a:r>
            <a:endParaRPr b="0" i="0" sz="1800" u="none" cap="none" strike="noStrike">
              <a:solidFill>
                <a:schemeClr val="accen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g3041ee64992_0_5"/>
          <p:cNvSpPr txBox="1"/>
          <p:nvPr/>
        </p:nvSpPr>
        <p:spPr>
          <a:xfrm>
            <a:off x="467424" y="427742"/>
            <a:ext cx="32625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3600" u="none" cap="none" strike="noStrike">
                <a:solidFill>
                  <a:srgbClr val="FF8022"/>
                </a:solidFill>
                <a:latin typeface="Lato Black"/>
                <a:ea typeface="Lato Black"/>
                <a:cs typeface="Lato Black"/>
                <a:sym typeface="Lato Black"/>
              </a:rPr>
              <a:t>What is FLIC?</a:t>
            </a:r>
            <a:endParaRPr b="1" i="0" sz="3600" u="none" cap="none" strike="noStrike">
              <a:solidFill>
                <a:srgbClr val="FF8022"/>
              </a:solidFill>
              <a:latin typeface="Lato Black"/>
              <a:ea typeface="Lato Black"/>
              <a:cs typeface="Lato Black"/>
              <a:sym typeface="Lato Black"/>
            </a:endParaRPr>
          </a:p>
        </p:txBody>
      </p:sp>
      <p:sp>
        <p:nvSpPr>
          <p:cNvPr id="53" name="Google Shape;53;g3041ee64992_0_5"/>
          <p:cNvSpPr txBox="1"/>
          <p:nvPr/>
        </p:nvSpPr>
        <p:spPr>
          <a:xfrm>
            <a:off x="462400" y="1418175"/>
            <a:ext cx="7527300" cy="2745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600"/>
              <a:buFont typeface="Arial"/>
              <a:buNone/>
            </a:pPr>
            <a:r>
              <a:rPr b="0" i="0" lang="en-GB" sz="2600" u="none" cap="none" strike="noStrike">
                <a:solidFill>
                  <a:schemeClr val="lt1"/>
                </a:solidFill>
                <a:latin typeface="Lato Light"/>
                <a:ea typeface="Lato Light"/>
                <a:cs typeface="Lato Light"/>
                <a:sym typeface="Lato Light"/>
              </a:rPr>
              <a:t>The Financial Times news group has set up a charity (Financial Literacy and Inclusion Campaign) focused on </a:t>
            </a:r>
            <a:r>
              <a:rPr b="1" i="0" lang="en-GB" sz="2600" u="none" cap="none" strike="noStrike">
                <a:solidFill>
                  <a:schemeClr val="lt1"/>
                </a:solidFill>
                <a:latin typeface="Lato"/>
                <a:ea typeface="Lato"/>
                <a:cs typeface="Lato"/>
                <a:sym typeface="Lato"/>
              </a:rPr>
              <a:t>building up the financial knowledge and skills of everyone in the UK</a:t>
            </a:r>
            <a:r>
              <a:rPr b="0" i="0" lang="en-GB" sz="2600" u="none" cap="none" strike="noStrike">
                <a:solidFill>
                  <a:schemeClr val="lt1"/>
                </a:solidFill>
                <a:latin typeface="Lato Light"/>
                <a:ea typeface="Lato Light"/>
                <a:cs typeface="Lato Light"/>
                <a:sym typeface="Lato Light"/>
              </a:rPr>
              <a:t>, especially the people that don’t usually come across this information. </a:t>
            </a:r>
            <a:endParaRPr b="0" i="0" sz="26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3041ee64992_0_203"/>
          <p:cNvSpPr txBox="1"/>
          <p:nvPr>
            <p:ph type="ctrTitle"/>
          </p:nvPr>
        </p:nvSpPr>
        <p:spPr>
          <a:xfrm>
            <a:off x="187350" y="24027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accent2"/>
                </a:solidFill>
                <a:latin typeface="Lato"/>
                <a:ea typeface="Lato"/>
                <a:cs typeface="Lato"/>
                <a:sym typeface="Lato"/>
              </a:rPr>
              <a:t>Questions to consider:</a:t>
            </a:r>
            <a:endParaRPr b="1" sz="2900">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2900"/>
              <a:buFont typeface="Arial"/>
              <a:buNone/>
            </a:pPr>
            <a:r>
              <a:rPr b="1" i="1" lang="en-GB" sz="1700">
                <a:solidFill>
                  <a:schemeClr val="accent2"/>
                </a:solidFill>
                <a:latin typeface="Lato"/>
                <a:ea typeface="Lato"/>
                <a:cs typeface="Lato"/>
                <a:sym typeface="Lato"/>
              </a:rPr>
              <a:t>When choosing a bank account</a:t>
            </a:r>
            <a:endParaRPr b="1" i="1" sz="1700">
              <a:solidFill>
                <a:schemeClr val="accent2"/>
              </a:solidFill>
              <a:latin typeface="Lato"/>
              <a:ea typeface="Lato"/>
              <a:cs typeface="Lato"/>
              <a:sym typeface="Lato"/>
            </a:endParaRPr>
          </a:p>
        </p:txBody>
      </p:sp>
      <p:grpSp>
        <p:nvGrpSpPr>
          <p:cNvPr id="257" name="Google Shape;257;g3041ee64992_0_203"/>
          <p:cNvGrpSpPr/>
          <p:nvPr/>
        </p:nvGrpSpPr>
        <p:grpSpPr>
          <a:xfrm>
            <a:off x="31042" y="1326350"/>
            <a:ext cx="7322983" cy="3510900"/>
            <a:chOff x="259642" y="1326350"/>
            <a:chExt cx="7322983" cy="3510900"/>
          </a:xfrm>
        </p:grpSpPr>
        <p:sp>
          <p:nvSpPr>
            <p:cNvPr id="258" name="Google Shape;258;g3041ee64992_0_203"/>
            <p:cNvSpPr txBox="1"/>
            <p:nvPr/>
          </p:nvSpPr>
          <p:spPr>
            <a:xfrm>
              <a:off x="457925" y="1326350"/>
              <a:ext cx="7124700" cy="35109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dk1"/>
                  </a:solidFill>
                  <a:latin typeface="Lato"/>
                  <a:ea typeface="Lato"/>
                  <a:cs typeface="Lato"/>
                  <a:sym typeface="Lato"/>
                </a:rPr>
                <a:t>Is there a local branch to talk about money queries?  If so, check what banks are near and what their opening hours are.</a:t>
              </a:r>
              <a:endParaRPr b="0" i="0" sz="16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600"/>
                <a:buFont typeface="Arial"/>
                <a:buNone/>
              </a:pPr>
              <a:r>
                <a:t/>
              </a:r>
              <a:endParaRPr b="0" i="0" sz="6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dk1"/>
                  </a:solidFill>
                  <a:latin typeface="Lato"/>
                  <a:ea typeface="Lato"/>
                  <a:cs typeface="Lato"/>
                  <a:sym typeface="Lato"/>
                </a:rPr>
                <a:t>Does it offer telephone or online banking?</a:t>
              </a:r>
              <a:endParaRPr b="1" i="0" sz="16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600"/>
                <a:buFont typeface="Arial"/>
                <a:buNone/>
              </a:pPr>
              <a:r>
                <a:t/>
              </a:r>
              <a:endParaRPr b="0" i="0" sz="6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dk1"/>
                  </a:solidFill>
                  <a:latin typeface="Lato"/>
                  <a:ea typeface="Lato"/>
                  <a:cs typeface="Lato"/>
                  <a:sym typeface="Lato"/>
                </a:rPr>
                <a:t>Can a person withdraw money for free (without charges) at an ATM?</a:t>
              </a:r>
              <a:endParaRPr b="0" i="0" sz="16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600"/>
                <a:buFont typeface="Arial"/>
                <a:buNone/>
              </a:pPr>
              <a:r>
                <a:t/>
              </a:r>
              <a:endParaRPr b="0" i="0" sz="6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dk1"/>
                  </a:solidFill>
                  <a:latin typeface="Lato"/>
                  <a:ea typeface="Lato"/>
                  <a:cs typeface="Lato"/>
                  <a:sym typeface="Lato"/>
                </a:rPr>
                <a:t>Does the bank give cash back on spending or paying your bills?</a:t>
              </a:r>
              <a:endParaRPr b="0" i="0" sz="16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600"/>
                <a:buFont typeface="Arial"/>
                <a:buNone/>
              </a:pPr>
              <a:r>
                <a:t/>
              </a:r>
              <a:endParaRPr b="0" i="0" sz="6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dk1"/>
                  </a:solidFill>
                  <a:latin typeface="Lato"/>
                  <a:ea typeface="Lato"/>
                  <a:cs typeface="Lato"/>
                  <a:sym typeface="Lato"/>
                </a:rPr>
                <a:t>Does it offer any freebies e.g. money for opening an account, mobile phone insurance or a railcard?</a:t>
              </a:r>
              <a:endParaRPr b="0" i="0" sz="16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600"/>
                <a:buFont typeface="Arial"/>
                <a:buNone/>
              </a:pPr>
              <a:r>
                <a:t/>
              </a:r>
              <a:endParaRPr b="0" i="0" sz="6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dk1"/>
                  </a:solidFill>
                  <a:latin typeface="Lato"/>
                  <a:ea typeface="Lato"/>
                  <a:cs typeface="Lato"/>
                  <a:sym typeface="Lato"/>
                </a:rPr>
                <a:t>Does the account have any overdraft fees? If you spend more money than you have in your account the bank will provide you with some extra money known as your overdraft, however they charge a fee for using this – it’s not free!</a:t>
              </a:r>
              <a:endParaRPr b="0" i="0" sz="1600" u="none" cap="none" strike="noStrike">
                <a:solidFill>
                  <a:schemeClr val="dk1"/>
                </a:solidFill>
                <a:latin typeface="Lato"/>
                <a:ea typeface="Lato"/>
                <a:cs typeface="Lato"/>
                <a:sym typeface="Lato"/>
              </a:endParaRPr>
            </a:p>
          </p:txBody>
        </p:sp>
        <p:pic>
          <p:nvPicPr>
            <p:cNvPr id="259" name="Google Shape;259;g3041ee64992_0_203"/>
            <p:cNvPicPr preferRelativeResize="0"/>
            <p:nvPr/>
          </p:nvPicPr>
          <p:blipFill rotWithShape="1">
            <a:blip r:embed="rId3">
              <a:alphaModFix/>
            </a:blip>
            <a:srcRect b="0" l="0" r="0" t="0"/>
            <a:stretch/>
          </p:blipFill>
          <p:spPr>
            <a:xfrm>
              <a:off x="259650" y="1463361"/>
              <a:ext cx="273100" cy="273100"/>
            </a:xfrm>
            <a:prstGeom prst="rect">
              <a:avLst/>
            </a:prstGeom>
            <a:noFill/>
            <a:ln>
              <a:noFill/>
            </a:ln>
          </p:spPr>
        </p:pic>
        <p:pic>
          <p:nvPicPr>
            <p:cNvPr id="260" name="Google Shape;260;g3041ee64992_0_203"/>
            <p:cNvPicPr preferRelativeResize="0"/>
            <p:nvPr/>
          </p:nvPicPr>
          <p:blipFill rotWithShape="1">
            <a:blip r:embed="rId3">
              <a:alphaModFix/>
            </a:blip>
            <a:srcRect b="0" l="0" r="0" t="0"/>
            <a:stretch/>
          </p:blipFill>
          <p:spPr>
            <a:xfrm>
              <a:off x="259642" y="2798236"/>
              <a:ext cx="273100" cy="273100"/>
            </a:xfrm>
            <a:prstGeom prst="rect">
              <a:avLst/>
            </a:prstGeom>
            <a:noFill/>
            <a:ln>
              <a:noFill/>
            </a:ln>
          </p:spPr>
        </p:pic>
        <p:pic>
          <p:nvPicPr>
            <p:cNvPr id="261" name="Google Shape;261;g3041ee64992_0_203"/>
            <p:cNvPicPr preferRelativeResize="0"/>
            <p:nvPr/>
          </p:nvPicPr>
          <p:blipFill rotWithShape="1">
            <a:blip r:embed="rId3">
              <a:alphaModFix/>
            </a:blip>
            <a:srcRect b="0" l="0" r="0" t="0"/>
            <a:stretch/>
          </p:blipFill>
          <p:spPr>
            <a:xfrm>
              <a:off x="260567" y="2088811"/>
              <a:ext cx="273100" cy="273100"/>
            </a:xfrm>
            <a:prstGeom prst="rect">
              <a:avLst/>
            </a:prstGeom>
            <a:noFill/>
            <a:ln>
              <a:noFill/>
            </a:ln>
          </p:spPr>
        </p:pic>
        <p:pic>
          <p:nvPicPr>
            <p:cNvPr id="262" name="Google Shape;262;g3041ee64992_0_203"/>
            <p:cNvPicPr preferRelativeResize="0"/>
            <p:nvPr/>
          </p:nvPicPr>
          <p:blipFill rotWithShape="1">
            <a:blip r:embed="rId3">
              <a:alphaModFix/>
            </a:blip>
            <a:srcRect b="0" l="0" r="0" t="0"/>
            <a:stretch/>
          </p:blipFill>
          <p:spPr>
            <a:xfrm>
              <a:off x="260575" y="3239698"/>
              <a:ext cx="273100" cy="273100"/>
            </a:xfrm>
            <a:prstGeom prst="rect">
              <a:avLst/>
            </a:prstGeom>
            <a:noFill/>
            <a:ln>
              <a:noFill/>
            </a:ln>
          </p:spPr>
        </p:pic>
        <p:pic>
          <p:nvPicPr>
            <p:cNvPr id="263" name="Google Shape;263;g3041ee64992_0_203"/>
            <p:cNvPicPr preferRelativeResize="0"/>
            <p:nvPr/>
          </p:nvPicPr>
          <p:blipFill rotWithShape="1">
            <a:blip r:embed="rId3">
              <a:alphaModFix/>
            </a:blip>
            <a:srcRect b="0" l="0" r="0" t="0"/>
            <a:stretch/>
          </p:blipFill>
          <p:spPr>
            <a:xfrm>
              <a:off x="260575" y="3917305"/>
              <a:ext cx="273100" cy="273100"/>
            </a:xfrm>
            <a:prstGeom prst="rect">
              <a:avLst/>
            </a:prstGeom>
            <a:noFill/>
            <a:ln>
              <a:noFill/>
            </a:ln>
          </p:spPr>
        </p:pic>
        <p:pic>
          <p:nvPicPr>
            <p:cNvPr id="264" name="Google Shape;264;g3041ee64992_0_203"/>
            <p:cNvPicPr preferRelativeResize="0"/>
            <p:nvPr/>
          </p:nvPicPr>
          <p:blipFill rotWithShape="1">
            <a:blip r:embed="rId3">
              <a:alphaModFix/>
            </a:blip>
            <a:srcRect b="0" l="0" r="0" t="0"/>
            <a:stretch/>
          </p:blipFill>
          <p:spPr>
            <a:xfrm>
              <a:off x="259642" y="2443524"/>
              <a:ext cx="273100" cy="273100"/>
            </a:xfrm>
            <a:prstGeom prst="rect">
              <a:avLst/>
            </a:prstGeom>
            <a:noFill/>
            <a:ln>
              <a:noFill/>
            </a:ln>
          </p:spPr>
        </p:pic>
      </p:grpSp>
      <p:pic>
        <p:nvPicPr>
          <p:cNvPr id="265" name="Google Shape;265;g3041ee64992_0_203"/>
          <p:cNvPicPr preferRelativeResize="0"/>
          <p:nvPr/>
        </p:nvPicPr>
        <p:blipFill rotWithShape="1">
          <a:blip r:embed="rId4">
            <a:alphaModFix/>
          </a:blip>
          <a:srcRect b="18500" l="31102" r="33765" t="17573"/>
          <a:stretch/>
        </p:blipFill>
        <p:spPr>
          <a:xfrm>
            <a:off x="7690525" y="1233650"/>
            <a:ext cx="515999" cy="938967"/>
          </a:xfrm>
          <a:prstGeom prst="rect">
            <a:avLst/>
          </a:prstGeom>
          <a:noFill/>
          <a:ln>
            <a:noFill/>
          </a:ln>
        </p:spPr>
      </p:pic>
      <p:pic>
        <p:nvPicPr>
          <p:cNvPr id="266" name="Google Shape;266;g3041ee64992_0_203"/>
          <p:cNvPicPr preferRelativeResize="0"/>
          <p:nvPr/>
        </p:nvPicPr>
        <p:blipFill>
          <a:blip r:embed="rId5">
            <a:alphaModFix/>
          </a:blip>
          <a:stretch>
            <a:fillRect/>
          </a:stretch>
        </p:blipFill>
        <p:spPr>
          <a:xfrm>
            <a:off x="7602734" y="3542150"/>
            <a:ext cx="691575" cy="691575"/>
          </a:xfrm>
          <a:prstGeom prst="rect">
            <a:avLst/>
          </a:prstGeom>
          <a:noFill/>
          <a:ln>
            <a:noFill/>
          </a:ln>
        </p:spPr>
      </p:pic>
      <p:pic>
        <p:nvPicPr>
          <p:cNvPr id="267" name="Google Shape;267;g3041ee64992_0_203"/>
          <p:cNvPicPr preferRelativeResize="0"/>
          <p:nvPr/>
        </p:nvPicPr>
        <p:blipFill rotWithShape="1">
          <a:blip r:embed="rId6">
            <a:alphaModFix/>
          </a:blip>
          <a:srcRect b="3650" l="12302" r="10661" t="3919"/>
          <a:stretch/>
        </p:blipFill>
        <p:spPr>
          <a:xfrm>
            <a:off x="7690524" y="2437050"/>
            <a:ext cx="516001" cy="97348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3041ee64992_0_215"/>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273" name="Google Shape;273;g3041ee64992_0_21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g3041ee64992_0_215"/>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75" name="Google Shape;275;g3041ee64992_0_215"/>
          <p:cNvSpPr txBox="1"/>
          <p:nvPr/>
        </p:nvSpPr>
        <p:spPr>
          <a:xfrm>
            <a:off x="488176" y="1401263"/>
            <a:ext cx="7727100" cy="269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why it’s important to have a bank account</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Identify the steps to setting up a  bank account </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Analyse the advantages and disadvantages of different bank accounts</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3041ee64992_0_223"/>
          <p:cNvSpPr txBox="1"/>
          <p:nvPr>
            <p:ph type="ctrTitle"/>
          </p:nvPr>
        </p:nvSpPr>
        <p:spPr>
          <a:xfrm>
            <a:off x="221375" y="242750"/>
            <a:ext cx="2679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Bank account</a:t>
            </a:r>
            <a:endParaRPr b="1" i="0" sz="2900" u="none" cap="none" strike="noStrike">
              <a:solidFill>
                <a:schemeClr val="accent2"/>
              </a:solidFill>
              <a:latin typeface="Lato"/>
              <a:ea typeface="Lato"/>
              <a:cs typeface="Lato"/>
              <a:sym typeface="Lato"/>
            </a:endParaRPr>
          </a:p>
        </p:txBody>
      </p:sp>
      <p:sp>
        <p:nvSpPr>
          <p:cNvPr id="281" name="Google Shape;281;g3041ee64992_0_223"/>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2" name="Google Shape;282;g3041ee64992_0_223"/>
          <p:cNvSpPr txBox="1"/>
          <p:nvPr/>
        </p:nvSpPr>
        <p:spPr>
          <a:xfrm>
            <a:off x="221375" y="1364075"/>
            <a:ext cx="6438900" cy="181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What is a bank account?</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A record of income (money that is paid to a person) and expenses (money that has been paid to a business or individual)</a:t>
            </a:r>
            <a:endParaRPr b="0" i="0" sz="18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Just like a fingerprint, a bank account number is unique to each individual.</a:t>
            </a:r>
            <a:endParaRPr b="0" i="0" sz="1800" u="none" cap="none" strike="noStrike">
              <a:solidFill>
                <a:schemeClr val="accent1"/>
              </a:solidFill>
              <a:latin typeface="Lato"/>
              <a:ea typeface="Lato"/>
              <a:cs typeface="Lato"/>
              <a:sym typeface="Lato"/>
            </a:endParaRPr>
          </a:p>
        </p:txBody>
      </p:sp>
      <p:sp>
        <p:nvSpPr>
          <p:cNvPr id="283" name="Google Shape;283;g3041ee64992_0_223"/>
          <p:cNvSpPr/>
          <p:nvPr/>
        </p:nvSpPr>
        <p:spPr>
          <a:xfrm>
            <a:off x="221375" y="4410475"/>
            <a:ext cx="6221100" cy="606300"/>
          </a:xfrm>
          <a:prstGeom prst="roundRect">
            <a:avLst>
              <a:gd fmla="val 16667" name="adj"/>
            </a:avLst>
          </a:prstGeom>
          <a:solidFill>
            <a:schemeClr val="accen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Lato"/>
                <a:ea typeface="Lato"/>
                <a:cs typeface="Lato"/>
                <a:sym typeface="Lato"/>
              </a:rPr>
              <a:t>Stretch: Does anyone know </a:t>
            </a:r>
            <a:r>
              <a:rPr lang="en-GB" sz="1800">
                <a:solidFill>
                  <a:schemeClr val="lt1"/>
                </a:solidFill>
                <a:latin typeface="Lato"/>
                <a:ea typeface="Lato"/>
                <a:cs typeface="Lato"/>
                <a:sym typeface="Lato"/>
              </a:rPr>
              <a:t>what types of bank account you can open?</a:t>
            </a:r>
            <a:r>
              <a:rPr b="0" i="0" lang="en-GB" sz="1800" u="none" cap="none" strike="noStrike">
                <a:solidFill>
                  <a:schemeClr val="lt1"/>
                </a:solidFill>
                <a:latin typeface="Lato"/>
                <a:ea typeface="Lato"/>
                <a:cs typeface="Lato"/>
                <a:sym typeface="Lato"/>
              </a:rPr>
              <a:t>?</a:t>
            </a:r>
            <a:endParaRPr b="0" i="0" sz="1800" u="none" cap="none" strike="noStrike">
              <a:solidFill>
                <a:schemeClr val="lt1"/>
              </a:solidFill>
              <a:latin typeface="Lato"/>
              <a:ea typeface="Lato"/>
              <a:cs typeface="Lato"/>
              <a:sym typeface="Lato"/>
            </a:endParaRPr>
          </a:p>
        </p:txBody>
      </p:sp>
      <p:pic>
        <p:nvPicPr>
          <p:cNvPr id="284" name="Google Shape;284;g3041ee64992_0_223"/>
          <p:cNvPicPr preferRelativeResize="0"/>
          <p:nvPr/>
        </p:nvPicPr>
        <p:blipFill rotWithShape="1">
          <a:blip r:embed="rId3">
            <a:alphaModFix/>
          </a:blip>
          <a:srcRect b="0" l="0" r="0" t="0"/>
          <a:stretch/>
        </p:blipFill>
        <p:spPr>
          <a:xfrm>
            <a:off x="6735375" y="1586825"/>
            <a:ext cx="2250575" cy="22505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8" name="Shape 288"/>
        <p:cNvGrpSpPr/>
        <p:nvPr/>
      </p:nvGrpSpPr>
      <p:grpSpPr>
        <a:xfrm>
          <a:off x="0" y="0"/>
          <a:ext cx="0" cy="0"/>
          <a:chOff x="0" y="0"/>
          <a:chExt cx="0" cy="0"/>
        </a:xfrm>
      </p:grpSpPr>
      <p:sp>
        <p:nvSpPr>
          <p:cNvPr id="289" name="Google Shape;289;g3104a68ad73_0_77"/>
          <p:cNvSpPr txBox="1"/>
          <p:nvPr/>
        </p:nvSpPr>
        <p:spPr>
          <a:xfrm>
            <a:off x="40400" y="1011650"/>
            <a:ext cx="7913100" cy="364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What is a bank account?</a:t>
            </a:r>
            <a:endParaRPr sz="1800">
              <a:solidFill>
                <a:schemeClr val="accent1"/>
              </a:solidFill>
              <a:latin typeface="Lato"/>
              <a:ea typeface="Lato"/>
              <a:cs typeface="Lato"/>
              <a:sym typeface="Lato"/>
            </a:endParaRPr>
          </a:p>
          <a:p>
            <a:pPr indent="-342900" lvl="0" marL="457200" rtl="0" algn="l">
              <a:lnSpc>
                <a:spcPct val="115000"/>
              </a:lnSpc>
              <a:spcBef>
                <a:spcPts val="0"/>
              </a:spcBef>
              <a:spcAft>
                <a:spcPts val="0"/>
              </a:spcAft>
              <a:buClr>
                <a:schemeClr val="accent1"/>
              </a:buClr>
              <a:buSzPts val="1800"/>
              <a:buFont typeface="Lato"/>
              <a:buChar char="●"/>
            </a:pPr>
            <a:r>
              <a:rPr lang="en-GB" sz="1800">
                <a:solidFill>
                  <a:schemeClr val="accent1"/>
                </a:solidFill>
                <a:latin typeface="Lato"/>
                <a:ea typeface="Lato"/>
                <a:cs typeface="Lato"/>
                <a:sym typeface="Lato"/>
              </a:rPr>
              <a:t>A bank account is like a safe place to keep your money, but instead of being a box in your house, it’s in a bank. When you have a bank account, you can put money in (called “depositing”</a:t>
            </a:r>
            <a:r>
              <a:rPr lang="en-GB" sz="1800">
                <a:solidFill>
                  <a:schemeClr val="accent1"/>
                </a:solidFill>
                <a:latin typeface="Lato"/>
                <a:ea typeface="Lato"/>
                <a:cs typeface="Lato"/>
                <a:sym typeface="Lato"/>
              </a:rPr>
              <a:t>)</a:t>
            </a:r>
            <a:r>
              <a:rPr lang="en-GB" sz="1800">
                <a:solidFill>
                  <a:schemeClr val="accent1"/>
                </a:solidFill>
                <a:latin typeface="Lato"/>
                <a:ea typeface="Lato"/>
                <a:cs typeface="Lato"/>
                <a:sym typeface="Lato"/>
              </a:rPr>
              <a:t> and take money out (called “withdrawing”) when you need it.</a:t>
            </a:r>
            <a:endParaRPr sz="1800">
              <a:solidFill>
                <a:schemeClr val="accent1"/>
              </a:solidFill>
              <a:latin typeface="Lato"/>
              <a:ea typeface="Lato"/>
              <a:cs typeface="Lato"/>
              <a:sym typeface="Lato"/>
            </a:endParaRPr>
          </a:p>
          <a:p>
            <a:pPr indent="0" lvl="0" marL="0" rtl="0" algn="l">
              <a:lnSpc>
                <a:spcPct val="115000"/>
              </a:lnSpc>
              <a:spcBef>
                <a:spcPts val="0"/>
              </a:spcBef>
              <a:spcAft>
                <a:spcPts val="0"/>
              </a:spcAft>
              <a:buNone/>
            </a:pPr>
            <a:r>
              <a:t/>
            </a:r>
            <a:endParaRPr sz="1800">
              <a:solidFill>
                <a:schemeClr val="accent1"/>
              </a:solidFill>
              <a:latin typeface="Lato"/>
              <a:ea typeface="Lato"/>
              <a:cs typeface="Lato"/>
              <a:sym typeface="Lato"/>
            </a:endParaRPr>
          </a:p>
          <a:p>
            <a:pPr indent="-342900" lvl="0" marL="457200" rtl="0" algn="l">
              <a:lnSpc>
                <a:spcPct val="115000"/>
              </a:lnSpc>
              <a:spcBef>
                <a:spcPts val="0"/>
              </a:spcBef>
              <a:spcAft>
                <a:spcPts val="0"/>
              </a:spcAft>
              <a:buClr>
                <a:schemeClr val="accent1"/>
              </a:buClr>
              <a:buSzPts val="1800"/>
              <a:buFont typeface="Lato"/>
              <a:buChar char="●"/>
            </a:pPr>
            <a:r>
              <a:rPr lang="en-GB" sz="1800">
                <a:solidFill>
                  <a:schemeClr val="accent1"/>
                </a:solidFill>
                <a:latin typeface="Lato"/>
                <a:ea typeface="Lato"/>
                <a:cs typeface="Lato"/>
                <a:sym typeface="Lato"/>
              </a:rPr>
              <a:t>Banks help keep your money secure, so you don’t have to worry about it being lost or stolen. They also help you track how much money you have.</a:t>
            </a:r>
            <a:endParaRPr sz="1800">
              <a:solidFill>
                <a:schemeClr val="accent1"/>
              </a:solidFill>
              <a:latin typeface="Lato"/>
              <a:ea typeface="Lato"/>
              <a:cs typeface="Lato"/>
              <a:sym typeface="Lato"/>
            </a:endParaRPr>
          </a:p>
          <a:p>
            <a:pPr indent="0" lvl="0" marL="0" rtl="0" algn="l">
              <a:lnSpc>
                <a:spcPct val="115000"/>
              </a:lnSpc>
              <a:spcBef>
                <a:spcPts val="0"/>
              </a:spcBef>
              <a:spcAft>
                <a:spcPts val="0"/>
              </a:spcAft>
              <a:buNone/>
            </a:pPr>
            <a:r>
              <a:t/>
            </a:r>
            <a:endParaRPr sz="1800">
              <a:solidFill>
                <a:schemeClr val="accent1"/>
              </a:solidFill>
              <a:latin typeface="Lato"/>
              <a:ea typeface="Lato"/>
              <a:cs typeface="Lato"/>
              <a:sym typeface="Lato"/>
            </a:endParaRPr>
          </a:p>
          <a:p>
            <a:pPr indent="-342900" lvl="0" marL="457200" rtl="0" algn="l">
              <a:lnSpc>
                <a:spcPct val="115000"/>
              </a:lnSpc>
              <a:spcBef>
                <a:spcPts val="0"/>
              </a:spcBef>
              <a:spcAft>
                <a:spcPts val="0"/>
              </a:spcAft>
              <a:buClr>
                <a:schemeClr val="accent1"/>
              </a:buClr>
              <a:buSzPts val="1800"/>
              <a:buFont typeface="Lato"/>
              <a:buChar char="●"/>
            </a:pPr>
            <a:r>
              <a:rPr lang="en-GB" sz="1800">
                <a:solidFill>
                  <a:schemeClr val="accent1"/>
                </a:solidFill>
                <a:latin typeface="Lato"/>
                <a:ea typeface="Lato"/>
                <a:cs typeface="Lato"/>
                <a:sym typeface="Lato"/>
              </a:rPr>
              <a:t>Most bank accounts come with tools, like a debit card or an app, that let you easily pay for things or check your balance.</a:t>
            </a:r>
            <a:endParaRPr sz="1800">
              <a:solidFill>
                <a:schemeClr val="accent1"/>
              </a:solidFill>
              <a:latin typeface="Lato"/>
              <a:ea typeface="Lato"/>
              <a:cs typeface="Lato"/>
              <a:sym typeface="Lato"/>
            </a:endParaRPr>
          </a:p>
        </p:txBody>
      </p:sp>
      <p:sp>
        <p:nvSpPr>
          <p:cNvPr id="290" name="Google Shape;290;g3104a68ad73_0_77"/>
          <p:cNvSpPr txBox="1"/>
          <p:nvPr>
            <p:ph type="ctrTitle"/>
          </p:nvPr>
        </p:nvSpPr>
        <p:spPr>
          <a:xfrm>
            <a:off x="221375" y="242750"/>
            <a:ext cx="2679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Bank account</a:t>
            </a:r>
            <a:endParaRPr b="1" i="0" sz="2900" u="none" cap="none" strike="noStrike">
              <a:solidFill>
                <a:schemeClr val="accent2"/>
              </a:solidFill>
              <a:latin typeface="Lato"/>
              <a:ea typeface="Lato"/>
              <a:cs typeface="Lato"/>
              <a:sym typeface="Lato"/>
            </a:endParaRPr>
          </a:p>
        </p:txBody>
      </p:sp>
      <p:sp>
        <p:nvSpPr>
          <p:cNvPr id="291" name="Google Shape;291;g3104a68ad73_0_77"/>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2" name="Google Shape;292;g3104a68ad73_0_77"/>
          <p:cNvSpPr/>
          <p:nvPr/>
        </p:nvSpPr>
        <p:spPr>
          <a:xfrm>
            <a:off x="98050" y="4620025"/>
            <a:ext cx="7560300" cy="400200"/>
          </a:xfrm>
          <a:prstGeom prst="roundRect">
            <a:avLst>
              <a:gd fmla="val 16667" name="adj"/>
            </a:avLst>
          </a:prstGeom>
          <a:solidFill>
            <a:schemeClr val="accen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Lato"/>
                <a:ea typeface="Lato"/>
                <a:cs typeface="Lato"/>
                <a:sym typeface="Lato"/>
              </a:rPr>
              <a:t>Stretch: Does anyone know </a:t>
            </a:r>
            <a:r>
              <a:rPr lang="en-GB" sz="1800">
                <a:solidFill>
                  <a:schemeClr val="lt1"/>
                </a:solidFill>
                <a:latin typeface="Lato"/>
                <a:ea typeface="Lato"/>
                <a:cs typeface="Lato"/>
                <a:sym typeface="Lato"/>
              </a:rPr>
              <a:t>what types of bank account you can open?</a:t>
            </a:r>
            <a:endParaRPr b="0" i="0" sz="1800" u="none" cap="none" strike="noStrike">
              <a:solidFill>
                <a:schemeClr val="lt1"/>
              </a:solidFill>
              <a:latin typeface="Lato"/>
              <a:ea typeface="Lato"/>
              <a:cs typeface="Lato"/>
              <a:sym typeface="Lato"/>
            </a:endParaRPr>
          </a:p>
        </p:txBody>
      </p:sp>
      <p:pic>
        <p:nvPicPr>
          <p:cNvPr id="293" name="Google Shape;293;g3104a68ad73_0_77"/>
          <p:cNvPicPr preferRelativeResize="0"/>
          <p:nvPr/>
        </p:nvPicPr>
        <p:blipFill rotWithShape="1">
          <a:blip r:embed="rId3">
            <a:alphaModFix/>
          </a:blip>
          <a:srcRect b="0" l="0" r="0" t="0"/>
          <a:stretch/>
        </p:blipFill>
        <p:spPr>
          <a:xfrm>
            <a:off x="7897425" y="1147025"/>
            <a:ext cx="1125025" cy="11250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305cfda58cb_0_26"/>
          <p:cNvSpPr txBox="1"/>
          <p:nvPr/>
        </p:nvSpPr>
        <p:spPr>
          <a:xfrm>
            <a:off x="360375" y="273425"/>
            <a:ext cx="7260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extLst>
                  <a:ext uri="http://customooxmlschemas.google.com/">
                    <go:slidesCustomData xmlns:go="http://customooxmlschemas.google.com/" textRoundtripDataId="5"/>
                  </a:ext>
                </a:extLst>
              </a:rPr>
              <a:t>Three main types of accounts</a:t>
            </a:r>
            <a:endParaRPr b="1" i="0" sz="2900" u="none" cap="none" strike="noStrike">
              <a:solidFill>
                <a:srgbClr val="FF8022"/>
              </a:solidFill>
              <a:latin typeface="Lato"/>
              <a:ea typeface="Lato"/>
              <a:cs typeface="Lato"/>
              <a:sym typeface="Lato"/>
            </a:endParaRPr>
          </a:p>
        </p:txBody>
      </p:sp>
      <p:sp>
        <p:nvSpPr>
          <p:cNvPr id="299" name="Google Shape;299;g305cfda58cb_0_26"/>
          <p:cNvSpPr txBox="1"/>
          <p:nvPr/>
        </p:nvSpPr>
        <p:spPr>
          <a:xfrm>
            <a:off x="444225" y="879425"/>
            <a:ext cx="8549400" cy="2802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1600"/>
              <a:buFont typeface="Arial"/>
              <a:buNone/>
            </a:pPr>
            <a:r>
              <a:rPr b="1" lang="en-GB" sz="1600">
                <a:solidFill>
                  <a:schemeClr val="lt1"/>
                </a:solidFill>
                <a:latin typeface="Lato Black"/>
                <a:ea typeface="Lato Black"/>
                <a:cs typeface="Lato Black"/>
                <a:sym typeface="Lato Black"/>
              </a:rPr>
              <a:t>Current account</a:t>
            </a:r>
            <a:r>
              <a:rPr lang="en-GB">
                <a:solidFill>
                  <a:schemeClr val="lt1"/>
                </a:solidFill>
              </a:rPr>
              <a:t> - </a:t>
            </a:r>
            <a:r>
              <a:rPr b="0" i="0" lang="en-GB" sz="1600" u="none" cap="none" strike="noStrike">
                <a:solidFill>
                  <a:schemeClr val="lt1"/>
                </a:solidFill>
                <a:latin typeface="Lato"/>
                <a:ea typeface="Lato"/>
                <a:cs typeface="Lato"/>
                <a:sym typeface="Lato"/>
              </a:rPr>
              <a:t>instant access and regular use but it usually has no or very low interest rewards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1" i="0" sz="1600" u="none" cap="none" strike="noStrike">
              <a:solidFill>
                <a:schemeClr val="lt1"/>
              </a:solidFill>
              <a:latin typeface="Lato Black"/>
              <a:ea typeface="Lato Black"/>
              <a:cs typeface="Lato Black"/>
              <a:sym typeface="Lato Black"/>
            </a:endParaRPr>
          </a:p>
          <a:p>
            <a:pPr indent="0" lvl="0" marL="0" rtl="0" algn="l">
              <a:lnSpc>
                <a:spcPct val="115000"/>
              </a:lnSpc>
              <a:spcBef>
                <a:spcPts val="0"/>
              </a:spcBef>
              <a:spcAft>
                <a:spcPts val="0"/>
              </a:spcAft>
              <a:buClr>
                <a:srgbClr val="000000"/>
              </a:buClr>
              <a:buSzPts val="1600"/>
              <a:buFont typeface="Arial"/>
              <a:buNone/>
            </a:pPr>
            <a:r>
              <a:rPr b="1" lang="en-GB" sz="1600">
                <a:solidFill>
                  <a:schemeClr val="lt1"/>
                </a:solidFill>
                <a:latin typeface="Lato Black"/>
                <a:ea typeface="Lato Black"/>
                <a:cs typeface="Lato Black"/>
                <a:sym typeface="Lato Black"/>
              </a:rPr>
              <a:t>Savings account</a:t>
            </a:r>
            <a:r>
              <a:rPr lang="en-GB" sz="1800">
                <a:solidFill>
                  <a:schemeClr val="lt1"/>
                </a:solidFill>
                <a:latin typeface="Lato"/>
                <a:ea typeface="Lato"/>
                <a:cs typeface="Lato"/>
                <a:sym typeface="Lato"/>
              </a:rPr>
              <a:t> - </a:t>
            </a:r>
            <a:r>
              <a:rPr b="0" i="0" lang="en-GB" sz="1600" u="none" cap="none" strike="noStrike">
                <a:solidFill>
                  <a:schemeClr val="lt1"/>
                </a:solidFill>
                <a:latin typeface="Lato"/>
                <a:ea typeface="Lato"/>
                <a:cs typeface="Lato"/>
                <a:sym typeface="Lato"/>
              </a:rPr>
              <a:t>money is saved and interest is received on it as a rewa</a:t>
            </a:r>
            <a:r>
              <a:rPr b="0" i="0" lang="en-GB" sz="1800" u="none" cap="none" strike="noStrike">
                <a:solidFill>
                  <a:schemeClr val="lt1"/>
                </a:solidFill>
                <a:latin typeface="Lato"/>
                <a:ea typeface="Lato"/>
                <a:cs typeface="Lato"/>
                <a:sym typeface="Lato"/>
              </a:rPr>
              <a:t>rd. With online banking, a regular savings account is almost as accessible as a current account minus the card</a:t>
            </a:r>
            <a:endParaRPr b="0" i="0" sz="18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a:p>
            <a:pPr indent="0" lvl="0" marL="0" rtl="0" algn="l">
              <a:lnSpc>
                <a:spcPct val="115000"/>
              </a:lnSpc>
              <a:spcBef>
                <a:spcPts val="0"/>
              </a:spcBef>
              <a:spcAft>
                <a:spcPts val="0"/>
              </a:spcAft>
              <a:buClr>
                <a:srgbClr val="000000"/>
              </a:buClr>
              <a:buSzPts val="1600"/>
              <a:buFont typeface="Arial"/>
              <a:buNone/>
            </a:pPr>
            <a:r>
              <a:rPr b="1" lang="en-GB" sz="1600">
                <a:solidFill>
                  <a:schemeClr val="lt1"/>
                </a:solidFill>
                <a:latin typeface="Lato Black"/>
                <a:ea typeface="Lato Black"/>
                <a:cs typeface="Lato Black"/>
                <a:sym typeface="Lato Black"/>
              </a:rPr>
              <a:t>Individual Savings Account (ISA)</a:t>
            </a:r>
            <a:r>
              <a:rPr lang="en-GB">
                <a:solidFill>
                  <a:schemeClr val="lt1"/>
                </a:solidFill>
              </a:rPr>
              <a:t> - </a:t>
            </a:r>
            <a:r>
              <a:rPr b="0" i="0" lang="en-GB" sz="1600" u="none" cap="none" strike="noStrike">
                <a:solidFill>
                  <a:schemeClr val="lt1"/>
                </a:solidFill>
                <a:latin typeface="Lato"/>
                <a:ea typeface="Lato"/>
                <a:cs typeface="Lato"/>
                <a:sym typeface="Lato"/>
              </a:rPr>
              <a:t>money is saved and the interest received is tax-free. People can save up to £20,000 in an ISA</a:t>
            </a:r>
            <a:endParaRPr b="0" i="0" sz="1400" u="none" cap="none" strike="noStrike">
              <a:solidFill>
                <a:srgbClr val="000000"/>
              </a:solidFill>
              <a:latin typeface="Arial"/>
              <a:ea typeface="Arial"/>
              <a:cs typeface="Arial"/>
              <a:sym typeface="Arial"/>
            </a:endParaRPr>
          </a:p>
        </p:txBody>
      </p:sp>
      <p:pic>
        <p:nvPicPr>
          <p:cNvPr id="300" name="Google Shape;300;g305cfda58cb_0_26"/>
          <p:cNvPicPr preferRelativeResize="0"/>
          <p:nvPr/>
        </p:nvPicPr>
        <p:blipFill rotWithShape="1">
          <a:blip r:embed="rId3">
            <a:alphaModFix/>
          </a:blip>
          <a:srcRect b="0" l="0" r="0" t="0"/>
          <a:stretch/>
        </p:blipFill>
        <p:spPr>
          <a:xfrm>
            <a:off x="3798326" y="4027622"/>
            <a:ext cx="1358600" cy="930350"/>
          </a:xfrm>
          <a:prstGeom prst="rect">
            <a:avLst/>
          </a:prstGeom>
          <a:noFill/>
          <a:ln>
            <a:noFill/>
          </a:ln>
        </p:spPr>
      </p:pic>
      <p:pic>
        <p:nvPicPr>
          <p:cNvPr id="301" name="Google Shape;301;g305cfda58cb_0_26"/>
          <p:cNvPicPr preferRelativeResize="0"/>
          <p:nvPr/>
        </p:nvPicPr>
        <p:blipFill rotWithShape="1">
          <a:blip r:embed="rId4">
            <a:alphaModFix/>
          </a:blip>
          <a:srcRect b="0" l="0" r="0" t="0"/>
          <a:stretch/>
        </p:blipFill>
        <p:spPr>
          <a:xfrm>
            <a:off x="71415" y="945075"/>
            <a:ext cx="273100" cy="273100"/>
          </a:xfrm>
          <a:prstGeom prst="rect">
            <a:avLst/>
          </a:prstGeom>
          <a:noFill/>
          <a:ln>
            <a:noFill/>
          </a:ln>
        </p:spPr>
      </p:pic>
      <p:pic>
        <p:nvPicPr>
          <p:cNvPr id="302" name="Google Shape;302;g305cfda58cb_0_26"/>
          <p:cNvPicPr preferRelativeResize="0"/>
          <p:nvPr/>
        </p:nvPicPr>
        <p:blipFill rotWithShape="1">
          <a:blip r:embed="rId4">
            <a:alphaModFix/>
          </a:blip>
          <a:srcRect b="0" l="0" r="0" t="0"/>
          <a:stretch/>
        </p:blipFill>
        <p:spPr>
          <a:xfrm>
            <a:off x="71415" y="1805742"/>
            <a:ext cx="273100" cy="273100"/>
          </a:xfrm>
          <a:prstGeom prst="rect">
            <a:avLst/>
          </a:prstGeom>
          <a:noFill/>
          <a:ln>
            <a:noFill/>
          </a:ln>
        </p:spPr>
      </p:pic>
      <p:pic>
        <p:nvPicPr>
          <p:cNvPr id="303" name="Google Shape;303;g305cfda58cb_0_26"/>
          <p:cNvPicPr preferRelativeResize="0"/>
          <p:nvPr/>
        </p:nvPicPr>
        <p:blipFill rotWithShape="1">
          <a:blip r:embed="rId4">
            <a:alphaModFix/>
          </a:blip>
          <a:srcRect b="0" l="0" r="0" t="0"/>
          <a:stretch/>
        </p:blipFill>
        <p:spPr>
          <a:xfrm>
            <a:off x="71415" y="3043023"/>
            <a:ext cx="273100" cy="273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3041ee64992_0_232"/>
          <p:cNvSpPr txBox="1"/>
          <p:nvPr/>
        </p:nvSpPr>
        <p:spPr>
          <a:xfrm>
            <a:off x="360375" y="273425"/>
            <a:ext cx="7260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900">
                <a:solidFill>
                  <a:srgbClr val="FF8022"/>
                </a:solidFill>
                <a:latin typeface="Lato"/>
                <a:ea typeface="Lato"/>
                <a:cs typeface="Lato"/>
                <a:sym typeface="Lato"/>
              </a:rPr>
              <a:t>Types of bank account</a:t>
            </a:r>
            <a:endParaRPr b="1" i="0" sz="2900" u="none" cap="none" strike="noStrike">
              <a:solidFill>
                <a:srgbClr val="FF8022"/>
              </a:solidFill>
              <a:latin typeface="Lato"/>
              <a:ea typeface="Lato"/>
              <a:cs typeface="Lato"/>
              <a:sym typeface="Lato"/>
            </a:endParaRPr>
          </a:p>
        </p:txBody>
      </p:sp>
      <p:pic>
        <p:nvPicPr>
          <p:cNvPr id="309" name="Google Shape;309;g3041ee64992_0_232"/>
          <p:cNvPicPr preferRelativeResize="0"/>
          <p:nvPr/>
        </p:nvPicPr>
        <p:blipFill>
          <a:blip r:embed="rId3">
            <a:alphaModFix/>
          </a:blip>
          <a:stretch>
            <a:fillRect/>
          </a:stretch>
        </p:blipFill>
        <p:spPr>
          <a:xfrm>
            <a:off x="149627" y="1185650"/>
            <a:ext cx="6431101" cy="3468000"/>
          </a:xfrm>
          <a:prstGeom prst="rect">
            <a:avLst/>
          </a:prstGeom>
          <a:noFill/>
          <a:ln>
            <a:noFill/>
          </a:ln>
        </p:spPr>
      </p:pic>
      <p:sp>
        <p:nvSpPr>
          <p:cNvPr id="310" name="Google Shape;310;g3041ee64992_0_232"/>
          <p:cNvSpPr txBox="1"/>
          <p:nvPr/>
        </p:nvSpPr>
        <p:spPr>
          <a:xfrm>
            <a:off x="6075975" y="1185650"/>
            <a:ext cx="2993700" cy="1185300"/>
          </a:xfrm>
          <a:prstGeom prst="rect">
            <a:avLst/>
          </a:prstGeom>
          <a:solidFill>
            <a:schemeClr val="lt1"/>
          </a:solidFill>
          <a:ln cap="flat" cmpd="sng" w="19050">
            <a:solidFill>
              <a:schemeClr val="accent2"/>
            </a:solidFill>
            <a:prstDash val="dot"/>
            <a:round/>
            <a:headEnd len="sm" w="sm" type="none"/>
            <a:tailEnd len="sm" w="sm" type="none"/>
          </a:ln>
        </p:spPr>
        <p:txBody>
          <a:bodyPr anchorCtr="0" anchor="t" bIns="91425" lIns="91425" spcFirstLastPara="1" rIns="91425" wrap="square" tIns="91425">
            <a:spAutoFit/>
          </a:bodyPr>
          <a:lstStyle/>
          <a:p>
            <a:pPr indent="-311150" lvl="0" marL="914400" marR="0" rtl="0" algn="l">
              <a:lnSpc>
                <a:spcPct val="100000"/>
              </a:lnSpc>
              <a:spcBef>
                <a:spcPts val="0"/>
              </a:spcBef>
              <a:spcAft>
                <a:spcPts val="0"/>
              </a:spcAft>
              <a:buClr>
                <a:schemeClr val="accent2"/>
              </a:buClr>
              <a:buSzPts val="1300"/>
              <a:buFont typeface="Lato"/>
              <a:buAutoNum type="arabicPeriod"/>
            </a:pPr>
            <a:r>
              <a:rPr b="1" lang="en-GB" sz="1300">
                <a:solidFill>
                  <a:schemeClr val="accent2"/>
                </a:solidFill>
                <a:latin typeface="Lato"/>
                <a:ea typeface="Lato"/>
                <a:cs typeface="Lato"/>
                <a:sym typeface="Lato"/>
              </a:rPr>
              <a:t>Name the three types of bank account</a:t>
            </a:r>
            <a:endParaRPr b="1" sz="1300">
              <a:solidFill>
                <a:schemeClr val="accent2"/>
              </a:solidFill>
              <a:latin typeface="Lato"/>
              <a:ea typeface="Lato"/>
              <a:cs typeface="Lato"/>
              <a:sym typeface="Lato"/>
            </a:endParaRPr>
          </a:p>
          <a:p>
            <a:pPr indent="0" lvl="0" marL="457200" marR="0" rtl="0" algn="l">
              <a:lnSpc>
                <a:spcPct val="100000"/>
              </a:lnSpc>
              <a:spcBef>
                <a:spcPts val="0"/>
              </a:spcBef>
              <a:spcAft>
                <a:spcPts val="0"/>
              </a:spcAft>
              <a:buNone/>
            </a:pPr>
            <a:r>
              <a:t/>
            </a:r>
            <a:endParaRPr b="1" sz="1300">
              <a:solidFill>
                <a:schemeClr val="accent2"/>
              </a:solidFill>
              <a:latin typeface="Lato"/>
              <a:ea typeface="Lato"/>
              <a:cs typeface="Lato"/>
              <a:sym typeface="Lato"/>
            </a:endParaRPr>
          </a:p>
          <a:p>
            <a:pPr indent="-311150" lvl="0" marL="914400" marR="0" rtl="0" algn="l">
              <a:lnSpc>
                <a:spcPct val="100000"/>
              </a:lnSpc>
              <a:spcBef>
                <a:spcPts val="0"/>
              </a:spcBef>
              <a:spcAft>
                <a:spcPts val="0"/>
              </a:spcAft>
              <a:buClr>
                <a:schemeClr val="accent2"/>
              </a:buClr>
              <a:buSzPts val="1300"/>
              <a:buFont typeface="Lato"/>
              <a:buAutoNum type="arabicPeriod"/>
            </a:pPr>
            <a:r>
              <a:rPr b="1" lang="en-GB" sz="1300">
                <a:solidFill>
                  <a:schemeClr val="accent2"/>
                </a:solidFill>
                <a:latin typeface="Lato"/>
                <a:ea typeface="Lato"/>
                <a:cs typeface="Lato"/>
                <a:sym typeface="Lato"/>
              </a:rPr>
              <a:t>Write down the key function of each</a:t>
            </a:r>
            <a:endParaRPr b="1" sz="1300">
              <a:solidFill>
                <a:schemeClr val="accent2"/>
              </a:solidFill>
              <a:latin typeface="Lato"/>
              <a:ea typeface="Lato"/>
              <a:cs typeface="Lato"/>
              <a:sym typeface="Lato"/>
            </a:endParaRPr>
          </a:p>
        </p:txBody>
      </p:sp>
      <p:pic>
        <p:nvPicPr>
          <p:cNvPr id="311" name="Google Shape;311;g3041ee64992_0_232"/>
          <p:cNvPicPr preferRelativeResize="0"/>
          <p:nvPr/>
        </p:nvPicPr>
        <p:blipFill>
          <a:blip r:embed="rId4">
            <a:alphaModFix/>
          </a:blip>
          <a:stretch>
            <a:fillRect/>
          </a:stretch>
        </p:blipFill>
        <p:spPr>
          <a:xfrm>
            <a:off x="6075977" y="1185650"/>
            <a:ext cx="631075" cy="6310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3041ee64992_0_242"/>
          <p:cNvSpPr txBox="1"/>
          <p:nvPr>
            <p:ph type="ctrTitle"/>
          </p:nvPr>
        </p:nvSpPr>
        <p:spPr>
          <a:xfrm>
            <a:off x="2301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Current, savings or both?</a:t>
            </a:r>
            <a:endParaRPr b="1" i="0" sz="2900" u="none" cap="none" strike="noStrike">
              <a:solidFill>
                <a:schemeClr val="accent2"/>
              </a:solidFill>
              <a:latin typeface="Lato"/>
              <a:ea typeface="Lato"/>
              <a:cs typeface="Lato"/>
              <a:sym typeface="Lato"/>
            </a:endParaRPr>
          </a:p>
        </p:txBody>
      </p:sp>
      <p:sp>
        <p:nvSpPr>
          <p:cNvPr id="317" name="Google Shape;317;g3041ee64992_0_242"/>
          <p:cNvSpPr txBox="1"/>
          <p:nvPr/>
        </p:nvSpPr>
        <p:spPr>
          <a:xfrm>
            <a:off x="2767600" y="10708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8" name="Google Shape;318;g3041ee64992_0_242"/>
          <p:cNvSpPr txBox="1"/>
          <p:nvPr/>
        </p:nvSpPr>
        <p:spPr>
          <a:xfrm>
            <a:off x="46875" y="1017125"/>
            <a:ext cx="8999400" cy="461700"/>
          </a:xfrm>
          <a:prstGeom prst="rect">
            <a:avLst/>
          </a:prstGeom>
          <a:no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Create a table to sort the statements below into current account or savings account</a:t>
            </a:r>
            <a:endParaRPr b="1" i="0" sz="1800" u="none" cap="none" strike="noStrike">
              <a:solidFill>
                <a:schemeClr val="accent1"/>
              </a:solidFill>
              <a:latin typeface="Lato"/>
              <a:ea typeface="Lato"/>
              <a:cs typeface="Lato"/>
              <a:sym typeface="Lato"/>
            </a:endParaRPr>
          </a:p>
        </p:txBody>
      </p:sp>
      <p:sp>
        <p:nvSpPr>
          <p:cNvPr id="319" name="Google Shape;319;g3041ee64992_0_242"/>
          <p:cNvSpPr txBox="1"/>
          <p:nvPr/>
        </p:nvSpPr>
        <p:spPr>
          <a:xfrm>
            <a:off x="4722200" y="3053072"/>
            <a:ext cx="43239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Helps your manage your day-to-day spending</a:t>
            </a:r>
            <a:endParaRPr b="0" i="0" sz="1600" u="none" cap="none" strike="noStrike">
              <a:solidFill>
                <a:schemeClr val="accent2"/>
              </a:solidFill>
              <a:latin typeface="Lato"/>
              <a:ea typeface="Lato"/>
              <a:cs typeface="Lato"/>
              <a:sym typeface="Lato"/>
            </a:endParaRPr>
          </a:p>
        </p:txBody>
      </p:sp>
      <p:sp>
        <p:nvSpPr>
          <p:cNvPr id="320" name="Google Shape;320;g3041ee64992_0_242"/>
          <p:cNvSpPr txBox="1"/>
          <p:nvPr/>
        </p:nvSpPr>
        <p:spPr>
          <a:xfrm>
            <a:off x="4036426" y="3692550"/>
            <a:ext cx="18201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Use it to pay bills</a:t>
            </a:r>
            <a:endParaRPr b="0" i="0" sz="1600" u="none" cap="none" strike="noStrike">
              <a:solidFill>
                <a:schemeClr val="accent2"/>
              </a:solidFill>
              <a:latin typeface="Lato"/>
              <a:ea typeface="Lato"/>
              <a:cs typeface="Lato"/>
              <a:sym typeface="Lato"/>
            </a:endParaRPr>
          </a:p>
        </p:txBody>
      </p:sp>
      <p:sp>
        <p:nvSpPr>
          <p:cNvPr id="321" name="Google Shape;321;g3041ee64992_0_242"/>
          <p:cNvSpPr txBox="1"/>
          <p:nvPr/>
        </p:nvSpPr>
        <p:spPr>
          <a:xfrm>
            <a:off x="3752775" y="2413600"/>
            <a:ext cx="23874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Keeps your money safe</a:t>
            </a:r>
            <a:endParaRPr b="0" i="0" sz="1600" u="none" cap="none" strike="noStrike">
              <a:solidFill>
                <a:schemeClr val="accent2"/>
              </a:solidFill>
              <a:latin typeface="Lato"/>
              <a:ea typeface="Lato"/>
              <a:cs typeface="Lato"/>
              <a:sym typeface="Lato"/>
            </a:endParaRPr>
          </a:p>
        </p:txBody>
      </p:sp>
      <p:sp>
        <p:nvSpPr>
          <p:cNvPr id="322" name="Google Shape;322;g3041ee64992_0_242"/>
          <p:cNvSpPr txBox="1"/>
          <p:nvPr/>
        </p:nvSpPr>
        <p:spPr>
          <a:xfrm>
            <a:off x="6067896" y="1774125"/>
            <a:ext cx="29784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Instant access to your money</a:t>
            </a:r>
            <a:endParaRPr b="0" i="0" sz="1600" u="none" cap="none" strike="noStrike">
              <a:solidFill>
                <a:schemeClr val="accent2"/>
              </a:solidFill>
              <a:latin typeface="Lato"/>
              <a:ea typeface="Lato"/>
              <a:cs typeface="Lato"/>
              <a:sym typeface="Lato"/>
            </a:endParaRPr>
          </a:p>
        </p:txBody>
      </p:sp>
      <p:sp>
        <p:nvSpPr>
          <p:cNvPr id="323" name="Google Shape;323;g3041ee64992_0_242"/>
          <p:cNvSpPr txBox="1"/>
          <p:nvPr/>
        </p:nvSpPr>
        <p:spPr>
          <a:xfrm>
            <a:off x="5975590" y="3692549"/>
            <a:ext cx="30705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Use it to save up for something</a:t>
            </a:r>
            <a:endParaRPr b="0" i="0" sz="1600" u="none" cap="none" strike="noStrike">
              <a:solidFill>
                <a:schemeClr val="accent2"/>
              </a:solidFill>
              <a:latin typeface="Lato"/>
              <a:ea typeface="Lato"/>
              <a:cs typeface="Lato"/>
              <a:sym typeface="Lato"/>
            </a:endParaRPr>
          </a:p>
        </p:txBody>
      </p:sp>
      <p:sp>
        <p:nvSpPr>
          <p:cNvPr id="324" name="Google Shape;324;g3041ee64992_0_242"/>
          <p:cNvSpPr txBox="1"/>
          <p:nvPr/>
        </p:nvSpPr>
        <p:spPr>
          <a:xfrm>
            <a:off x="6275227" y="2413598"/>
            <a:ext cx="27708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Guaranteed interest reward</a:t>
            </a:r>
            <a:endParaRPr b="0" i="0" sz="1600" u="none" cap="none" strike="noStrike">
              <a:solidFill>
                <a:schemeClr val="accent2"/>
              </a:solidFill>
              <a:latin typeface="Lato"/>
              <a:ea typeface="Lato"/>
              <a:cs typeface="Lato"/>
              <a:sym typeface="Lato"/>
            </a:endParaRPr>
          </a:p>
        </p:txBody>
      </p:sp>
      <p:graphicFrame>
        <p:nvGraphicFramePr>
          <p:cNvPr id="325" name="Google Shape;325;g3041ee64992_0_242"/>
          <p:cNvGraphicFramePr/>
          <p:nvPr/>
        </p:nvGraphicFramePr>
        <p:xfrm>
          <a:off x="195050" y="1651250"/>
          <a:ext cx="3000000" cy="3000000"/>
        </p:xfrm>
        <a:graphic>
          <a:graphicData uri="http://schemas.openxmlformats.org/drawingml/2006/table">
            <a:tbl>
              <a:tblPr>
                <a:noFill/>
                <a:tableStyleId>{29793F9E-B582-4012-82F4-7B7D84EDCAB2}</a:tableStyleId>
              </a:tblPr>
              <a:tblGrid>
                <a:gridCol w="1597825"/>
                <a:gridCol w="1597825"/>
              </a:tblGrid>
              <a:tr h="3640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Current account</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Savings account</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r>
              <a:tr h="21083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sp>
        <p:nvSpPr>
          <p:cNvPr id="326" name="Google Shape;326;g3041ee64992_0_242"/>
          <p:cNvSpPr/>
          <p:nvPr/>
        </p:nvSpPr>
        <p:spPr>
          <a:xfrm>
            <a:off x="118850" y="4298075"/>
            <a:ext cx="7731600" cy="741000"/>
          </a:xfrm>
          <a:prstGeom prst="roundRect">
            <a:avLst>
              <a:gd fmla="val 16667" name="adj"/>
            </a:avLst>
          </a:prstGeom>
          <a:solidFill>
            <a:schemeClr val="accen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Stretch: </a:t>
            </a:r>
            <a:endParaRPr b="1" i="0" sz="14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AutoNum type="arabicParenR"/>
            </a:pPr>
            <a:r>
              <a:rPr b="1" i="0" lang="en-GB" sz="1400" u="none" cap="none" strike="noStrike">
                <a:solidFill>
                  <a:schemeClr val="lt1"/>
                </a:solidFill>
                <a:latin typeface="Lato"/>
                <a:ea typeface="Lato"/>
                <a:cs typeface="Lato"/>
                <a:sym typeface="Lato"/>
              </a:rPr>
              <a:t>What are the advantages and disadvantages of having instant access to your money?</a:t>
            </a:r>
            <a:endParaRPr b="1" i="0" sz="14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AutoNum type="arabicParenR"/>
            </a:pPr>
            <a:r>
              <a:rPr b="1" i="0" lang="en-GB" sz="1400" u="none" cap="none" strike="noStrike">
                <a:solidFill>
                  <a:schemeClr val="lt1"/>
                </a:solidFill>
                <a:latin typeface="Lato"/>
                <a:ea typeface="Lato"/>
                <a:cs typeface="Lato"/>
                <a:sym typeface="Lato"/>
              </a:rPr>
              <a:t>What are the advantages and disadvantages of using a bank account to pay bills?</a:t>
            </a:r>
            <a:endParaRPr b="1" i="0" sz="1400" u="none" cap="none" strike="noStrike">
              <a:solidFill>
                <a:schemeClr val="lt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3041ee64992_0_257"/>
          <p:cNvSpPr txBox="1"/>
          <p:nvPr>
            <p:ph type="ctrTitle"/>
          </p:nvPr>
        </p:nvSpPr>
        <p:spPr>
          <a:xfrm>
            <a:off x="2301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Current, savings or both?</a:t>
            </a:r>
            <a:endParaRPr b="1" i="0" sz="2900" u="none" cap="none" strike="noStrike">
              <a:solidFill>
                <a:schemeClr val="accent2"/>
              </a:solidFill>
              <a:latin typeface="Lato"/>
              <a:ea typeface="Lato"/>
              <a:cs typeface="Lato"/>
              <a:sym typeface="Lato"/>
            </a:endParaRPr>
          </a:p>
        </p:txBody>
      </p:sp>
      <p:sp>
        <p:nvSpPr>
          <p:cNvPr id="332" name="Google Shape;332;g3041ee64992_0_257"/>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3" name="Google Shape;333;g3041ee64992_0_257"/>
          <p:cNvSpPr txBox="1"/>
          <p:nvPr/>
        </p:nvSpPr>
        <p:spPr>
          <a:xfrm>
            <a:off x="4722200" y="3205472"/>
            <a:ext cx="43239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Mostly used for day to day spending</a:t>
            </a:r>
            <a:endParaRPr b="0" i="0" sz="1600" u="none" cap="none" strike="noStrike">
              <a:solidFill>
                <a:schemeClr val="accent2"/>
              </a:solidFill>
              <a:latin typeface="Lato"/>
              <a:ea typeface="Lato"/>
              <a:cs typeface="Lato"/>
              <a:sym typeface="Lato"/>
            </a:endParaRPr>
          </a:p>
        </p:txBody>
      </p:sp>
      <p:sp>
        <p:nvSpPr>
          <p:cNvPr id="334" name="Google Shape;334;g3041ee64992_0_257"/>
          <p:cNvSpPr txBox="1"/>
          <p:nvPr/>
        </p:nvSpPr>
        <p:spPr>
          <a:xfrm>
            <a:off x="4036426" y="3844950"/>
            <a:ext cx="18201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Use it to pay bills</a:t>
            </a:r>
            <a:endParaRPr b="0" i="0" sz="1600" u="none" cap="none" strike="noStrike">
              <a:solidFill>
                <a:schemeClr val="accent2"/>
              </a:solidFill>
              <a:latin typeface="Lato"/>
              <a:ea typeface="Lato"/>
              <a:cs typeface="Lato"/>
              <a:sym typeface="Lato"/>
            </a:endParaRPr>
          </a:p>
        </p:txBody>
      </p:sp>
      <p:sp>
        <p:nvSpPr>
          <p:cNvPr id="335" name="Google Shape;335;g3041ee64992_0_257"/>
          <p:cNvSpPr txBox="1"/>
          <p:nvPr/>
        </p:nvSpPr>
        <p:spPr>
          <a:xfrm>
            <a:off x="3752775" y="2566000"/>
            <a:ext cx="23874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Keeps your money safe</a:t>
            </a:r>
            <a:endParaRPr b="0" i="0" sz="1600" u="none" cap="none" strike="noStrike">
              <a:solidFill>
                <a:schemeClr val="accent2"/>
              </a:solidFill>
              <a:latin typeface="Lato"/>
              <a:ea typeface="Lato"/>
              <a:cs typeface="Lato"/>
              <a:sym typeface="Lato"/>
            </a:endParaRPr>
          </a:p>
        </p:txBody>
      </p:sp>
      <p:sp>
        <p:nvSpPr>
          <p:cNvPr id="336" name="Google Shape;336;g3041ee64992_0_257"/>
          <p:cNvSpPr txBox="1"/>
          <p:nvPr/>
        </p:nvSpPr>
        <p:spPr>
          <a:xfrm>
            <a:off x="6067896" y="1926525"/>
            <a:ext cx="29784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Instant access to your money</a:t>
            </a:r>
            <a:endParaRPr b="0" i="0" sz="1600" u="none" cap="none" strike="noStrike">
              <a:solidFill>
                <a:schemeClr val="accent2"/>
              </a:solidFill>
              <a:latin typeface="Lato"/>
              <a:ea typeface="Lato"/>
              <a:cs typeface="Lato"/>
              <a:sym typeface="Lato"/>
            </a:endParaRPr>
          </a:p>
        </p:txBody>
      </p:sp>
      <p:sp>
        <p:nvSpPr>
          <p:cNvPr id="337" name="Google Shape;337;g3041ee64992_0_257"/>
          <p:cNvSpPr txBox="1"/>
          <p:nvPr/>
        </p:nvSpPr>
        <p:spPr>
          <a:xfrm>
            <a:off x="5975590" y="3844949"/>
            <a:ext cx="30705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Use it to save up for something</a:t>
            </a:r>
            <a:endParaRPr b="0" i="0" sz="1600" u="none" cap="none" strike="noStrike">
              <a:solidFill>
                <a:schemeClr val="accent2"/>
              </a:solidFill>
              <a:latin typeface="Lato"/>
              <a:ea typeface="Lato"/>
              <a:cs typeface="Lato"/>
              <a:sym typeface="Lato"/>
            </a:endParaRPr>
          </a:p>
        </p:txBody>
      </p:sp>
      <p:sp>
        <p:nvSpPr>
          <p:cNvPr id="338" name="Google Shape;338;g3041ee64992_0_257"/>
          <p:cNvSpPr txBox="1"/>
          <p:nvPr/>
        </p:nvSpPr>
        <p:spPr>
          <a:xfrm>
            <a:off x="6275227" y="2565998"/>
            <a:ext cx="27708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Guaranteed interest reward</a:t>
            </a:r>
            <a:endParaRPr b="0" i="0" sz="1600" u="none" cap="none" strike="noStrike">
              <a:solidFill>
                <a:schemeClr val="accent2"/>
              </a:solidFill>
              <a:latin typeface="Lato"/>
              <a:ea typeface="Lato"/>
              <a:cs typeface="Lato"/>
              <a:sym typeface="Lato"/>
            </a:endParaRPr>
          </a:p>
        </p:txBody>
      </p:sp>
      <p:sp>
        <p:nvSpPr>
          <p:cNvPr id="339" name="Google Shape;339;g3041ee64992_0_257"/>
          <p:cNvSpPr txBox="1"/>
          <p:nvPr/>
        </p:nvSpPr>
        <p:spPr>
          <a:xfrm>
            <a:off x="126300" y="1070025"/>
            <a:ext cx="8891400" cy="780300"/>
          </a:xfrm>
          <a:prstGeom prst="rect">
            <a:avLst/>
          </a:prstGeom>
          <a:no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extLst>
                  <a:ext uri="http://customooxmlschemas.google.com/">
                    <go:slidesCustomData xmlns:go="http://customooxmlschemas.google.com/" textRoundtripDataId="6"/>
                  </a:ext>
                </a:extLst>
              </a:rPr>
              <a:t>Using </a:t>
            </a:r>
            <a:r>
              <a:rPr b="1" i="0" lang="en-GB" sz="1800" u="none" cap="none" strike="noStrike">
                <a:solidFill>
                  <a:schemeClr val="accent1"/>
                </a:solidFill>
                <a:latin typeface="Lato"/>
                <a:ea typeface="Lato"/>
                <a:cs typeface="Lato"/>
                <a:sym typeface="Lato"/>
              </a:rPr>
              <a:t>1 hand to make the letter C for Current account, and 2 hands to make the letter S for Savings account, make the letter to show which each statement applies to</a:t>
            </a:r>
            <a:endParaRPr b="1" i="0" sz="1800" u="none" cap="none" strike="noStrike">
              <a:solidFill>
                <a:schemeClr val="accent1"/>
              </a:solidFill>
              <a:latin typeface="Lato"/>
              <a:ea typeface="Lato"/>
              <a:cs typeface="Lato"/>
              <a:sym typeface="Lato"/>
            </a:endParaRPr>
          </a:p>
        </p:txBody>
      </p:sp>
      <p:pic>
        <p:nvPicPr>
          <p:cNvPr id="340" name="Google Shape;340;g3041ee64992_0_257"/>
          <p:cNvPicPr preferRelativeResize="0"/>
          <p:nvPr/>
        </p:nvPicPr>
        <p:blipFill rotWithShape="1">
          <a:blip r:embed="rId3">
            <a:alphaModFix/>
          </a:blip>
          <a:srcRect b="6733" l="0" r="0" t="0"/>
          <a:stretch/>
        </p:blipFill>
        <p:spPr>
          <a:xfrm>
            <a:off x="1790544" y="3075175"/>
            <a:ext cx="1528281" cy="1410600"/>
          </a:xfrm>
          <a:prstGeom prst="rect">
            <a:avLst/>
          </a:prstGeom>
          <a:noFill/>
          <a:ln cap="flat" cmpd="sng" w="28575">
            <a:solidFill>
              <a:schemeClr val="accent1"/>
            </a:solidFill>
            <a:prstDash val="solid"/>
            <a:round/>
            <a:headEnd len="sm" w="sm" type="none"/>
            <a:tailEnd len="sm" w="sm" type="none"/>
          </a:ln>
        </p:spPr>
      </p:pic>
      <p:pic>
        <p:nvPicPr>
          <p:cNvPr id="341" name="Google Shape;341;g3041ee64992_0_257"/>
          <p:cNvPicPr preferRelativeResize="0"/>
          <p:nvPr/>
        </p:nvPicPr>
        <p:blipFill rotWithShape="1">
          <a:blip r:embed="rId4">
            <a:alphaModFix/>
          </a:blip>
          <a:srcRect b="14798" l="0" r="41262" t="6775"/>
          <a:stretch/>
        </p:blipFill>
        <p:spPr>
          <a:xfrm>
            <a:off x="77775" y="2076250"/>
            <a:ext cx="1528275" cy="1410600"/>
          </a:xfrm>
          <a:prstGeom prst="rect">
            <a:avLst/>
          </a:prstGeom>
          <a:noFill/>
          <a:ln cap="flat" cmpd="sng" w="28575">
            <a:solidFill>
              <a:schemeClr val="accent1"/>
            </a:solidFill>
            <a:prstDash val="solid"/>
            <a:round/>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3041ee64992_0_272"/>
          <p:cNvSpPr txBox="1"/>
          <p:nvPr>
            <p:ph type="ctrTitle"/>
          </p:nvPr>
        </p:nvSpPr>
        <p:spPr>
          <a:xfrm>
            <a:off x="2301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Current, savings or both?</a:t>
            </a:r>
            <a:endParaRPr b="1" i="0" sz="2900" u="none" cap="none" strike="noStrike">
              <a:solidFill>
                <a:schemeClr val="accent2"/>
              </a:solidFill>
              <a:latin typeface="Lato"/>
              <a:ea typeface="Lato"/>
              <a:cs typeface="Lato"/>
              <a:sym typeface="Lato"/>
            </a:endParaRPr>
          </a:p>
        </p:txBody>
      </p:sp>
      <p:sp>
        <p:nvSpPr>
          <p:cNvPr id="347" name="Google Shape;347;g3041ee64992_0_272"/>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48" name="Google Shape;348;g3041ee64992_0_272"/>
          <p:cNvSpPr txBox="1"/>
          <p:nvPr/>
        </p:nvSpPr>
        <p:spPr>
          <a:xfrm>
            <a:off x="4722200" y="3205472"/>
            <a:ext cx="43239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Mostly used for day to day spending</a:t>
            </a:r>
            <a:endParaRPr b="0" i="0" sz="1600" u="none" cap="none" strike="noStrike">
              <a:solidFill>
                <a:schemeClr val="accent2"/>
              </a:solidFill>
              <a:latin typeface="Lato"/>
              <a:ea typeface="Lato"/>
              <a:cs typeface="Lato"/>
              <a:sym typeface="Lato"/>
            </a:endParaRPr>
          </a:p>
        </p:txBody>
      </p:sp>
      <p:sp>
        <p:nvSpPr>
          <p:cNvPr id="349" name="Google Shape;349;g3041ee64992_0_272"/>
          <p:cNvSpPr txBox="1"/>
          <p:nvPr/>
        </p:nvSpPr>
        <p:spPr>
          <a:xfrm>
            <a:off x="4036426" y="3844950"/>
            <a:ext cx="18201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Use it to pay bills</a:t>
            </a:r>
            <a:endParaRPr b="0" i="0" sz="1600" u="none" cap="none" strike="noStrike">
              <a:solidFill>
                <a:schemeClr val="accent2"/>
              </a:solidFill>
              <a:latin typeface="Lato"/>
              <a:ea typeface="Lato"/>
              <a:cs typeface="Lato"/>
              <a:sym typeface="Lato"/>
            </a:endParaRPr>
          </a:p>
        </p:txBody>
      </p:sp>
      <p:sp>
        <p:nvSpPr>
          <p:cNvPr id="350" name="Google Shape;350;g3041ee64992_0_272"/>
          <p:cNvSpPr txBox="1"/>
          <p:nvPr/>
        </p:nvSpPr>
        <p:spPr>
          <a:xfrm>
            <a:off x="3752775" y="2566000"/>
            <a:ext cx="23874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Keeps your money safe</a:t>
            </a:r>
            <a:endParaRPr b="0" i="0" sz="1600" u="none" cap="none" strike="noStrike">
              <a:solidFill>
                <a:schemeClr val="accent2"/>
              </a:solidFill>
              <a:latin typeface="Lato"/>
              <a:ea typeface="Lato"/>
              <a:cs typeface="Lato"/>
              <a:sym typeface="Lato"/>
            </a:endParaRPr>
          </a:p>
        </p:txBody>
      </p:sp>
      <p:sp>
        <p:nvSpPr>
          <p:cNvPr id="351" name="Google Shape;351;g3041ee64992_0_272"/>
          <p:cNvSpPr txBox="1"/>
          <p:nvPr/>
        </p:nvSpPr>
        <p:spPr>
          <a:xfrm>
            <a:off x="6067896" y="1926525"/>
            <a:ext cx="2978400" cy="431100"/>
          </a:xfrm>
          <a:prstGeom prst="rect">
            <a:avLst/>
          </a:prstGeom>
          <a:solidFill>
            <a:schemeClr val="accent2"/>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Instant access to your money</a:t>
            </a:r>
            <a:endParaRPr b="0" i="0" sz="1600" u="none" cap="none" strike="noStrike">
              <a:solidFill>
                <a:schemeClr val="lt1"/>
              </a:solidFill>
              <a:latin typeface="Lato"/>
              <a:ea typeface="Lato"/>
              <a:cs typeface="Lato"/>
              <a:sym typeface="Lato"/>
            </a:endParaRPr>
          </a:p>
        </p:txBody>
      </p:sp>
      <p:sp>
        <p:nvSpPr>
          <p:cNvPr id="352" name="Google Shape;352;g3041ee64992_0_272"/>
          <p:cNvSpPr txBox="1"/>
          <p:nvPr/>
        </p:nvSpPr>
        <p:spPr>
          <a:xfrm>
            <a:off x="5975590" y="3844949"/>
            <a:ext cx="30705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Use it to save up for something</a:t>
            </a:r>
            <a:endParaRPr b="0" i="0" sz="1600" u="none" cap="none" strike="noStrike">
              <a:solidFill>
                <a:schemeClr val="accent2"/>
              </a:solidFill>
              <a:latin typeface="Lato"/>
              <a:ea typeface="Lato"/>
              <a:cs typeface="Lato"/>
              <a:sym typeface="Lato"/>
            </a:endParaRPr>
          </a:p>
        </p:txBody>
      </p:sp>
      <p:sp>
        <p:nvSpPr>
          <p:cNvPr id="353" name="Google Shape;353;g3041ee64992_0_272"/>
          <p:cNvSpPr txBox="1"/>
          <p:nvPr/>
        </p:nvSpPr>
        <p:spPr>
          <a:xfrm>
            <a:off x="6275227" y="2565998"/>
            <a:ext cx="27708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Guaranteed interest reward</a:t>
            </a:r>
            <a:endParaRPr b="0" i="0" sz="1600" u="none" cap="none" strike="noStrike">
              <a:solidFill>
                <a:schemeClr val="accent2"/>
              </a:solidFill>
              <a:latin typeface="Lato"/>
              <a:ea typeface="Lato"/>
              <a:cs typeface="Lato"/>
              <a:sym typeface="Lato"/>
            </a:endParaRPr>
          </a:p>
        </p:txBody>
      </p:sp>
      <p:sp>
        <p:nvSpPr>
          <p:cNvPr id="354" name="Google Shape;354;g3041ee64992_0_272"/>
          <p:cNvSpPr txBox="1"/>
          <p:nvPr/>
        </p:nvSpPr>
        <p:spPr>
          <a:xfrm>
            <a:off x="126300" y="1070025"/>
            <a:ext cx="8891400" cy="780300"/>
          </a:xfrm>
          <a:prstGeom prst="rect">
            <a:avLst/>
          </a:prstGeom>
          <a:no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extLst>
                  <a:ext uri="http://customooxmlschemas.google.com/">
                    <go:slidesCustomData xmlns:go="http://customooxmlschemas.google.com/" textRoundtripDataId="7"/>
                  </a:ext>
                </a:extLst>
              </a:rPr>
              <a:t>Using </a:t>
            </a:r>
            <a:r>
              <a:rPr b="1" i="0" lang="en-GB" sz="1800" u="none" cap="none" strike="noStrike">
                <a:solidFill>
                  <a:schemeClr val="accent1"/>
                </a:solidFill>
                <a:latin typeface="Lato"/>
                <a:ea typeface="Lato"/>
                <a:cs typeface="Lato"/>
                <a:sym typeface="Lato"/>
              </a:rPr>
              <a:t>1 hand to make the letter C for Current account, and 2 hands to make the letter S for Savings account, make the letter to show which each statement applies to</a:t>
            </a:r>
            <a:endParaRPr b="1" i="0" sz="1800" u="none" cap="none" strike="noStrike">
              <a:solidFill>
                <a:schemeClr val="accent1"/>
              </a:solidFill>
              <a:latin typeface="Lato"/>
              <a:ea typeface="Lato"/>
              <a:cs typeface="Lato"/>
              <a:sym typeface="Lato"/>
            </a:endParaRPr>
          </a:p>
        </p:txBody>
      </p:sp>
      <p:sp>
        <p:nvSpPr>
          <p:cNvPr id="355" name="Google Shape;355;g3041ee64992_0_272"/>
          <p:cNvSpPr/>
          <p:nvPr/>
        </p:nvSpPr>
        <p:spPr>
          <a:xfrm>
            <a:off x="195050" y="4526675"/>
            <a:ext cx="7731600" cy="431100"/>
          </a:xfrm>
          <a:prstGeom prst="roundRect">
            <a:avLst>
              <a:gd fmla="val 16667" name="adj"/>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Stretch: What are the advantages and disadvantages of having instant access to your money</a:t>
            </a:r>
            <a:endParaRPr b="1" i="0" sz="1400" u="none" cap="none" strike="noStrike">
              <a:solidFill>
                <a:schemeClr val="lt1"/>
              </a:solidFill>
              <a:latin typeface="Lato"/>
              <a:ea typeface="Lato"/>
              <a:cs typeface="Lato"/>
              <a:sym typeface="Lato"/>
            </a:endParaRPr>
          </a:p>
        </p:txBody>
      </p:sp>
      <p:pic>
        <p:nvPicPr>
          <p:cNvPr id="356" name="Google Shape;356;g3041ee64992_0_272"/>
          <p:cNvPicPr preferRelativeResize="0"/>
          <p:nvPr/>
        </p:nvPicPr>
        <p:blipFill rotWithShape="1">
          <a:blip r:embed="rId3">
            <a:alphaModFix/>
          </a:blip>
          <a:srcRect b="6733" l="0" r="0" t="0"/>
          <a:stretch/>
        </p:blipFill>
        <p:spPr>
          <a:xfrm>
            <a:off x="1846394" y="2327300"/>
            <a:ext cx="1528281" cy="1410600"/>
          </a:xfrm>
          <a:prstGeom prst="rect">
            <a:avLst/>
          </a:prstGeom>
          <a:noFill/>
          <a:ln cap="flat" cmpd="sng" w="28575">
            <a:solidFill>
              <a:srgbClr val="FF8022"/>
            </a:solidFill>
            <a:prstDash val="solid"/>
            <a:round/>
            <a:headEnd len="sm" w="sm" type="none"/>
            <a:tailEnd len="sm" w="sm" type="none"/>
          </a:ln>
        </p:spPr>
      </p:pic>
      <p:pic>
        <p:nvPicPr>
          <p:cNvPr id="357" name="Google Shape;357;g3041ee64992_0_272"/>
          <p:cNvPicPr preferRelativeResize="0"/>
          <p:nvPr/>
        </p:nvPicPr>
        <p:blipFill rotWithShape="1">
          <a:blip r:embed="rId4">
            <a:alphaModFix/>
          </a:blip>
          <a:srcRect b="14798" l="0" r="41262" t="6775"/>
          <a:stretch/>
        </p:blipFill>
        <p:spPr>
          <a:xfrm>
            <a:off x="187475" y="2327300"/>
            <a:ext cx="1528275" cy="1410600"/>
          </a:xfrm>
          <a:prstGeom prst="rect">
            <a:avLst/>
          </a:prstGeom>
          <a:noFill/>
          <a:ln cap="flat" cmpd="sng" w="28575">
            <a:solidFill>
              <a:schemeClr val="accent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g3041ee64992_0_288"/>
          <p:cNvSpPr txBox="1"/>
          <p:nvPr>
            <p:ph type="ctrTitle"/>
          </p:nvPr>
        </p:nvSpPr>
        <p:spPr>
          <a:xfrm>
            <a:off x="2301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Current, savings or both?</a:t>
            </a:r>
            <a:endParaRPr b="1" i="0" sz="2900" u="none" cap="none" strike="noStrike">
              <a:solidFill>
                <a:schemeClr val="accent2"/>
              </a:solidFill>
              <a:latin typeface="Lato"/>
              <a:ea typeface="Lato"/>
              <a:cs typeface="Lato"/>
              <a:sym typeface="Lato"/>
            </a:endParaRPr>
          </a:p>
        </p:txBody>
      </p:sp>
      <p:sp>
        <p:nvSpPr>
          <p:cNvPr id="363" name="Google Shape;363;g3041ee64992_0_288"/>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4" name="Google Shape;364;g3041ee64992_0_288"/>
          <p:cNvSpPr txBox="1"/>
          <p:nvPr/>
        </p:nvSpPr>
        <p:spPr>
          <a:xfrm>
            <a:off x="4722200" y="3205472"/>
            <a:ext cx="43239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Mostly used for day to day spending</a:t>
            </a:r>
            <a:endParaRPr b="0" i="0" sz="1600" u="none" cap="none" strike="noStrike">
              <a:solidFill>
                <a:schemeClr val="accent2"/>
              </a:solidFill>
              <a:latin typeface="Lato"/>
              <a:ea typeface="Lato"/>
              <a:cs typeface="Lato"/>
              <a:sym typeface="Lato"/>
            </a:endParaRPr>
          </a:p>
        </p:txBody>
      </p:sp>
      <p:sp>
        <p:nvSpPr>
          <p:cNvPr id="365" name="Google Shape;365;g3041ee64992_0_288"/>
          <p:cNvSpPr txBox="1"/>
          <p:nvPr/>
        </p:nvSpPr>
        <p:spPr>
          <a:xfrm>
            <a:off x="4036426" y="3844950"/>
            <a:ext cx="18201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Use it to pay bills</a:t>
            </a:r>
            <a:endParaRPr b="0" i="0" sz="1600" u="none" cap="none" strike="noStrike">
              <a:solidFill>
                <a:schemeClr val="accent2"/>
              </a:solidFill>
              <a:latin typeface="Lato"/>
              <a:ea typeface="Lato"/>
              <a:cs typeface="Lato"/>
              <a:sym typeface="Lato"/>
            </a:endParaRPr>
          </a:p>
        </p:txBody>
      </p:sp>
      <p:sp>
        <p:nvSpPr>
          <p:cNvPr id="366" name="Google Shape;366;g3041ee64992_0_288"/>
          <p:cNvSpPr txBox="1"/>
          <p:nvPr/>
        </p:nvSpPr>
        <p:spPr>
          <a:xfrm>
            <a:off x="3752775" y="2566000"/>
            <a:ext cx="2387400" cy="431100"/>
          </a:xfrm>
          <a:prstGeom prst="rect">
            <a:avLst/>
          </a:prstGeom>
          <a:solidFill>
            <a:schemeClr val="accent2"/>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Keeps your money safe</a:t>
            </a:r>
            <a:endParaRPr b="0" i="0" sz="1600" u="none" cap="none" strike="noStrike">
              <a:solidFill>
                <a:schemeClr val="lt1"/>
              </a:solidFill>
              <a:latin typeface="Lato"/>
              <a:ea typeface="Lato"/>
              <a:cs typeface="Lato"/>
              <a:sym typeface="Lato"/>
            </a:endParaRPr>
          </a:p>
        </p:txBody>
      </p:sp>
      <p:sp>
        <p:nvSpPr>
          <p:cNvPr id="367" name="Google Shape;367;g3041ee64992_0_288"/>
          <p:cNvSpPr txBox="1"/>
          <p:nvPr/>
        </p:nvSpPr>
        <p:spPr>
          <a:xfrm>
            <a:off x="6067896" y="1926525"/>
            <a:ext cx="29784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Instant access to your money</a:t>
            </a:r>
            <a:endParaRPr b="0" i="0" sz="1600" u="none" cap="none" strike="noStrike">
              <a:solidFill>
                <a:schemeClr val="accent2"/>
              </a:solidFill>
              <a:latin typeface="Lato"/>
              <a:ea typeface="Lato"/>
              <a:cs typeface="Lato"/>
              <a:sym typeface="Lato"/>
            </a:endParaRPr>
          </a:p>
        </p:txBody>
      </p:sp>
      <p:sp>
        <p:nvSpPr>
          <p:cNvPr id="368" name="Google Shape;368;g3041ee64992_0_288"/>
          <p:cNvSpPr txBox="1"/>
          <p:nvPr/>
        </p:nvSpPr>
        <p:spPr>
          <a:xfrm>
            <a:off x="5975590" y="3844949"/>
            <a:ext cx="30705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Use it to save up for something</a:t>
            </a:r>
            <a:endParaRPr b="0" i="0" sz="1600" u="none" cap="none" strike="noStrike">
              <a:solidFill>
                <a:schemeClr val="accent2"/>
              </a:solidFill>
              <a:latin typeface="Lato"/>
              <a:ea typeface="Lato"/>
              <a:cs typeface="Lato"/>
              <a:sym typeface="Lato"/>
            </a:endParaRPr>
          </a:p>
        </p:txBody>
      </p:sp>
      <p:sp>
        <p:nvSpPr>
          <p:cNvPr id="369" name="Google Shape;369;g3041ee64992_0_288"/>
          <p:cNvSpPr txBox="1"/>
          <p:nvPr/>
        </p:nvSpPr>
        <p:spPr>
          <a:xfrm>
            <a:off x="6275227" y="2565998"/>
            <a:ext cx="27708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Guaranteed interest reward</a:t>
            </a:r>
            <a:endParaRPr b="0" i="0" sz="1600" u="none" cap="none" strike="noStrike">
              <a:solidFill>
                <a:schemeClr val="accent2"/>
              </a:solidFill>
              <a:latin typeface="Lato"/>
              <a:ea typeface="Lato"/>
              <a:cs typeface="Lato"/>
              <a:sym typeface="Lato"/>
            </a:endParaRPr>
          </a:p>
        </p:txBody>
      </p:sp>
      <p:sp>
        <p:nvSpPr>
          <p:cNvPr id="370" name="Google Shape;370;g3041ee64992_0_288"/>
          <p:cNvSpPr txBox="1"/>
          <p:nvPr/>
        </p:nvSpPr>
        <p:spPr>
          <a:xfrm>
            <a:off x="126300" y="1070025"/>
            <a:ext cx="8891400" cy="780300"/>
          </a:xfrm>
          <a:prstGeom prst="rect">
            <a:avLst/>
          </a:prstGeom>
          <a:no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extLst>
                  <a:ext uri="http://customooxmlschemas.google.com/">
                    <go:slidesCustomData xmlns:go="http://customooxmlschemas.google.com/" textRoundtripDataId="8"/>
                  </a:ext>
                </a:extLst>
              </a:rPr>
              <a:t>Using </a:t>
            </a:r>
            <a:r>
              <a:rPr b="1" i="0" lang="en-GB" sz="1800" u="none" cap="none" strike="noStrike">
                <a:solidFill>
                  <a:schemeClr val="accent1"/>
                </a:solidFill>
                <a:latin typeface="Lato"/>
                <a:ea typeface="Lato"/>
                <a:cs typeface="Lato"/>
                <a:sym typeface="Lato"/>
              </a:rPr>
              <a:t>1 hand to make the letter C for Current account, and 2 hands to make the letter S for Savings account, make the letter to show which each statement applies to</a:t>
            </a:r>
            <a:endParaRPr b="1" i="0" sz="1800" u="none" cap="none" strike="noStrike">
              <a:solidFill>
                <a:schemeClr val="accent1"/>
              </a:solidFill>
              <a:latin typeface="Lato"/>
              <a:ea typeface="Lato"/>
              <a:cs typeface="Lato"/>
              <a:sym typeface="Lato"/>
            </a:endParaRPr>
          </a:p>
        </p:txBody>
      </p:sp>
      <p:pic>
        <p:nvPicPr>
          <p:cNvPr id="371" name="Google Shape;371;g3041ee64992_0_288"/>
          <p:cNvPicPr preferRelativeResize="0"/>
          <p:nvPr/>
        </p:nvPicPr>
        <p:blipFill rotWithShape="1">
          <a:blip r:embed="rId3">
            <a:alphaModFix/>
          </a:blip>
          <a:srcRect b="6733" l="0" r="0" t="0"/>
          <a:stretch/>
        </p:blipFill>
        <p:spPr>
          <a:xfrm>
            <a:off x="1846394" y="2327300"/>
            <a:ext cx="1528281" cy="1410600"/>
          </a:xfrm>
          <a:prstGeom prst="rect">
            <a:avLst/>
          </a:prstGeom>
          <a:noFill/>
          <a:ln cap="flat" cmpd="sng" w="28575">
            <a:solidFill>
              <a:srgbClr val="FF8022"/>
            </a:solidFill>
            <a:prstDash val="solid"/>
            <a:round/>
            <a:headEnd len="sm" w="sm" type="none"/>
            <a:tailEnd len="sm" w="sm" type="none"/>
          </a:ln>
        </p:spPr>
      </p:pic>
      <p:pic>
        <p:nvPicPr>
          <p:cNvPr id="372" name="Google Shape;372;g3041ee64992_0_288"/>
          <p:cNvPicPr preferRelativeResize="0"/>
          <p:nvPr/>
        </p:nvPicPr>
        <p:blipFill rotWithShape="1">
          <a:blip r:embed="rId4">
            <a:alphaModFix/>
          </a:blip>
          <a:srcRect b="14798" l="0" r="41262" t="6775"/>
          <a:stretch/>
        </p:blipFill>
        <p:spPr>
          <a:xfrm>
            <a:off x="187475" y="2327300"/>
            <a:ext cx="1528275" cy="1410600"/>
          </a:xfrm>
          <a:prstGeom prst="rect">
            <a:avLst/>
          </a:prstGeom>
          <a:noFill/>
          <a:ln cap="flat" cmpd="sng" w="28575">
            <a:solidFill>
              <a:schemeClr val="accent2"/>
            </a:solidFill>
            <a:prstDash val="solid"/>
            <a:round/>
            <a:headEnd len="sm" w="sm" type="none"/>
            <a:tailEnd len="sm" w="sm" type="none"/>
          </a:ln>
        </p:spPr>
      </p:pic>
      <p:sp>
        <p:nvSpPr>
          <p:cNvPr id="373" name="Google Shape;373;g3041ee64992_0_288"/>
          <p:cNvSpPr/>
          <p:nvPr/>
        </p:nvSpPr>
        <p:spPr>
          <a:xfrm>
            <a:off x="195050" y="4526675"/>
            <a:ext cx="7731600" cy="431100"/>
          </a:xfrm>
          <a:prstGeom prst="roundRect">
            <a:avLst>
              <a:gd fmla="val 16667" name="adj"/>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Stretch: Are there any instances where your money would not be safe in a bank account?</a:t>
            </a:r>
            <a:endParaRPr b="1" i="0" sz="14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g3041ee64992_0_11"/>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59" name="Google Shape;59;g3041ee64992_0_11"/>
          <p:cNvGraphicFramePr/>
          <p:nvPr/>
        </p:nvGraphicFramePr>
        <p:xfrm>
          <a:off x="871975" y="1721850"/>
          <a:ext cx="3000000" cy="3000000"/>
        </p:xfrm>
        <a:graphic>
          <a:graphicData uri="http://schemas.openxmlformats.org/drawingml/2006/table">
            <a:tbl>
              <a:tblPr>
                <a:noFill/>
                <a:tableStyleId>{29793F9E-B582-4012-82F4-7B7D84EDCAB2}</a:tableStyleId>
              </a:tblPr>
              <a:tblGrid>
                <a:gridCol w="1206500"/>
                <a:gridCol w="1206500"/>
                <a:gridCol w="1206500"/>
                <a:gridCol w="1206500"/>
                <a:gridCol w="1206500"/>
                <a:gridCol w="120650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2</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r>
              <a:tr h="1066450">
                <a:tc>
                  <a:txBody>
                    <a:bodyPr/>
                    <a:lstStyle/>
                    <a:p>
                      <a:pPr indent="0" lvl="0" marL="0" marR="0" rtl="0" algn="ctr">
                        <a:lnSpc>
                          <a:spcPct val="115000"/>
                        </a:lnSpc>
                        <a:spcBef>
                          <a:spcPts val="0"/>
                        </a:spcBef>
                        <a:spcAft>
                          <a:spcPts val="0"/>
                        </a:spcAft>
                        <a:buClr>
                          <a:srgbClr val="000000"/>
                        </a:buClr>
                        <a:buSzPts val="1400"/>
                        <a:buFont typeface="Arial"/>
                        <a:buNone/>
                      </a:pPr>
                      <a:r>
                        <a:rPr b="1" lang="en-GB" sz="1400" u="none" cap="none" strike="noStrike">
                          <a:solidFill>
                            <a:schemeClr val="accent2"/>
                          </a:solidFill>
                          <a:latin typeface="Lato"/>
                          <a:ea typeface="Lato"/>
                          <a:cs typeface="Lato"/>
                          <a:sym typeface="Lato"/>
                        </a:rPr>
                        <a:t>How to open a bank account </a:t>
                      </a:r>
                      <a:endParaRPr b="1" sz="1400" u="none" cap="none" strike="noStrike">
                        <a:solidFill>
                          <a:schemeClr val="accent2"/>
                        </a:solidFill>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How to r</a:t>
                      </a:r>
                      <a:r>
                        <a:rPr b="0" lang="en-GB" sz="1400" u="none" cap="none" strike="noStrike">
                          <a:latin typeface="Lato"/>
                          <a:ea typeface="Lato"/>
                          <a:cs typeface="Lato"/>
                          <a:sym typeface="Lato"/>
                        </a:rPr>
                        <a:t>ead a bank statement </a:t>
                      </a:r>
                      <a:endParaRPr b="0" sz="1400" u="none" cap="none" strike="noStrike">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How to save money</a:t>
                      </a:r>
                      <a:endParaRPr b="0" sz="1400" u="none" cap="none" strike="noStrike">
                        <a:latin typeface="Lato"/>
                        <a:ea typeface="Lato"/>
                        <a:cs typeface="Lato"/>
                        <a:sym typeface="Lato"/>
                      </a:endParaRPr>
                    </a:p>
                    <a:p>
                      <a:pPr indent="0" lvl="0" marL="0" marR="0" rtl="0" algn="ctr">
                        <a:lnSpc>
                          <a:spcPct val="115000"/>
                        </a:lnSpc>
                        <a:spcBef>
                          <a:spcPts val="0"/>
                        </a:spcBef>
                        <a:spcAft>
                          <a:spcPts val="0"/>
                        </a:spcAft>
                        <a:buClr>
                          <a:srgbClr val="000000"/>
                        </a:buClr>
                        <a:buSzPts val="1400"/>
                        <a:buFont typeface="Arial"/>
                        <a:buNone/>
                      </a:pPr>
                      <a:r>
                        <a:rPr b="0" lang="en-GB" sz="1400" u="none" cap="none" strike="noStrike">
                          <a:latin typeface="Lato"/>
                          <a:ea typeface="Lato"/>
                          <a:cs typeface="Lato"/>
                          <a:sym typeface="Lato"/>
                        </a:rPr>
                        <a:t> </a:t>
                      </a:r>
                      <a:endParaRPr b="0" sz="1400" u="none" cap="none" strike="noStrike">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How to use bank cards</a:t>
                      </a:r>
                      <a:endParaRPr b="0" sz="1400" u="none" cap="none" strike="noStrike">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How to manage debt</a:t>
                      </a:r>
                      <a:endParaRPr sz="1400" u="none" cap="none" strike="noStrike">
                        <a:latin typeface="Lato"/>
                        <a:ea typeface="Lato"/>
                        <a:cs typeface="Lato"/>
                        <a:sym typeface="Lato"/>
                      </a:endParaRPr>
                    </a:p>
                    <a:p>
                      <a:pPr indent="0" lvl="0" marL="0" marR="0" rtl="0" algn="ctr">
                        <a:lnSpc>
                          <a:spcPct val="115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A guide to banking</a:t>
                      </a:r>
                      <a:endParaRPr b="0"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g3041ee64992_0_304"/>
          <p:cNvSpPr txBox="1"/>
          <p:nvPr>
            <p:ph type="ctrTitle"/>
          </p:nvPr>
        </p:nvSpPr>
        <p:spPr>
          <a:xfrm>
            <a:off x="2301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Current, savings or both?</a:t>
            </a:r>
            <a:endParaRPr b="1" i="0" sz="2900" u="none" cap="none" strike="noStrike">
              <a:solidFill>
                <a:schemeClr val="accent2"/>
              </a:solidFill>
              <a:latin typeface="Lato"/>
              <a:ea typeface="Lato"/>
              <a:cs typeface="Lato"/>
              <a:sym typeface="Lato"/>
            </a:endParaRPr>
          </a:p>
        </p:txBody>
      </p:sp>
      <p:sp>
        <p:nvSpPr>
          <p:cNvPr id="379" name="Google Shape;379;g3041ee64992_0_304"/>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80" name="Google Shape;380;g3041ee64992_0_304"/>
          <p:cNvSpPr txBox="1"/>
          <p:nvPr/>
        </p:nvSpPr>
        <p:spPr>
          <a:xfrm>
            <a:off x="4722200" y="3205472"/>
            <a:ext cx="43239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Mostly used for day to day spending</a:t>
            </a:r>
            <a:endParaRPr b="0" i="0" sz="1600" u="none" cap="none" strike="noStrike">
              <a:solidFill>
                <a:schemeClr val="accent2"/>
              </a:solidFill>
              <a:latin typeface="Lato"/>
              <a:ea typeface="Lato"/>
              <a:cs typeface="Lato"/>
              <a:sym typeface="Lato"/>
            </a:endParaRPr>
          </a:p>
        </p:txBody>
      </p:sp>
      <p:sp>
        <p:nvSpPr>
          <p:cNvPr id="381" name="Google Shape;381;g3041ee64992_0_304"/>
          <p:cNvSpPr txBox="1"/>
          <p:nvPr/>
        </p:nvSpPr>
        <p:spPr>
          <a:xfrm>
            <a:off x="4036426" y="3844950"/>
            <a:ext cx="18201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Use it to pay bills</a:t>
            </a:r>
            <a:endParaRPr b="0" i="0" sz="1600" u="none" cap="none" strike="noStrike">
              <a:solidFill>
                <a:schemeClr val="accent2"/>
              </a:solidFill>
              <a:latin typeface="Lato"/>
              <a:ea typeface="Lato"/>
              <a:cs typeface="Lato"/>
              <a:sym typeface="Lato"/>
            </a:endParaRPr>
          </a:p>
        </p:txBody>
      </p:sp>
      <p:sp>
        <p:nvSpPr>
          <p:cNvPr id="382" name="Google Shape;382;g3041ee64992_0_304"/>
          <p:cNvSpPr txBox="1"/>
          <p:nvPr/>
        </p:nvSpPr>
        <p:spPr>
          <a:xfrm>
            <a:off x="3752775" y="2566000"/>
            <a:ext cx="23874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Keeps your money safe</a:t>
            </a:r>
            <a:endParaRPr b="0" i="0" sz="1600" u="none" cap="none" strike="noStrike">
              <a:solidFill>
                <a:schemeClr val="accent2"/>
              </a:solidFill>
              <a:latin typeface="Lato"/>
              <a:ea typeface="Lato"/>
              <a:cs typeface="Lato"/>
              <a:sym typeface="Lato"/>
            </a:endParaRPr>
          </a:p>
        </p:txBody>
      </p:sp>
      <p:sp>
        <p:nvSpPr>
          <p:cNvPr id="383" name="Google Shape;383;g3041ee64992_0_304"/>
          <p:cNvSpPr txBox="1"/>
          <p:nvPr/>
        </p:nvSpPr>
        <p:spPr>
          <a:xfrm>
            <a:off x="6067896" y="1926525"/>
            <a:ext cx="29784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Instant access to your money</a:t>
            </a:r>
            <a:endParaRPr b="0" i="0" sz="1600" u="none" cap="none" strike="noStrike">
              <a:solidFill>
                <a:schemeClr val="accent2"/>
              </a:solidFill>
              <a:latin typeface="Lato"/>
              <a:ea typeface="Lato"/>
              <a:cs typeface="Lato"/>
              <a:sym typeface="Lato"/>
            </a:endParaRPr>
          </a:p>
        </p:txBody>
      </p:sp>
      <p:sp>
        <p:nvSpPr>
          <p:cNvPr id="384" name="Google Shape;384;g3041ee64992_0_304"/>
          <p:cNvSpPr txBox="1"/>
          <p:nvPr/>
        </p:nvSpPr>
        <p:spPr>
          <a:xfrm>
            <a:off x="5975590" y="3844949"/>
            <a:ext cx="30705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Use it to save up for something</a:t>
            </a:r>
            <a:endParaRPr b="0" i="0" sz="1600" u="none" cap="none" strike="noStrike">
              <a:solidFill>
                <a:schemeClr val="accent2"/>
              </a:solidFill>
              <a:latin typeface="Lato"/>
              <a:ea typeface="Lato"/>
              <a:cs typeface="Lato"/>
              <a:sym typeface="Lato"/>
            </a:endParaRPr>
          </a:p>
        </p:txBody>
      </p:sp>
      <p:sp>
        <p:nvSpPr>
          <p:cNvPr id="385" name="Google Shape;385;g3041ee64992_0_304"/>
          <p:cNvSpPr txBox="1"/>
          <p:nvPr/>
        </p:nvSpPr>
        <p:spPr>
          <a:xfrm>
            <a:off x="6275227" y="2565998"/>
            <a:ext cx="2770800" cy="431100"/>
          </a:xfrm>
          <a:prstGeom prst="rect">
            <a:avLst/>
          </a:prstGeom>
          <a:solidFill>
            <a:schemeClr val="accent2"/>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Guaranteed interest reward</a:t>
            </a:r>
            <a:endParaRPr b="0" i="0" sz="1600" u="none" cap="none" strike="noStrike">
              <a:solidFill>
                <a:schemeClr val="lt1"/>
              </a:solidFill>
              <a:latin typeface="Lato"/>
              <a:ea typeface="Lato"/>
              <a:cs typeface="Lato"/>
              <a:sym typeface="Lato"/>
            </a:endParaRPr>
          </a:p>
        </p:txBody>
      </p:sp>
      <p:sp>
        <p:nvSpPr>
          <p:cNvPr id="386" name="Google Shape;386;g3041ee64992_0_304"/>
          <p:cNvSpPr txBox="1"/>
          <p:nvPr/>
        </p:nvSpPr>
        <p:spPr>
          <a:xfrm>
            <a:off x="126300" y="1070025"/>
            <a:ext cx="8891400" cy="780300"/>
          </a:xfrm>
          <a:prstGeom prst="rect">
            <a:avLst/>
          </a:prstGeom>
          <a:no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extLst>
                  <a:ext uri="http://customooxmlschemas.google.com/">
                    <go:slidesCustomData xmlns:go="http://customooxmlschemas.google.com/" textRoundtripDataId="9"/>
                  </a:ext>
                </a:extLst>
              </a:rPr>
              <a:t>Using </a:t>
            </a:r>
            <a:r>
              <a:rPr b="1" i="0" lang="en-GB" sz="1800" u="none" cap="none" strike="noStrike">
                <a:solidFill>
                  <a:schemeClr val="accent1"/>
                </a:solidFill>
                <a:latin typeface="Lato"/>
                <a:ea typeface="Lato"/>
                <a:cs typeface="Lato"/>
                <a:sym typeface="Lato"/>
              </a:rPr>
              <a:t>1 hand to make the letter C for Current account, and 2 hands to make the letter S for Savings account, make the letter to show which each statement applies to</a:t>
            </a:r>
            <a:endParaRPr b="1" i="0" sz="1800" u="none" cap="none" strike="noStrike">
              <a:solidFill>
                <a:schemeClr val="accent1"/>
              </a:solidFill>
              <a:latin typeface="Lato"/>
              <a:ea typeface="Lato"/>
              <a:cs typeface="Lato"/>
              <a:sym typeface="Lato"/>
            </a:endParaRPr>
          </a:p>
        </p:txBody>
      </p:sp>
      <p:pic>
        <p:nvPicPr>
          <p:cNvPr id="387" name="Google Shape;387;g3041ee64992_0_304"/>
          <p:cNvPicPr preferRelativeResize="0"/>
          <p:nvPr/>
        </p:nvPicPr>
        <p:blipFill rotWithShape="1">
          <a:blip r:embed="rId3">
            <a:alphaModFix/>
          </a:blip>
          <a:srcRect b="6733" l="0" r="0" t="0"/>
          <a:stretch/>
        </p:blipFill>
        <p:spPr>
          <a:xfrm>
            <a:off x="437800" y="2113289"/>
            <a:ext cx="2329800" cy="2150412"/>
          </a:xfrm>
          <a:prstGeom prst="rect">
            <a:avLst/>
          </a:prstGeom>
          <a:noFill/>
          <a:ln cap="flat" cmpd="sng" w="28575">
            <a:solidFill>
              <a:srgbClr val="FF8022"/>
            </a:solidFill>
            <a:prstDash val="solid"/>
            <a:round/>
            <a:headEnd len="sm" w="sm" type="none"/>
            <a:tailEnd len="sm" w="sm" type="none"/>
          </a:ln>
        </p:spPr>
      </p:pic>
      <p:sp>
        <p:nvSpPr>
          <p:cNvPr id="388" name="Google Shape;388;g3041ee64992_0_304"/>
          <p:cNvSpPr/>
          <p:nvPr/>
        </p:nvSpPr>
        <p:spPr>
          <a:xfrm>
            <a:off x="195050" y="4526675"/>
            <a:ext cx="7731600" cy="431100"/>
          </a:xfrm>
          <a:prstGeom prst="roundRect">
            <a:avLst>
              <a:gd fmla="val 16667" name="adj"/>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Stretch: How are banks able to provide interest, where does this money come from?</a:t>
            </a:r>
            <a:endParaRPr b="1" i="0" sz="14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g3041ee64992_0_319"/>
          <p:cNvSpPr txBox="1"/>
          <p:nvPr>
            <p:ph type="ctrTitle"/>
          </p:nvPr>
        </p:nvSpPr>
        <p:spPr>
          <a:xfrm>
            <a:off x="2301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Current, savings or both?</a:t>
            </a:r>
            <a:endParaRPr b="1" i="0" sz="2900" u="none" cap="none" strike="noStrike">
              <a:solidFill>
                <a:schemeClr val="accent2"/>
              </a:solidFill>
              <a:latin typeface="Lato"/>
              <a:ea typeface="Lato"/>
              <a:cs typeface="Lato"/>
              <a:sym typeface="Lato"/>
            </a:endParaRPr>
          </a:p>
        </p:txBody>
      </p:sp>
      <p:sp>
        <p:nvSpPr>
          <p:cNvPr id="394" name="Google Shape;394;g3041ee64992_0_319"/>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95" name="Google Shape;395;g3041ee64992_0_319"/>
          <p:cNvSpPr txBox="1"/>
          <p:nvPr/>
        </p:nvSpPr>
        <p:spPr>
          <a:xfrm>
            <a:off x="4722200" y="3205472"/>
            <a:ext cx="4323900" cy="431100"/>
          </a:xfrm>
          <a:prstGeom prst="rect">
            <a:avLst/>
          </a:prstGeom>
          <a:solidFill>
            <a:schemeClr val="accent2"/>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Mostly used for day to day spending</a:t>
            </a:r>
            <a:endParaRPr b="0" i="0" sz="1600" u="none" cap="none" strike="noStrike">
              <a:solidFill>
                <a:schemeClr val="lt1"/>
              </a:solidFill>
              <a:latin typeface="Lato"/>
              <a:ea typeface="Lato"/>
              <a:cs typeface="Lato"/>
              <a:sym typeface="Lato"/>
            </a:endParaRPr>
          </a:p>
        </p:txBody>
      </p:sp>
      <p:sp>
        <p:nvSpPr>
          <p:cNvPr id="396" name="Google Shape;396;g3041ee64992_0_319"/>
          <p:cNvSpPr txBox="1"/>
          <p:nvPr/>
        </p:nvSpPr>
        <p:spPr>
          <a:xfrm>
            <a:off x="4036426" y="3844950"/>
            <a:ext cx="18201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Use it to pay bills</a:t>
            </a:r>
            <a:endParaRPr b="0" i="0" sz="1600" u="none" cap="none" strike="noStrike">
              <a:solidFill>
                <a:schemeClr val="accent2"/>
              </a:solidFill>
              <a:latin typeface="Lato"/>
              <a:ea typeface="Lato"/>
              <a:cs typeface="Lato"/>
              <a:sym typeface="Lato"/>
            </a:endParaRPr>
          </a:p>
        </p:txBody>
      </p:sp>
      <p:sp>
        <p:nvSpPr>
          <p:cNvPr id="397" name="Google Shape;397;g3041ee64992_0_319"/>
          <p:cNvSpPr txBox="1"/>
          <p:nvPr/>
        </p:nvSpPr>
        <p:spPr>
          <a:xfrm>
            <a:off x="3752775" y="2566000"/>
            <a:ext cx="23874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Keeps your money safe</a:t>
            </a:r>
            <a:endParaRPr b="0" i="0" sz="1600" u="none" cap="none" strike="noStrike">
              <a:solidFill>
                <a:schemeClr val="accent2"/>
              </a:solidFill>
              <a:latin typeface="Lato"/>
              <a:ea typeface="Lato"/>
              <a:cs typeface="Lato"/>
              <a:sym typeface="Lato"/>
            </a:endParaRPr>
          </a:p>
        </p:txBody>
      </p:sp>
      <p:sp>
        <p:nvSpPr>
          <p:cNvPr id="398" name="Google Shape;398;g3041ee64992_0_319"/>
          <p:cNvSpPr txBox="1"/>
          <p:nvPr/>
        </p:nvSpPr>
        <p:spPr>
          <a:xfrm>
            <a:off x="6067896" y="1926525"/>
            <a:ext cx="29784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Instant access to your money</a:t>
            </a:r>
            <a:endParaRPr b="0" i="0" sz="1600" u="none" cap="none" strike="noStrike">
              <a:solidFill>
                <a:schemeClr val="accent2"/>
              </a:solidFill>
              <a:latin typeface="Lato"/>
              <a:ea typeface="Lato"/>
              <a:cs typeface="Lato"/>
              <a:sym typeface="Lato"/>
            </a:endParaRPr>
          </a:p>
        </p:txBody>
      </p:sp>
      <p:sp>
        <p:nvSpPr>
          <p:cNvPr id="399" name="Google Shape;399;g3041ee64992_0_319"/>
          <p:cNvSpPr txBox="1"/>
          <p:nvPr/>
        </p:nvSpPr>
        <p:spPr>
          <a:xfrm>
            <a:off x="5975590" y="3844949"/>
            <a:ext cx="30705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Use it to save up for something</a:t>
            </a:r>
            <a:endParaRPr b="0" i="0" sz="1600" u="none" cap="none" strike="noStrike">
              <a:solidFill>
                <a:schemeClr val="accent2"/>
              </a:solidFill>
              <a:latin typeface="Lato"/>
              <a:ea typeface="Lato"/>
              <a:cs typeface="Lato"/>
              <a:sym typeface="Lato"/>
            </a:endParaRPr>
          </a:p>
        </p:txBody>
      </p:sp>
      <p:sp>
        <p:nvSpPr>
          <p:cNvPr id="400" name="Google Shape;400;g3041ee64992_0_319"/>
          <p:cNvSpPr txBox="1"/>
          <p:nvPr/>
        </p:nvSpPr>
        <p:spPr>
          <a:xfrm>
            <a:off x="6275227" y="2565998"/>
            <a:ext cx="27708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Guaranteed interest reward</a:t>
            </a:r>
            <a:endParaRPr b="0" i="0" sz="1600" u="none" cap="none" strike="noStrike">
              <a:solidFill>
                <a:schemeClr val="accent2"/>
              </a:solidFill>
              <a:latin typeface="Lato"/>
              <a:ea typeface="Lato"/>
              <a:cs typeface="Lato"/>
              <a:sym typeface="Lato"/>
            </a:endParaRPr>
          </a:p>
        </p:txBody>
      </p:sp>
      <p:sp>
        <p:nvSpPr>
          <p:cNvPr id="401" name="Google Shape;401;g3041ee64992_0_319"/>
          <p:cNvSpPr txBox="1"/>
          <p:nvPr/>
        </p:nvSpPr>
        <p:spPr>
          <a:xfrm>
            <a:off x="126300" y="1070025"/>
            <a:ext cx="8891400" cy="780300"/>
          </a:xfrm>
          <a:prstGeom prst="rect">
            <a:avLst/>
          </a:prstGeom>
          <a:no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extLst>
                  <a:ext uri="http://customooxmlschemas.google.com/">
                    <go:slidesCustomData xmlns:go="http://customooxmlschemas.google.com/" textRoundtripDataId="10"/>
                  </a:ext>
                </a:extLst>
              </a:rPr>
              <a:t>Using </a:t>
            </a:r>
            <a:r>
              <a:rPr b="1" i="0" lang="en-GB" sz="1800" u="none" cap="none" strike="noStrike">
                <a:solidFill>
                  <a:schemeClr val="accent1"/>
                </a:solidFill>
                <a:latin typeface="Lato"/>
                <a:ea typeface="Lato"/>
                <a:cs typeface="Lato"/>
                <a:sym typeface="Lato"/>
              </a:rPr>
              <a:t>1 hand to make the letter C for Current account, and 2 hands to make the letter S for Savings account, make the letter to show which each statement applies to</a:t>
            </a:r>
            <a:endParaRPr b="1" i="0" sz="1800" u="none" cap="none" strike="noStrike">
              <a:solidFill>
                <a:schemeClr val="accent1"/>
              </a:solidFill>
              <a:latin typeface="Lato"/>
              <a:ea typeface="Lato"/>
              <a:cs typeface="Lato"/>
              <a:sym typeface="Lato"/>
            </a:endParaRPr>
          </a:p>
        </p:txBody>
      </p:sp>
      <p:sp>
        <p:nvSpPr>
          <p:cNvPr id="402" name="Google Shape;402;g3041ee64992_0_319"/>
          <p:cNvSpPr/>
          <p:nvPr/>
        </p:nvSpPr>
        <p:spPr>
          <a:xfrm>
            <a:off x="195050" y="4484425"/>
            <a:ext cx="7731600" cy="595800"/>
          </a:xfrm>
          <a:prstGeom prst="roundRect">
            <a:avLst>
              <a:gd fmla="val 16667" name="adj"/>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Stretch: How do bank accounts help to manage day to day spending? Why would some people argue it’s better to use cash instead of a bank card.</a:t>
            </a:r>
            <a:endParaRPr b="1" i="0" sz="1400" u="none" cap="none" strike="noStrike">
              <a:solidFill>
                <a:schemeClr val="lt1"/>
              </a:solidFill>
              <a:latin typeface="Lato"/>
              <a:ea typeface="Lato"/>
              <a:cs typeface="Lato"/>
              <a:sym typeface="Lato"/>
            </a:endParaRPr>
          </a:p>
        </p:txBody>
      </p:sp>
      <p:pic>
        <p:nvPicPr>
          <p:cNvPr id="403" name="Google Shape;403;g3041ee64992_0_319"/>
          <p:cNvPicPr preferRelativeResize="0"/>
          <p:nvPr/>
        </p:nvPicPr>
        <p:blipFill rotWithShape="1">
          <a:blip r:embed="rId3">
            <a:alphaModFix/>
          </a:blip>
          <a:srcRect b="14798" l="0" r="41262" t="6775"/>
          <a:stretch/>
        </p:blipFill>
        <p:spPr>
          <a:xfrm>
            <a:off x="552950" y="2113300"/>
            <a:ext cx="2329800" cy="2150400"/>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3041ee64992_0_334"/>
          <p:cNvSpPr txBox="1"/>
          <p:nvPr>
            <p:ph type="ctrTitle"/>
          </p:nvPr>
        </p:nvSpPr>
        <p:spPr>
          <a:xfrm>
            <a:off x="2301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Current, savings or both?</a:t>
            </a:r>
            <a:endParaRPr b="1" i="0" sz="2900" u="none" cap="none" strike="noStrike">
              <a:solidFill>
                <a:schemeClr val="accent2"/>
              </a:solidFill>
              <a:latin typeface="Lato"/>
              <a:ea typeface="Lato"/>
              <a:cs typeface="Lato"/>
              <a:sym typeface="Lato"/>
            </a:endParaRPr>
          </a:p>
        </p:txBody>
      </p:sp>
      <p:sp>
        <p:nvSpPr>
          <p:cNvPr id="409" name="Google Shape;409;g3041ee64992_0_334"/>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10" name="Google Shape;410;g3041ee64992_0_334"/>
          <p:cNvSpPr txBox="1"/>
          <p:nvPr/>
        </p:nvSpPr>
        <p:spPr>
          <a:xfrm>
            <a:off x="4722200" y="3205472"/>
            <a:ext cx="43239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Mostly used for day to day spending</a:t>
            </a:r>
            <a:endParaRPr b="0" i="0" sz="1600" u="none" cap="none" strike="noStrike">
              <a:solidFill>
                <a:schemeClr val="accent2"/>
              </a:solidFill>
              <a:latin typeface="Lato"/>
              <a:ea typeface="Lato"/>
              <a:cs typeface="Lato"/>
              <a:sym typeface="Lato"/>
            </a:endParaRPr>
          </a:p>
        </p:txBody>
      </p:sp>
      <p:sp>
        <p:nvSpPr>
          <p:cNvPr id="411" name="Google Shape;411;g3041ee64992_0_334"/>
          <p:cNvSpPr txBox="1"/>
          <p:nvPr/>
        </p:nvSpPr>
        <p:spPr>
          <a:xfrm>
            <a:off x="4036426" y="3844950"/>
            <a:ext cx="1820100" cy="431100"/>
          </a:xfrm>
          <a:prstGeom prst="rect">
            <a:avLst/>
          </a:prstGeom>
          <a:solidFill>
            <a:schemeClr val="accent2"/>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Use it to pay bills</a:t>
            </a:r>
            <a:endParaRPr b="0" i="0" sz="1600" u="none" cap="none" strike="noStrike">
              <a:solidFill>
                <a:schemeClr val="lt1"/>
              </a:solidFill>
              <a:latin typeface="Lato"/>
              <a:ea typeface="Lato"/>
              <a:cs typeface="Lato"/>
              <a:sym typeface="Lato"/>
            </a:endParaRPr>
          </a:p>
        </p:txBody>
      </p:sp>
      <p:sp>
        <p:nvSpPr>
          <p:cNvPr id="412" name="Google Shape;412;g3041ee64992_0_334"/>
          <p:cNvSpPr txBox="1"/>
          <p:nvPr/>
        </p:nvSpPr>
        <p:spPr>
          <a:xfrm>
            <a:off x="3752775" y="2566000"/>
            <a:ext cx="23874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Keeps your money safe</a:t>
            </a:r>
            <a:endParaRPr b="0" i="0" sz="1600" u="none" cap="none" strike="noStrike">
              <a:solidFill>
                <a:schemeClr val="accent2"/>
              </a:solidFill>
              <a:latin typeface="Lato"/>
              <a:ea typeface="Lato"/>
              <a:cs typeface="Lato"/>
              <a:sym typeface="Lato"/>
            </a:endParaRPr>
          </a:p>
        </p:txBody>
      </p:sp>
      <p:sp>
        <p:nvSpPr>
          <p:cNvPr id="413" name="Google Shape;413;g3041ee64992_0_334"/>
          <p:cNvSpPr txBox="1"/>
          <p:nvPr/>
        </p:nvSpPr>
        <p:spPr>
          <a:xfrm>
            <a:off x="6067896" y="1926525"/>
            <a:ext cx="29784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Instant access to your money</a:t>
            </a:r>
            <a:endParaRPr b="0" i="0" sz="1600" u="none" cap="none" strike="noStrike">
              <a:solidFill>
                <a:schemeClr val="accent2"/>
              </a:solidFill>
              <a:latin typeface="Lato"/>
              <a:ea typeface="Lato"/>
              <a:cs typeface="Lato"/>
              <a:sym typeface="Lato"/>
            </a:endParaRPr>
          </a:p>
        </p:txBody>
      </p:sp>
      <p:sp>
        <p:nvSpPr>
          <p:cNvPr id="414" name="Google Shape;414;g3041ee64992_0_334"/>
          <p:cNvSpPr txBox="1"/>
          <p:nvPr/>
        </p:nvSpPr>
        <p:spPr>
          <a:xfrm>
            <a:off x="5975590" y="3844949"/>
            <a:ext cx="30705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Use it to save up for something</a:t>
            </a:r>
            <a:endParaRPr b="0" i="0" sz="1600" u="none" cap="none" strike="noStrike">
              <a:solidFill>
                <a:schemeClr val="accent2"/>
              </a:solidFill>
              <a:latin typeface="Lato"/>
              <a:ea typeface="Lato"/>
              <a:cs typeface="Lato"/>
              <a:sym typeface="Lato"/>
            </a:endParaRPr>
          </a:p>
        </p:txBody>
      </p:sp>
      <p:sp>
        <p:nvSpPr>
          <p:cNvPr id="415" name="Google Shape;415;g3041ee64992_0_334"/>
          <p:cNvSpPr txBox="1"/>
          <p:nvPr/>
        </p:nvSpPr>
        <p:spPr>
          <a:xfrm>
            <a:off x="6275227" y="2565998"/>
            <a:ext cx="27708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Guaranteed interest reward</a:t>
            </a:r>
            <a:endParaRPr b="0" i="0" sz="1600" u="none" cap="none" strike="noStrike">
              <a:solidFill>
                <a:schemeClr val="accent2"/>
              </a:solidFill>
              <a:latin typeface="Lato"/>
              <a:ea typeface="Lato"/>
              <a:cs typeface="Lato"/>
              <a:sym typeface="Lato"/>
            </a:endParaRPr>
          </a:p>
        </p:txBody>
      </p:sp>
      <p:sp>
        <p:nvSpPr>
          <p:cNvPr id="416" name="Google Shape;416;g3041ee64992_0_334"/>
          <p:cNvSpPr txBox="1"/>
          <p:nvPr/>
        </p:nvSpPr>
        <p:spPr>
          <a:xfrm>
            <a:off x="126300" y="1070025"/>
            <a:ext cx="8891400" cy="780300"/>
          </a:xfrm>
          <a:prstGeom prst="rect">
            <a:avLst/>
          </a:prstGeom>
          <a:no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extLst>
                  <a:ext uri="http://customooxmlschemas.google.com/">
                    <go:slidesCustomData xmlns:go="http://customooxmlschemas.google.com/" textRoundtripDataId="11"/>
                  </a:ext>
                </a:extLst>
              </a:rPr>
              <a:t>Using </a:t>
            </a:r>
            <a:r>
              <a:rPr b="1" i="0" lang="en-GB" sz="1800" u="none" cap="none" strike="noStrike">
                <a:solidFill>
                  <a:schemeClr val="accent1"/>
                </a:solidFill>
                <a:latin typeface="Lato"/>
                <a:ea typeface="Lato"/>
                <a:cs typeface="Lato"/>
                <a:sym typeface="Lato"/>
              </a:rPr>
              <a:t>1 hand to make the letter C for Current account, and 2 hands to make the letter S for Savings account, make the letter to show which each statement applies to</a:t>
            </a:r>
            <a:endParaRPr b="1" i="0" sz="1800" u="none" cap="none" strike="noStrike">
              <a:solidFill>
                <a:schemeClr val="accent1"/>
              </a:solidFill>
              <a:latin typeface="Lato"/>
              <a:ea typeface="Lato"/>
              <a:cs typeface="Lato"/>
              <a:sym typeface="Lato"/>
            </a:endParaRPr>
          </a:p>
        </p:txBody>
      </p:sp>
      <p:pic>
        <p:nvPicPr>
          <p:cNvPr id="417" name="Google Shape;417;g3041ee64992_0_334"/>
          <p:cNvPicPr preferRelativeResize="0"/>
          <p:nvPr/>
        </p:nvPicPr>
        <p:blipFill rotWithShape="1">
          <a:blip r:embed="rId3">
            <a:alphaModFix/>
          </a:blip>
          <a:srcRect b="14798" l="0" r="41262" t="6775"/>
          <a:stretch/>
        </p:blipFill>
        <p:spPr>
          <a:xfrm>
            <a:off x="552950" y="2113300"/>
            <a:ext cx="2329800" cy="2150400"/>
          </a:xfrm>
          <a:prstGeom prst="rect">
            <a:avLst/>
          </a:prstGeom>
          <a:noFill/>
          <a:ln cap="flat" cmpd="sng" w="28575">
            <a:solidFill>
              <a:schemeClr val="accent2"/>
            </a:solidFill>
            <a:prstDash val="solid"/>
            <a:round/>
            <a:headEnd len="sm" w="sm" type="none"/>
            <a:tailEnd len="sm" w="sm" type="none"/>
          </a:ln>
        </p:spPr>
      </p:pic>
      <p:sp>
        <p:nvSpPr>
          <p:cNvPr id="418" name="Google Shape;418;g3041ee64992_0_334"/>
          <p:cNvSpPr/>
          <p:nvPr/>
        </p:nvSpPr>
        <p:spPr>
          <a:xfrm>
            <a:off x="195050" y="4526675"/>
            <a:ext cx="7731600" cy="431100"/>
          </a:xfrm>
          <a:prstGeom prst="roundRect">
            <a:avLst>
              <a:gd fmla="val 16667" name="adj"/>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Stretch: What are the advantages and disadvantages of using a bank account to pay bills</a:t>
            </a:r>
            <a:endParaRPr b="1" i="0" sz="14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3041ee64992_0_349"/>
          <p:cNvSpPr txBox="1"/>
          <p:nvPr>
            <p:ph type="ctrTitle"/>
          </p:nvPr>
        </p:nvSpPr>
        <p:spPr>
          <a:xfrm>
            <a:off x="2301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Current, savings or both?</a:t>
            </a:r>
            <a:endParaRPr b="1" i="0" sz="2900" u="none" cap="none" strike="noStrike">
              <a:solidFill>
                <a:schemeClr val="accent2"/>
              </a:solidFill>
              <a:latin typeface="Lato"/>
              <a:ea typeface="Lato"/>
              <a:cs typeface="Lato"/>
              <a:sym typeface="Lato"/>
            </a:endParaRPr>
          </a:p>
        </p:txBody>
      </p:sp>
      <p:sp>
        <p:nvSpPr>
          <p:cNvPr id="424" name="Google Shape;424;g3041ee64992_0_349"/>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25" name="Google Shape;425;g3041ee64992_0_349"/>
          <p:cNvSpPr txBox="1"/>
          <p:nvPr/>
        </p:nvSpPr>
        <p:spPr>
          <a:xfrm>
            <a:off x="4722200" y="3205472"/>
            <a:ext cx="43239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Mostly used for day to day spending</a:t>
            </a:r>
            <a:endParaRPr b="0" i="0" sz="1600" u="none" cap="none" strike="noStrike">
              <a:solidFill>
                <a:schemeClr val="accent2"/>
              </a:solidFill>
              <a:latin typeface="Lato"/>
              <a:ea typeface="Lato"/>
              <a:cs typeface="Lato"/>
              <a:sym typeface="Lato"/>
            </a:endParaRPr>
          </a:p>
        </p:txBody>
      </p:sp>
      <p:sp>
        <p:nvSpPr>
          <p:cNvPr id="426" name="Google Shape;426;g3041ee64992_0_349"/>
          <p:cNvSpPr txBox="1"/>
          <p:nvPr/>
        </p:nvSpPr>
        <p:spPr>
          <a:xfrm>
            <a:off x="4036426" y="3844950"/>
            <a:ext cx="18201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Use it to pay bills</a:t>
            </a:r>
            <a:endParaRPr b="0" i="0" sz="1600" u="none" cap="none" strike="noStrike">
              <a:solidFill>
                <a:schemeClr val="accent2"/>
              </a:solidFill>
              <a:latin typeface="Lato"/>
              <a:ea typeface="Lato"/>
              <a:cs typeface="Lato"/>
              <a:sym typeface="Lato"/>
            </a:endParaRPr>
          </a:p>
        </p:txBody>
      </p:sp>
      <p:sp>
        <p:nvSpPr>
          <p:cNvPr id="427" name="Google Shape;427;g3041ee64992_0_349"/>
          <p:cNvSpPr txBox="1"/>
          <p:nvPr/>
        </p:nvSpPr>
        <p:spPr>
          <a:xfrm>
            <a:off x="3752775" y="2566000"/>
            <a:ext cx="23874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Keeps your money safe</a:t>
            </a:r>
            <a:endParaRPr b="0" i="0" sz="1600" u="none" cap="none" strike="noStrike">
              <a:solidFill>
                <a:schemeClr val="accent2"/>
              </a:solidFill>
              <a:latin typeface="Lato"/>
              <a:ea typeface="Lato"/>
              <a:cs typeface="Lato"/>
              <a:sym typeface="Lato"/>
            </a:endParaRPr>
          </a:p>
        </p:txBody>
      </p:sp>
      <p:sp>
        <p:nvSpPr>
          <p:cNvPr id="428" name="Google Shape;428;g3041ee64992_0_349"/>
          <p:cNvSpPr txBox="1"/>
          <p:nvPr/>
        </p:nvSpPr>
        <p:spPr>
          <a:xfrm>
            <a:off x="6067896" y="1926525"/>
            <a:ext cx="29784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Instant access to your money</a:t>
            </a:r>
            <a:endParaRPr b="0" i="0" sz="1600" u="none" cap="none" strike="noStrike">
              <a:solidFill>
                <a:schemeClr val="accent2"/>
              </a:solidFill>
              <a:latin typeface="Lato"/>
              <a:ea typeface="Lato"/>
              <a:cs typeface="Lato"/>
              <a:sym typeface="Lato"/>
            </a:endParaRPr>
          </a:p>
        </p:txBody>
      </p:sp>
      <p:sp>
        <p:nvSpPr>
          <p:cNvPr id="429" name="Google Shape;429;g3041ee64992_0_349"/>
          <p:cNvSpPr txBox="1"/>
          <p:nvPr/>
        </p:nvSpPr>
        <p:spPr>
          <a:xfrm>
            <a:off x="5975590" y="3844949"/>
            <a:ext cx="3070500" cy="431100"/>
          </a:xfrm>
          <a:prstGeom prst="rect">
            <a:avLst/>
          </a:prstGeom>
          <a:solidFill>
            <a:schemeClr val="accent2"/>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Use it to save up for something</a:t>
            </a:r>
            <a:endParaRPr b="0" i="0" sz="1600" u="none" cap="none" strike="noStrike">
              <a:solidFill>
                <a:schemeClr val="lt1"/>
              </a:solidFill>
              <a:latin typeface="Lato"/>
              <a:ea typeface="Lato"/>
              <a:cs typeface="Lato"/>
              <a:sym typeface="Lato"/>
            </a:endParaRPr>
          </a:p>
        </p:txBody>
      </p:sp>
      <p:sp>
        <p:nvSpPr>
          <p:cNvPr id="430" name="Google Shape;430;g3041ee64992_0_349"/>
          <p:cNvSpPr txBox="1"/>
          <p:nvPr/>
        </p:nvSpPr>
        <p:spPr>
          <a:xfrm>
            <a:off x="6275227" y="2565998"/>
            <a:ext cx="27708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Guaranteed interest reward</a:t>
            </a:r>
            <a:endParaRPr b="0" i="0" sz="1600" u="none" cap="none" strike="noStrike">
              <a:solidFill>
                <a:schemeClr val="accent2"/>
              </a:solidFill>
              <a:latin typeface="Lato"/>
              <a:ea typeface="Lato"/>
              <a:cs typeface="Lato"/>
              <a:sym typeface="Lato"/>
            </a:endParaRPr>
          </a:p>
        </p:txBody>
      </p:sp>
      <p:sp>
        <p:nvSpPr>
          <p:cNvPr id="431" name="Google Shape;431;g3041ee64992_0_349"/>
          <p:cNvSpPr txBox="1"/>
          <p:nvPr/>
        </p:nvSpPr>
        <p:spPr>
          <a:xfrm>
            <a:off x="126300" y="1070025"/>
            <a:ext cx="8891400" cy="780300"/>
          </a:xfrm>
          <a:prstGeom prst="rect">
            <a:avLst/>
          </a:prstGeom>
          <a:no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extLst>
                  <a:ext uri="http://customooxmlschemas.google.com/">
                    <go:slidesCustomData xmlns:go="http://customooxmlschemas.google.com/" textRoundtripDataId="12"/>
                  </a:ext>
                </a:extLst>
              </a:rPr>
              <a:t>Using </a:t>
            </a:r>
            <a:r>
              <a:rPr b="1" i="0" lang="en-GB" sz="1800" u="none" cap="none" strike="noStrike">
                <a:solidFill>
                  <a:schemeClr val="accent1"/>
                </a:solidFill>
                <a:latin typeface="Lato"/>
                <a:ea typeface="Lato"/>
                <a:cs typeface="Lato"/>
                <a:sym typeface="Lato"/>
              </a:rPr>
              <a:t>1 hand to make the letter C for Current account, and 2 hands to make the letter S for Savings account, make the letter to show which each statement applies to</a:t>
            </a:r>
            <a:endParaRPr b="1" i="0" sz="1800" u="none" cap="none" strike="noStrike">
              <a:solidFill>
                <a:schemeClr val="accent1"/>
              </a:solidFill>
              <a:latin typeface="Lato"/>
              <a:ea typeface="Lato"/>
              <a:cs typeface="Lato"/>
              <a:sym typeface="Lato"/>
            </a:endParaRPr>
          </a:p>
        </p:txBody>
      </p:sp>
      <p:sp>
        <p:nvSpPr>
          <p:cNvPr id="432" name="Google Shape;432;g3041ee64992_0_349"/>
          <p:cNvSpPr/>
          <p:nvPr/>
        </p:nvSpPr>
        <p:spPr>
          <a:xfrm>
            <a:off x="195050" y="4526675"/>
            <a:ext cx="7731600" cy="431100"/>
          </a:xfrm>
          <a:prstGeom prst="roundRect">
            <a:avLst>
              <a:gd fmla="val 16667" name="adj"/>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Stretch: Which statement does this link to that adds benefit to using this type of account?</a:t>
            </a:r>
            <a:endParaRPr b="1" i="0" sz="1400" u="none" cap="none" strike="noStrike">
              <a:solidFill>
                <a:schemeClr val="lt1"/>
              </a:solidFill>
              <a:latin typeface="Lato"/>
              <a:ea typeface="Lato"/>
              <a:cs typeface="Lato"/>
              <a:sym typeface="Lato"/>
            </a:endParaRPr>
          </a:p>
        </p:txBody>
      </p:sp>
      <p:pic>
        <p:nvPicPr>
          <p:cNvPr id="433" name="Google Shape;433;g3041ee64992_0_349"/>
          <p:cNvPicPr preferRelativeResize="0"/>
          <p:nvPr/>
        </p:nvPicPr>
        <p:blipFill rotWithShape="1">
          <a:blip r:embed="rId3">
            <a:alphaModFix/>
          </a:blip>
          <a:srcRect b="6733" l="0" r="0" t="0"/>
          <a:stretch/>
        </p:blipFill>
        <p:spPr>
          <a:xfrm>
            <a:off x="437800" y="2113289"/>
            <a:ext cx="2329800" cy="2150412"/>
          </a:xfrm>
          <a:prstGeom prst="rect">
            <a:avLst/>
          </a:prstGeom>
          <a:noFill/>
          <a:ln cap="flat" cmpd="sng" w="28575">
            <a:solidFill>
              <a:srgbClr val="FF8022"/>
            </a:solidFill>
            <a:prstDash val="solid"/>
            <a:round/>
            <a:headEnd len="sm" w="sm" type="none"/>
            <a:tailEnd len="sm" w="sm" type="none"/>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g3041ee64992_0_364"/>
          <p:cNvSpPr/>
          <p:nvPr/>
        </p:nvSpPr>
        <p:spPr>
          <a:xfrm>
            <a:off x="7892025" y="4348500"/>
            <a:ext cx="1088700" cy="649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g3041ee64992_0_364"/>
          <p:cNvSpPr txBox="1"/>
          <p:nvPr>
            <p:ph type="ctrTitle"/>
          </p:nvPr>
        </p:nvSpPr>
        <p:spPr>
          <a:xfrm>
            <a:off x="2301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Current, savings or both?</a:t>
            </a:r>
            <a:endParaRPr b="1" i="0" sz="2900" u="none" cap="none" strike="noStrike">
              <a:solidFill>
                <a:schemeClr val="accent2"/>
              </a:solidFill>
              <a:latin typeface="Lato"/>
              <a:ea typeface="Lato"/>
              <a:cs typeface="Lato"/>
              <a:sym typeface="Lato"/>
            </a:endParaRPr>
          </a:p>
        </p:txBody>
      </p:sp>
      <p:sp>
        <p:nvSpPr>
          <p:cNvPr id="440" name="Google Shape;440;g3041ee64992_0_364"/>
          <p:cNvSpPr txBox="1"/>
          <p:nvPr/>
        </p:nvSpPr>
        <p:spPr>
          <a:xfrm>
            <a:off x="2767600" y="10708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41" name="Google Shape;441;g3041ee64992_0_364"/>
          <p:cNvSpPr txBox="1"/>
          <p:nvPr/>
        </p:nvSpPr>
        <p:spPr>
          <a:xfrm>
            <a:off x="46875" y="1017125"/>
            <a:ext cx="8999400" cy="461700"/>
          </a:xfrm>
          <a:prstGeom prst="rect">
            <a:avLst/>
          </a:prstGeom>
          <a:no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Create a table to sort the statements below into current account or savings account</a:t>
            </a:r>
            <a:endParaRPr b="1" i="0" sz="1800" u="none" cap="none" strike="noStrike">
              <a:solidFill>
                <a:schemeClr val="accent1"/>
              </a:solidFill>
              <a:latin typeface="Lato"/>
              <a:ea typeface="Lato"/>
              <a:cs typeface="Lato"/>
              <a:sym typeface="Lato"/>
            </a:endParaRPr>
          </a:p>
        </p:txBody>
      </p:sp>
      <p:graphicFrame>
        <p:nvGraphicFramePr>
          <p:cNvPr id="442" name="Google Shape;442;g3041ee64992_0_364"/>
          <p:cNvGraphicFramePr/>
          <p:nvPr/>
        </p:nvGraphicFramePr>
        <p:xfrm>
          <a:off x="332925" y="1484738"/>
          <a:ext cx="3000000" cy="3000000"/>
        </p:xfrm>
        <a:graphic>
          <a:graphicData uri="http://schemas.openxmlformats.org/drawingml/2006/table">
            <a:tbl>
              <a:tblPr>
                <a:noFill/>
                <a:tableStyleId>{29793F9E-B582-4012-82F4-7B7D84EDCAB2}</a:tableStyleId>
              </a:tblPr>
              <a:tblGrid>
                <a:gridCol w="3966275"/>
                <a:gridCol w="3966275"/>
              </a:tblGrid>
              <a:tr h="3238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Current account</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Savings account</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r>
              <a:tr h="1494575">
                <a:tc>
                  <a:txBody>
                    <a:bodyPr/>
                    <a:lstStyle/>
                    <a:p>
                      <a:pPr indent="0" lvl="0" marL="101600" marR="0" rtl="0" algn="l">
                        <a:lnSpc>
                          <a:spcPct val="115000"/>
                        </a:lnSpc>
                        <a:spcBef>
                          <a:spcPts val="0"/>
                        </a:spcBef>
                        <a:spcAft>
                          <a:spcPts val="0"/>
                        </a:spcAft>
                        <a:buClr>
                          <a:srgbClr val="000000"/>
                        </a:buClr>
                        <a:buSzPts val="1400"/>
                        <a:buFont typeface="Arial"/>
                        <a:buNone/>
                      </a:pPr>
                      <a:r>
                        <a:rPr b="1" lang="en-GB" sz="1400" u="none" cap="none" strike="noStrike">
                          <a:solidFill>
                            <a:srgbClr val="00FF00"/>
                          </a:solidFill>
                          <a:latin typeface="Lato"/>
                          <a:ea typeface="Lato"/>
                          <a:cs typeface="Lato"/>
                          <a:sym typeface="Lato"/>
                          <a:extLst>
                            <a:ext uri="http://customooxmlschemas.google.com/">
                              <go:slidesCustomData xmlns:go="http://customooxmlschemas.google.com/" textRoundtripDataId="13"/>
                            </a:ext>
                          </a:extLst>
                        </a:rPr>
                        <a:t>Keeps your money safe</a:t>
                      </a:r>
                      <a:endParaRPr b="1" sz="1400" u="none" cap="none" strike="noStrike">
                        <a:solidFill>
                          <a:srgbClr val="00FF00"/>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400"/>
                        <a:buFont typeface="Arial"/>
                        <a:buNone/>
                      </a:pPr>
                      <a:r>
                        <a:t/>
                      </a:r>
                      <a:endParaRPr b="1" sz="1400" u="none" cap="none" strike="noStrike">
                        <a:solidFill>
                          <a:srgbClr val="00FF00"/>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400"/>
                        <a:buFont typeface="Arial"/>
                        <a:buNone/>
                      </a:pPr>
                      <a:r>
                        <a:rPr b="1" lang="en-GB" sz="1400" u="none" cap="none" strike="noStrike">
                          <a:solidFill>
                            <a:srgbClr val="00FF00"/>
                          </a:solidFill>
                          <a:latin typeface="Lato"/>
                          <a:ea typeface="Lato"/>
                          <a:cs typeface="Lato"/>
                          <a:sym typeface="Lato"/>
                        </a:rPr>
                        <a:t>Can use for day to day spending</a:t>
                      </a:r>
                      <a:endParaRPr b="1" sz="1400" u="none" cap="none" strike="noStrike">
                        <a:solidFill>
                          <a:srgbClr val="00FF00"/>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400"/>
                        <a:buFont typeface="Arial"/>
                        <a:buNone/>
                      </a:pPr>
                      <a:r>
                        <a:t/>
                      </a:r>
                      <a:endParaRPr b="1" sz="1400" u="none" cap="none" strike="noStrike">
                        <a:solidFill>
                          <a:srgbClr val="00FF00"/>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400"/>
                        <a:buFont typeface="Arial"/>
                        <a:buNone/>
                      </a:pPr>
                      <a:r>
                        <a:rPr b="1" lang="en-GB" sz="1400" u="none" cap="none" strike="noStrike">
                          <a:solidFill>
                            <a:srgbClr val="00FF00"/>
                          </a:solidFill>
                          <a:latin typeface="Lato"/>
                          <a:ea typeface="Lato"/>
                          <a:cs typeface="Lato"/>
                          <a:sym typeface="Lato"/>
                        </a:rPr>
                        <a:t>Instant access to your money</a:t>
                      </a:r>
                      <a:endParaRPr b="1" sz="1400" u="none" cap="none" strike="noStrike">
                        <a:solidFill>
                          <a:srgbClr val="00FF00"/>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400"/>
                        <a:buFont typeface="Arial"/>
                        <a:buNone/>
                      </a:pPr>
                      <a:r>
                        <a:t/>
                      </a:r>
                      <a:endParaRPr b="1" sz="1400" u="none" cap="none" strike="noStrike">
                        <a:solidFill>
                          <a:srgbClr val="00FF00"/>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400"/>
                        <a:buFont typeface="Arial"/>
                        <a:buNone/>
                      </a:pPr>
                      <a:r>
                        <a:rPr b="1" lang="en-GB" sz="1400" u="none" cap="none" strike="noStrike">
                          <a:solidFill>
                            <a:srgbClr val="00FF00"/>
                          </a:solidFill>
                          <a:latin typeface="Lato"/>
                          <a:ea typeface="Lato"/>
                          <a:cs typeface="Lato"/>
                          <a:sym typeface="Lato"/>
                        </a:rPr>
                        <a:t>Use it to pay bills</a:t>
                      </a:r>
                      <a:endParaRPr b="1" sz="1400" u="none" cap="none" strike="noStrike">
                        <a:solidFill>
                          <a:srgbClr val="00FF00"/>
                        </a:solidFill>
                        <a:latin typeface="Lato"/>
                        <a:ea typeface="Lato"/>
                        <a:cs typeface="Lato"/>
                        <a:sym typeface="Lato"/>
                      </a:endParaRPr>
                    </a:p>
                  </a:txBody>
                  <a:tcPr marT="91425" marB="91425" marR="91425" marL="91425"/>
                </a:tc>
                <a:tc>
                  <a:txBody>
                    <a:bodyPr/>
                    <a:lstStyle/>
                    <a:p>
                      <a:pPr indent="0" lvl="0" marL="101600" marR="0" rtl="0" algn="l">
                        <a:lnSpc>
                          <a:spcPct val="115000"/>
                        </a:lnSpc>
                        <a:spcBef>
                          <a:spcPts val="0"/>
                        </a:spcBef>
                        <a:spcAft>
                          <a:spcPts val="0"/>
                        </a:spcAft>
                        <a:buClr>
                          <a:srgbClr val="000000"/>
                        </a:buClr>
                        <a:buSzPts val="1400"/>
                        <a:buFont typeface="Arial"/>
                        <a:buNone/>
                      </a:pPr>
                      <a:r>
                        <a:rPr b="1" lang="en-GB" sz="1400" u="none" cap="none" strike="noStrike">
                          <a:solidFill>
                            <a:srgbClr val="00FF00"/>
                          </a:solidFill>
                          <a:latin typeface="Lato"/>
                          <a:ea typeface="Lato"/>
                          <a:cs typeface="Lato"/>
                          <a:sym typeface="Lato"/>
                          <a:extLst>
                            <a:ext uri="http://customooxmlschemas.google.com/">
                              <go:slidesCustomData xmlns:go="http://customooxmlschemas.google.com/" textRoundtripDataId="14"/>
                            </a:ext>
                          </a:extLst>
                        </a:rPr>
                        <a:t>Keeps your money safe</a:t>
                      </a:r>
                      <a:endParaRPr b="1" sz="1400" u="none" cap="none" strike="noStrike">
                        <a:solidFill>
                          <a:srgbClr val="00FF00"/>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400"/>
                        <a:buFont typeface="Arial"/>
                        <a:buNone/>
                      </a:pPr>
                      <a:r>
                        <a:t/>
                      </a:r>
                      <a:endParaRPr b="1" sz="1400" u="none" cap="none" strike="noStrike">
                        <a:solidFill>
                          <a:srgbClr val="00FF00"/>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400"/>
                        <a:buFont typeface="Arial"/>
                        <a:buNone/>
                      </a:pPr>
                      <a:r>
                        <a:rPr b="1" lang="en-GB" sz="1400" u="none" cap="none" strike="noStrike">
                          <a:solidFill>
                            <a:srgbClr val="00FF00"/>
                          </a:solidFill>
                          <a:latin typeface="Lato"/>
                          <a:ea typeface="Lato"/>
                          <a:cs typeface="Lato"/>
                          <a:sym typeface="Lato"/>
                        </a:rPr>
                        <a:t>Guaranteed interest reward</a:t>
                      </a:r>
                      <a:endParaRPr b="1" sz="1400" u="none" cap="none" strike="noStrike">
                        <a:solidFill>
                          <a:srgbClr val="00FF00"/>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400"/>
                        <a:buFont typeface="Arial"/>
                        <a:buNone/>
                      </a:pPr>
                      <a:r>
                        <a:t/>
                      </a:r>
                      <a:endParaRPr b="1" sz="1400" u="none" cap="none" strike="noStrike">
                        <a:solidFill>
                          <a:srgbClr val="00FF00"/>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400"/>
                        <a:buFont typeface="Arial"/>
                        <a:buNone/>
                      </a:pPr>
                      <a:r>
                        <a:rPr b="1" lang="en-GB" sz="1400" u="none" cap="none" strike="noStrike">
                          <a:solidFill>
                            <a:srgbClr val="00FF00"/>
                          </a:solidFill>
                          <a:latin typeface="Lato"/>
                          <a:ea typeface="Lato"/>
                          <a:cs typeface="Lato"/>
                          <a:sym typeface="Lato"/>
                        </a:rPr>
                        <a:t>Use it to save up for something</a:t>
                      </a:r>
                      <a:endParaRPr b="1" sz="1400" u="none" cap="none" strike="noStrike">
                        <a:solidFill>
                          <a:srgbClr val="00FF00"/>
                        </a:solidFill>
                        <a:latin typeface="Lato"/>
                        <a:ea typeface="Lato"/>
                        <a:cs typeface="Lato"/>
                        <a:sym typeface="Lato"/>
                      </a:endParaRPr>
                    </a:p>
                  </a:txBody>
                  <a:tcPr marT="91425" marB="91425" marR="91425" marL="91425"/>
                </a:tc>
              </a:tr>
            </a:tbl>
          </a:graphicData>
        </a:graphic>
      </p:graphicFrame>
      <p:sp>
        <p:nvSpPr>
          <p:cNvPr id="443" name="Google Shape;443;g3041ee64992_0_364"/>
          <p:cNvSpPr/>
          <p:nvPr/>
        </p:nvSpPr>
        <p:spPr>
          <a:xfrm>
            <a:off x="332925" y="3914850"/>
            <a:ext cx="7932600" cy="839700"/>
          </a:xfrm>
          <a:prstGeom prst="roundRect">
            <a:avLst>
              <a:gd fmla="val 16667" name="adj"/>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Stretch: </a:t>
            </a:r>
            <a:endParaRPr b="1" i="0" sz="14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AutoNum type="arabicParenR"/>
            </a:pPr>
            <a:r>
              <a:rPr b="1" i="0" lang="en-GB" sz="1400" u="none" cap="none" strike="noStrike">
                <a:solidFill>
                  <a:schemeClr val="lt1"/>
                </a:solidFill>
                <a:latin typeface="Lato"/>
                <a:ea typeface="Lato"/>
                <a:cs typeface="Lato"/>
                <a:sym typeface="Lato"/>
              </a:rPr>
              <a:t>What are the advantages and disadvantages of having instant access to your money</a:t>
            </a:r>
            <a:endParaRPr b="1" i="0" sz="14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AutoNum type="arabicParenR"/>
            </a:pPr>
            <a:r>
              <a:rPr b="1" i="0" lang="en-GB" sz="1400" u="none" cap="none" strike="noStrike">
                <a:solidFill>
                  <a:schemeClr val="lt1"/>
                </a:solidFill>
                <a:latin typeface="Lato"/>
                <a:ea typeface="Lato"/>
                <a:cs typeface="Lato"/>
                <a:sym typeface="Lato"/>
              </a:rPr>
              <a:t>What are the advantages and disadvantages of using a bank account to pay bills</a:t>
            </a:r>
            <a:endParaRPr b="1" i="0" sz="1400" u="none" cap="none" strike="noStrike">
              <a:solidFill>
                <a:schemeClr val="lt1"/>
              </a:solidFill>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g3041ee64992_0_374"/>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449" name="Google Shape;449;g3041ee64992_0_37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g3041ee64992_0_374"/>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451" name="Google Shape;451;g3041ee64992_0_374"/>
          <p:cNvSpPr txBox="1"/>
          <p:nvPr/>
        </p:nvSpPr>
        <p:spPr>
          <a:xfrm>
            <a:off x="488176" y="1401263"/>
            <a:ext cx="7727100" cy="269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why it’s important to have a bank account</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Identify the steps to setting up a  bank account </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Analyse the advantages and disadvantages of different bank accounts</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g3041ee64992_0_382"/>
          <p:cNvSpPr txBox="1"/>
          <p:nvPr>
            <p:ph type="ctrTitle"/>
          </p:nvPr>
        </p:nvSpPr>
        <p:spPr>
          <a:xfrm>
            <a:off x="205350" y="24276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GB" sz="2900" u="none" cap="none" strike="noStrike">
                <a:solidFill>
                  <a:schemeClr val="accent2"/>
                </a:solidFill>
                <a:latin typeface="Lato"/>
                <a:ea typeface="Lato"/>
                <a:cs typeface="Lato"/>
                <a:sym typeface="Lato"/>
                <a:extLst>
                  <a:ext uri="http://customooxmlschemas.google.com/">
                    <go:slidesCustomData xmlns:go="http://customooxmlschemas.google.com/" textRoundtripDataId="15"/>
                  </a:ext>
                </a:extLst>
              </a:rPr>
              <a:t>Current</a:t>
            </a:r>
            <a:r>
              <a:rPr b="1" i="0" lang="en-GB" sz="2900" u="none" cap="none" strike="noStrike">
                <a:solidFill>
                  <a:schemeClr val="accent2"/>
                </a:solidFill>
                <a:latin typeface="Lato"/>
                <a:ea typeface="Lato"/>
                <a:cs typeface="Lato"/>
                <a:sym typeface="Lato"/>
              </a:rPr>
              <a:t> account switching quotes from MoneySavingExpert.com – would you switch?</a:t>
            </a:r>
            <a:endParaRPr b="1" i="0" sz="2900" u="none" cap="none" strike="noStrike">
              <a:solidFill>
                <a:schemeClr val="accent2"/>
              </a:solidFill>
              <a:latin typeface="Lato"/>
              <a:ea typeface="Lato"/>
              <a:cs typeface="Lato"/>
              <a:sym typeface="Lato"/>
            </a:endParaRPr>
          </a:p>
        </p:txBody>
      </p:sp>
      <p:grpSp>
        <p:nvGrpSpPr>
          <p:cNvPr id="457" name="Google Shape;457;g3041ee64992_0_382"/>
          <p:cNvGrpSpPr/>
          <p:nvPr/>
        </p:nvGrpSpPr>
        <p:grpSpPr>
          <a:xfrm>
            <a:off x="12500" y="1349737"/>
            <a:ext cx="4789872" cy="3174758"/>
            <a:chOff x="12500" y="1349709"/>
            <a:chExt cx="4623875" cy="2977638"/>
          </a:xfrm>
        </p:grpSpPr>
        <p:grpSp>
          <p:nvGrpSpPr>
            <p:cNvPr id="458" name="Google Shape;458;g3041ee64992_0_382"/>
            <p:cNvGrpSpPr/>
            <p:nvPr/>
          </p:nvGrpSpPr>
          <p:grpSpPr>
            <a:xfrm>
              <a:off x="12500" y="1349709"/>
              <a:ext cx="4623875" cy="2977638"/>
              <a:chOff x="12500" y="1349709"/>
              <a:chExt cx="4623875" cy="2977638"/>
            </a:xfrm>
          </p:grpSpPr>
          <p:grpSp>
            <p:nvGrpSpPr>
              <p:cNvPr id="459" name="Google Shape;459;g3041ee64992_0_382"/>
              <p:cNvGrpSpPr/>
              <p:nvPr/>
            </p:nvGrpSpPr>
            <p:grpSpPr>
              <a:xfrm>
                <a:off x="12500" y="1349709"/>
                <a:ext cx="4623875" cy="2977638"/>
                <a:chOff x="12500" y="1349709"/>
                <a:chExt cx="4623875" cy="2977638"/>
              </a:xfrm>
            </p:grpSpPr>
            <p:grpSp>
              <p:nvGrpSpPr>
                <p:cNvPr id="460" name="Google Shape;460;g3041ee64992_0_382"/>
                <p:cNvGrpSpPr/>
                <p:nvPr/>
              </p:nvGrpSpPr>
              <p:grpSpPr>
                <a:xfrm>
                  <a:off x="12500" y="1349709"/>
                  <a:ext cx="4623875" cy="2977638"/>
                  <a:chOff x="305350" y="1630750"/>
                  <a:chExt cx="4623875" cy="2446100"/>
                </a:xfrm>
              </p:grpSpPr>
              <p:pic>
                <p:nvPicPr>
                  <p:cNvPr descr="Multiple bank switching: how to easily make £100s plus perks - Google Chrome" id="461" name="Google Shape;461;g3041ee64992_0_382"/>
                  <p:cNvPicPr preferRelativeResize="0"/>
                  <p:nvPr/>
                </p:nvPicPr>
                <p:blipFill rotWithShape="1">
                  <a:blip r:embed="rId3">
                    <a:alphaModFix/>
                  </a:blip>
                  <a:srcRect b="6482" l="32995" r="12248" t="61539"/>
                  <a:stretch/>
                </p:blipFill>
                <p:spPr>
                  <a:xfrm>
                    <a:off x="305350" y="2739875"/>
                    <a:ext cx="4623875" cy="1336975"/>
                  </a:xfrm>
                  <a:prstGeom prst="rect">
                    <a:avLst/>
                  </a:prstGeom>
                  <a:noFill/>
                  <a:ln>
                    <a:noFill/>
                  </a:ln>
                </p:spPr>
              </p:pic>
              <p:pic>
                <p:nvPicPr>
                  <p:cNvPr descr="Multiple bank switching: how to easily make £100s plus perks - Google Chrome" id="462" name="Google Shape;462;g3041ee64992_0_382"/>
                  <p:cNvPicPr preferRelativeResize="0"/>
                  <p:nvPr/>
                </p:nvPicPr>
                <p:blipFill rotWithShape="1">
                  <a:blip r:embed="rId3">
                    <a:alphaModFix/>
                  </a:blip>
                  <a:srcRect b="57316" l="32995" r="12248" t="18152"/>
                  <a:stretch/>
                </p:blipFill>
                <p:spPr>
                  <a:xfrm>
                    <a:off x="305350" y="1630750"/>
                    <a:ext cx="4623875" cy="1025600"/>
                  </a:xfrm>
                  <a:prstGeom prst="rect">
                    <a:avLst/>
                  </a:prstGeom>
                  <a:noFill/>
                  <a:ln>
                    <a:noFill/>
                  </a:ln>
                </p:spPr>
              </p:pic>
            </p:grpSp>
            <p:sp>
              <p:nvSpPr>
                <p:cNvPr id="463" name="Google Shape;463;g3041ee64992_0_382"/>
                <p:cNvSpPr/>
                <p:nvPr/>
              </p:nvSpPr>
              <p:spPr>
                <a:xfrm flipH="1" rot="10800000">
                  <a:off x="1991275" y="1677775"/>
                  <a:ext cx="1866000" cy="161400"/>
                </a:xfrm>
                <a:prstGeom prst="rect">
                  <a:avLst/>
                </a:prstGeom>
                <a:solidFill>
                  <a:srgbClr val="FF8022">
                    <a:alpha val="2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4" name="Google Shape;464;g3041ee64992_0_382"/>
              <p:cNvSpPr/>
              <p:nvPr/>
            </p:nvSpPr>
            <p:spPr>
              <a:xfrm flipH="1" rot="10800000">
                <a:off x="1874400" y="3118900"/>
                <a:ext cx="1390800" cy="161400"/>
              </a:xfrm>
              <a:prstGeom prst="rect">
                <a:avLst/>
              </a:prstGeom>
              <a:solidFill>
                <a:srgbClr val="FF8022">
                  <a:alpha val="2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5" name="Google Shape;465;g3041ee64992_0_382"/>
            <p:cNvSpPr/>
            <p:nvPr/>
          </p:nvSpPr>
          <p:spPr>
            <a:xfrm flipH="1" rot="10800000">
              <a:off x="439125" y="3935400"/>
              <a:ext cx="1390800" cy="161400"/>
            </a:xfrm>
            <a:prstGeom prst="rect">
              <a:avLst/>
            </a:prstGeom>
            <a:solidFill>
              <a:srgbClr val="FF8022">
                <a:alpha val="2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6" name="Google Shape;466;g3041ee64992_0_382"/>
          <p:cNvSpPr txBox="1"/>
          <p:nvPr/>
        </p:nvSpPr>
        <p:spPr>
          <a:xfrm>
            <a:off x="5132525" y="3058188"/>
            <a:ext cx="3682200" cy="1200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Lato"/>
                <a:ea typeface="Lato"/>
                <a:cs typeface="Lato"/>
                <a:sym typeface="Lato"/>
              </a:rPr>
              <a:t>What concerns might a person have when switching accounts?</a:t>
            </a:r>
            <a:endParaRPr b="0" i="0" sz="2200" u="none" cap="none" strike="noStrike">
              <a:solidFill>
                <a:schemeClr val="lt1"/>
              </a:solidFill>
              <a:latin typeface="Lato"/>
              <a:ea typeface="Lato"/>
              <a:cs typeface="Lato"/>
              <a:sym typeface="Lato"/>
            </a:endParaRPr>
          </a:p>
        </p:txBody>
      </p:sp>
      <p:sp>
        <p:nvSpPr>
          <p:cNvPr id="467" name="Google Shape;467;g3041ee64992_0_382"/>
          <p:cNvSpPr txBox="1"/>
          <p:nvPr/>
        </p:nvSpPr>
        <p:spPr>
          <a:xfrm>
            <a:off x="5132525" y="1351774"/>
            <a:ext cx="3682200" cy="15393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Lato"/>
                <a:ea typeface="Lato"/>
                <a:cs typeface="Lato"/>
                <a:sym typeface="Lato"/>
              </a:rPr>
              <a:t>New </a:t>
            </a:r>
            <a:r>
              <a:rPr b="0" i="0" lang="en-GB" sz="2200" u="none" cap="none" strike="noStrike">
                <a:solidFill>
                  <a:srgbClr val="000000"/>
                </a:solidFill>
                <a:latin typeface="Lato"/>
                <a:ea typeface="Lato"/>
                <a:cs typeface="Lato"/>
                <a:sym typeface="Lato"/>
                <a:extLst>
                  <a:ext uri="http://customooxmlschemas.google.com/">
                    <go:slidesCustomData xmlns:go="http://customooxmlschemas.google.com/" textRoundtripDataId="16"/>
                  </a:ext>
                </a:extLst>
              </a:rPr>
              <a:t>customers</a:t>
            </a:r>
            <a:r>
              <a:rPr b="0" i="0" lang="en-GB" sz="2200" u="none" cap="none" strike="noStrike">
                <a:solidFill>
                  <a:srgbClr val="000000"/>
                </a:solidFill>
                <a:latin typeface="Lato"/>
                <a:ea typeface="Lato"/>
                <a:cs typeface="Lato"/>
                <a:sym typeface="Lato"/>
              </a:rPr>
              <a:t> to a bank might receive a reward or deal for opening a new account.</a:t>
            </a:r>
            <a:endParaRPr b="0" i="0" sz="2200" u="none" cap="none" strike="noStrike">
              <a:solidFill>
                <a:srgbClr val="00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g3041ee64992_0_397"/>
          <p:cNvSpPr txBox="1"/>
          <p:nvPr/>
        </p:nvSpPr>
        <p:spPr>
          <a:xfrm>
            <a:off x="230175" y="1220475"/>
            <a:ext cx="6144000" cy="326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Lato"/>
                <a:ea typeface="Lato"/>
                <a:cs typeface="Lato"/>
                <a:sym typeface="Lato"/>
              </a:rPr>
              <a:t>This is Zara.</a:t>
            </a:r>
            <a:endParaRPr b="0" i="0" sz="20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Lato"/>
                <a:ea typeface="Lato"/>
                <a:cs typeface="Lato"/>
                <a:sym typeface="Lato"/>
              </a:rPr>
              <a:t>She works and is responsible for looking after her household. </a:t>
            </a:r>
            <a:endParaRPr b="0" i="0" sz="20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Lato"/>
                <a:ea typeface="Lato"/>
                <a:cs typeface="Lato"/>
                <a:sym typeface="Lato"/>
              </a:rPr>
              <a:t>Zara has a 15-year old daughter who would like to go to university when she is 18.</a:t>
            </a:r>
            <a:endParaRPr b="0" i="0" sz="20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Lato"/>
                <a:ea typeface="Lato"/>
                <a:cs typeface="Lato"/>
                <a:sym typeface="Lato"/>
              </a:rPr>
              <a:t>Write a paragraph explaining how Zara might use different types of banking.</a:t>
            </a:r>
            <a:endParaRPr b="0" i="0" sz="20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Lato"/>
              <a:ea typeface="Lato"/>
              <a:cs typeface="Lato"/>
              <a:sym typeface="Lato"/>
            </a:endParaRPr>
          </a:p>
        </p:txBody>
      </p:sp>
      <p:sp>
        <p:nvSpPr>
          <p:cNvPr id="473" name="Google Shape;473;g3041ee64992_0_397"/>
          <p:cNvSpPr txBox="1"/>
          <p:nvPr>
            <p:ph type="ctrTitle"/>
          </p:nvPr>
        </p:nvSpPr>
        <p:spPr>
          <a:xfrm>
            <a:off x="2301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Reflection</a:t>
            </a:r>
            <a:endParaRPr b="1" i="0" sz="2900" u="none" cap="none" strike="noStrike">
              <a:solidFill>
                <a:schemeClr val="accent2"/>
              </a:solidFill>
              <a:latin typeface="Lato"/>
              <a:ea typeface="Lato"/>
              <a:cs typeface="Lato"/>
              <a:sym typeface="Lato"/>
            </a:endParaRPr>
          </a:p>
        </p:txBody>
      </p:sp>
      <p:sp>
        <p:nvSpPr>
          <p:cNvPr id="474" name="Google Shape;474;g3041ee64992_0_397"/>
          <p:cNvSpPr txBox="1"/>
          <p:nvPr/>
        </p:nvSpPr>
        <p:spPr>
          <a:xfrm>
            <a:off x="230175" y="4002850"/>
            <a:ext cx="79386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accent1"/>
                </a:solidFill>
                <a:latin typeface="Lato"/>
                <a:ea typeface="Lato"/>
                <a:cs typeface="Lato"/>
                <a:sym typeface="Lato"/>
              </a:rPr>
              <a:t>Personal reflection: Which type of account do you prefer and why?</a:t>
            </a:r>
            <a:endParaRPr b="0" i="0" sz="2000" u="none" cap="none" strike="noStrike">
              <a:solidFill>
                <a:schemeClr val="accent1"/>
              </a:solidFill>
              <a:latin typeface="Arial"/>
              <a:ea typeface="Arial"/>
              <a:cs typeface="Arial"/>
              <a:sym typeface="Arial"/>
            </a:endParaRPr>
          </a:p>
        </p:txBody>
      </p:sp>
      <p:pic>
        <p:nvPicPr>
          <p:cNvPr id="475" name="Google Shape;475;g3041ee64992_0_397"/>
          <p:cNvPicPr preferRelativeResize="0"/>
          <p:nvPr/>
        </p:nvPicPr>
        <p:blipFill rotWithShape="1">
          <a:blip r:embed="rId3">
            <a:alphaModFix/>
          </a:blip>
          <a:srcRect b="0" l="0" r="0" t="0"/>
          <a:stretch/>
        </p:blipFill>
        <p:spPr>
          <a:xfrm>
            <a:off x="6771900" y="1660050"/>
            <a:ext cx="1823401" cy="18234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305cfda58cb_0_44"/>
          <p:cNvSpPr txBox="1"/>
          <p:nvPr/>
        </p:nvSpPr>
        <p:spPr>
          <a:xfrm>
            <a:off x="230175" y="1220475"/>
            <a:ext cx="6144000" cy="3294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200"/>
              </a:spcBef>
              <a:spcAft>
                <a:spcPts val="0"/>
              </a:spcAft>
              <a:buNone/>
            </a:pPr>
            <a:r>
              <a:rPr lang="en-GB">
                <a:latin typeface="Lato"/>
                <a:ea typeface="Lato"/>
                <a:cs typeface="Lato"/>
                <a:sym typeface="Lato"/>
              </a:rPr>
              <a:t>Consider these possible answers:</a:t>
            </a:r>
            <a:endParaRPr>
              <a:latin typeface="Lato"/>
              <a:ea typeface="Lato"/>
              <a:cs typeface="Lato"/>
              <a:sym typeface="Lato"/>
            </a:endParaRPr>
          </a:p>
          <a:p>
            <a:pPr indent="-317500" lvl="0" marL="457200" rtl="0" algn="l">
              <a:lnSpc>
                <a:spcPct val="150000"/>
              </a:lnSpc>
              <a:spcBef>
                <a:spcPts val="1200"/>
              </a:spcBef>
              <a:spcAft>
                <a:spcPts val="0"/>
              </a:spcAft>
              <a:buSzPts val="1400"/>
              <a:buChar char="●"/>
            </a:pPr>
            <a:r>
              <a:rPr lang="en-GB">
                <a:latin typeface="Lato"/>
                <a:ea typeface="Lato"/>
                <a:cs typeface="Lato"/>
                <a:sym typeface="Lato"/>
              </a:rPr>
              <a:t>Zara may make the most money by putting her money in a savings account. These have higher interest rates than current accounts.</a:t>
            </a:r>
            <a:endParaRPr>
              <a:latin typeface="Lato"/>
              <a:ea typeface="Lato"/>
              <a:cs typeface="Lato"/>
              <a:sym typeface="Lato"/>
            </a:endParaRPr>
          </a:p>
          <a:p>
            <a:pPr indent="-317500" lvl="0" marL="457200" rtl="0" algn="l">
              <a:lnSpc>
                <a:spcPct val="150000"/>
              </a:lnSpc>
              <a:spcBef>
                <a:spcPts val="0"/>
              </a:spcBef>
              <a:spcAft>
                <a:spcPts val="0"/>
              </a:spcAft>
              <a:buSzPts val="1400"/>
              <a:buChar char="●"/>
            </a:pPr>
            <a:r>
              <a:rPr lang="en-GB">
                <a:latin typeface="Lato"/>
                <a:ea typeface="Lato"/>
                <a:cs typeface="Lato"/>
                <a:sym typeface="Lato"/>
              </a:rPr>
              <a:t>Her bank may offer savings accounts, or she could shop around: is there another bank that offers a higher interest rate, so she could save more?</a:t>
            </a:r>
            <a:endParaRPr>
              <a:latin typeface="Lato"/>
              <a:ea typeface="Lato"/>
              <a:cs typeface="Lato"/>
              <a:sym typeface="Lato"/>
            </a:endParaRPr>
          </a:p>
          <a:p>
            <a:pPr indent="-317500" lvl="0" marL="457200" rtl="0" algn="l">
              <a:lnSpc>
                <a:spcPct val="150000"/>
              </a:lnSpc>
              <a:spcBef>
                <a:spcPts val="0"/>
              </a:spcBef>
              <a:spcAft>
                <a:spcPts val="0"/>
              </a:spcAft>
              <a:buSzPts val="1400"/>
              <a:buChar char="●"/>
            </a:pPr>
            <a:r>
              <a:rPr lang="en-GB">
                <a:latin typeface="Lato"/>
                <a:ea typeface="Lato"/>
                <a:cs typeface="Lato"/>
                <a:sym typeface="Lato"/>
              </a:rPr>
              <a:t>Zara could also invest time into switching multiple times: some banks offer as much as £175 sign-up bonus for switching current accounts.</a:t>
            </a:r>
            <a:endParaRPr>
              <a:latin typeface="Lato"/>
              <a:ea typeface="Lato"/>
              <a:cs typeface="Lato"/>
              <a:sym typeface="Lato"/>
            </a:endParaRPr>
          </a:p>
          <a:p>
            <a:pPr indent="-317500" lvl="0" marL="457200" rtl="0" algn="l">
              <a:lnSpc>
                <a:spcPct val="150000"/>
              </a:lnSpc>
              <a:spcBef>
                <a:spcPts val="0"/>
              </a:spcBef>
              <a:spcAft>
                <a:spcPts val="0"/>
              </a:spcAft>
              <a:buSzPts val="1400"/>
              <a:buChar char="●"/>
            </a:pPr>
            <a:r>
              <a:rPr lang="en-GB">
                <a:latin typeface="Lato"/>
                <a:ea typeface="Lato"/>
                <a:cs typeface="Lato"/>
                <a:sym typeface="Lato"/>
              </a:rPr>
              <a:t>She could open a Junior ISA in her daughter’s name.</a:t>
            </a:r>
            <a:endParaRPr>
              <a:latin typeface="Lato"/>
              <a:ea typeface="Lato"/>
              <a:cs typeface="Lato"/>
              <a:sym typeface="Lato"/>
            </a:endParaRPr>
          </a:p>
          <a:p>
            <a:pPr indent="0" lvl="0" marL="0" marR="0" rtl="0" algn="l">
              <a:lnSpc>
                <a:spcPct val="100000"/>
              </a:lnSpc>
              <a:spcBef>
                <a:spcPts val="1200"/>
              </a:spcBef>
              <a:spcAft>
                <a:spcPts val="0"/>
              </a:spcAft>
              <a:buClr>
                <a:srgbClr val="000000"/>
              </a:buClr>
              <a:buSzPts val="2000"/>
              <a:buFont typeface="Arial"/>
              <a:buNone/>
            </a:pPr>
            <a:r>
              <a:t/>
            </a:r>
            <a:endParaRPr>
              <a:latin typeface="Lato"/>
              <a:ea typeface="Lato"/>
              <a:cs typeface="Lato"/>
              <a:sym typeface="Lato"/>
            </a:endParaRPr>
          </a:p>
        </p:txBody>
      </p:sp>
      <p:sp>
        <p:nvSpPr>
          <p:cNvPr id="481" name="Google Shape;481;g305cfda58cb_0_44"/>
          <p:cNvSpPr txBox="1"/>
          <p:nvPr>
            <p:ph type="ctrTitle"/>
          </p:nvPr>
        </p:nvSpPr>
        <p:spPr>
          <a:xfrm>
            <a:off x="2301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Reflection: Model Answer</a:t>
            </a:r>
            <a:endParaRPr b="1" i="0" sz="2900" u="none" cap="none" strike="noStrike">
              <a:solidFill>
                <a:schemeClr val="accent2"/>
              </a:solidFill>
              <a:latin typeface="Lato"/>
              <a:ea typeface="Lato"/>
              <a:cs typeface="Lato"/>
              <a:sym typeface="Lato"/>
            </a:endParaRPr>
          </a:p>
        </p:txBody>
      </p:sp>
      <p:pic>
        <p:nvPicPr>
          <p:cNvPr id="482" name="Google Shape;482;g305cfda58cb_0_44"/>
          <p:cNvPicPr preferRelativeResize="0"/>
          <p:nvPr/>
        </p:nvPicPr>
        <p:blipFill rotWithShape="1">
          <a:blip r:embed="rId3">
            <a:alphaModFix/>
          </a:blip>
          <a:srcRect b="0" l="0" r="0" t="0"/>
          <a:stretch/>
        </p:blipFill>
        <p:spPr>
          <a:xfrm>
            <a:off x="6771900" y="1660050"/>
            <a:ext cx="1823401" cy="182340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g3041ee64992_0_405"/>
          <p:cNvSpPr txBox="1"/>
          <p:nvPr>
            <p:ph type="ctrTitle"/>
          </p:nvPr>
        </p:nvSpPr>
        <p:spPr>
          <a:xfrm>
            <a:off x="360375" y="24910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Make your money work harder for you</a:t>
            </a:r>
            <a:endParaRPr b="1" i="0" sz="2900" u="none" cap="none" strike="noStrike">
              <a:solidFill>
                <a:schemeClr val="accent2"/>
              </a:solidFill>
              <a:latin typeface="Lato"/>
              <a:ea typeface="Lato"/>
              <a:cs typeface="Lato"/>
              <a:sym typeface="Lato"/>
            </a:endParaRPr>
          </a:p>
        </p:txBody>
      </p:sp>
      <p:sp>
        <p:nvSpPr>
          <p:cNvPr id="488" name="Google Shape;488;g3041ee64992_0_405"/>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89" name="Google Shape;489;g3041ee64992_0_405"/>
          <p:cNvSpPr txBox="1"/>
          <p:nvPr/>
        </p:nvSpPr>
        <p:spPr>
          <a:xfrm>
            <a:off x="598525" y="1242425"/>
            <a:ext cx="7271400" cy="34662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2000"/>
              <a:buFont typeface="Arial"/>
              <a:buNone/>
            </a:pPr>
            <a:r>
              <a:rPr b="0" i="0" lang="en-GB" sz="2000" u="none" cap="none" strike="noStrike">
                <a:solidFill>
                  <a:schemeClr val="accent1"/>
                </a:solidFill>
                <a:latin typeface="Lato"/>
                <a:ea typeface="Lato"/>
                <a:cs typeface="Lato"/>
                <a:sym typeface="Lato"/>
              </a:rPr>
              <a:t>Shop around for a bank account</a:t>
            </a:r>
            <a:endParaRPr b="0" i="0" sz="2000" u="none" cap="none" strike="noStrike">
              <a:solidFill>
                <a:srgbClr val="000000"/>
              </a:solidFill>
              <a:latin typeface="Arial"/>
              <a:ea typeface="Arial"/>
              <a:cs typeface="Arial"/>
              <a:sym typeface="Arial"/>
            </a:endParaRPr>
          </a:p>
          <a:p>
            <a:pPr indent="0" lvl="0" marL="101600" marR="0" rtl="0" algn="l">
              <a:lnSpc>
                <a:spcPct val="115000"/>
              </a:lnSpc>
              <a:spcBef>
                <a:spcPts val="0"/>
              </a:spcBef>
              <a:spcAft>
                <a:spcPts val="0"/>
              </a:spcAft>
              <a:buClr>
                <a:srgbClr val="000000"/>
              </a:buClr>
              <a:buSzPts val="1600"/>
              <a:buFont typeface="Arial"/>
              <a:buNone/>
            </a:pPr>
            <a:r>
              <a:t/>
            </a:r>
            <a:endParaRPr b="0" i="0" sz="1600" u="none" cap="none" strike="noStrike">
              <a:solidFill>
                <a:schemeClr val="accent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2000"/>
              <a:buFont typeface="Arial"/>
              <a:buNone/>
            </a:pPr>
            <a:r>
              <a:rPr b="0" i="0" lang="en-GB" sz="2000" u="none" cap="none" strike="noStrike">
                <a:solidFill>
                  <a:schemeClr val="accent1"/>
                </a:solidFill>
                <a:latin typeface="Lato"/>
                <a:ea typeface="Lato"/>
                <a:cs typeface="Lato"/>
                <a:sym typeface="Lato"/>
              </a:rPr>
              <a:t>You can change the bank your current account is with whenever you want to</a:t>
            </a:r>
            <a:endParaRPr b="0" i="0" sz="2000" u="none" cap="none" strike="noStrike">
              <a:solidFill>
                <a:srgbClr val="000000"/>
              </a:solidFill>
              <a:latin typeface="Arial"/>
              <a:ea typeface="Arial"/>
              <a:cs typeface="Arial"/>
              <a:sym typeface="Arial"/>
            </a:endParaRPr>
          </a:p>
          <a:p>
            <a:pPr indent="0" lvl="0" marL="101600" marR="0" rtl="0" algn="l">
              <a:lnSpc>
                <a:spcPct val="115000"/>
              </a:lnSpc>
              <a:spcBef>
                <a:spcPts val="0"/>
              </a:spcBef>
              <a:spcAft>
                <a:spcPts val="0"/>
              </a:spcAft>
              <a:buClr>
                <a:srgbClr val="000000"/>
              </a:buClr>
              <a:buSzPts val="1600"/>
              <a:buFont typeface="Arial"/>
              <a:buNone/>
            </a:pPr>
            <a:r>
              <a:t/>
            </a:r>
            <a:endParaRPr b="0" i="0" sz="1600" u="none" cap="none" strike="noStrike">
              <a:solidFill>
                <a:schemeClr val="accent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2000"/>
              <a:buFont typeface="Arial"/>
              <a:buNone/>
            </a:pPr>
            <a:r>
              <a:rPr b="0" i="0" lang="en-GB" sz="2000" u="none" cap="none" strike="noStrike">
                <a:solidFill>
                  <a:schemeClr val="accent1"/>
                </a:solidFill>
                <a:latin typeface="Lato"/>
                <a:ea typeface="Lato"/>
                <a:cs typeface="Lato"/>
                <a:sym typeface="Lato"/>
              </a:rPr>
              <a:t>Some people keep track of the freebies and perks, and change their account when they find one they like</a:t>
            </a:r>
            <a:endParaRPr b="0" i="0" sz="2000" u="none" cap="none" strike="noStrike">
              <a:solidFill>
                <a:srgbClr val="000000"/>
              </a:solidFill>
              <a:latin typeface="Arial"/>
              <a:ea typeface="Arial"/>
              <a:cs typeface="Arial"/>
              <a:sym typeface="Arial"/>
            </a:endParaRPr>
          </a:p>
          <a:p>
            <a:pPr indent="0" lvl="0" marL="101600" marR="0" rtl="0" algn="l">
              <a:lnSpc>
                <a:spcPct val="115000"/>
              </a:lnSpc>
              <a:spcBef>
                <a:spcPts val="0"/>
              </a:spcBef>
              <a:spcAft>
                <a:spcPts val="0"/>
              </a:spcAft>
              <a:buClr>
                <a:srgbClr val="000000"/>
              </a:buClr>
              <a:buSzPts val="1600"/>
              <a:buFont typeface="Arial"/>
              <a:buNone/>
            </a:pPr>
            <a:r>
              <a:t/>
            </a:r>
            <a:endParaRPr b="0" i="0" sz="1600" u="none" cap="none" strike="noStrike">
              <a:solidFill>
                <a:schemeClr val="accent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2000"/>
              <a:buFont typeface="Arial"/>
              <a:buNone/>
            </a:pPr>
            <a:r>
              <a:rPr b="0" i="0" lang="en-GB" sz="2000" u="none" cap="none" strike="noStrike">
                <a:solidFill>
                  <a:schemeClr val="accent1"/>
                </a:solidFill>
                <a:latin typeface="Lato"/>
                <a:ea typeface="Lato"/>
                <a:cs typeface="Lato"/>
                <a:sym typeface="Lato"/>
              </a:rPr>
              <a:t>The </a:t>
            </a:r>
            <a:r>
              <a:rPr b="0" i="0" lang="en-GB" sz="2000" u="sng" cap="none" strike="noStrike">
                <a:solidFill>
                  <a:schemeClr val="accent1"/>
                </a:solidFill>
                <a:latin typeface="Lato"/>
                <a:ea typeface="Lato"/>
                <a:cs typeface="Lato"/>
                <a:sym typeface="Lato"/>
                <a:hlinkClick r:id="rId3">
                  <a:extLst>
                    <a:ext uri="{A12FA001-AC4F-418D-AE19-62706E023703}">
                      <ahyp:hlinkClr val="tx"/>
                    </a:ext>
                  </a:extLst>
                </a:hlinkClick>
              </a:rPr>
              <a:t>Current Account Switch Guarantee</a:t>
            </a:r>
            <a:r>
              <a:rPr b="0" i="0" lang="en-GB" sz="2000" u="none" cap="none" strike="noStrike">
                <a:solidFill>
                  <a:schemeClr val="accent1"/>
                </a:solidFill>
                <a:latin typeface="Lato"/>
                <a:ea typeface="Lato"/>
                <a:cs typeface="Lato"/>
                <a:sym typeface="Lato"/>
              </a:rPr>
              <a:t> makes it easy to change accounts</a:t>
            </a:r>
            <a:endParaRPr b="0" i="0" sz="2000" u="none" cap="none" strike="noStrike">
              <a:solidFill>
                <a:srgbClr val="000000"/>
              </a:solidFill>
              <a:latin typeface="Arial"/>
              <a:ea typeface="Arial"/>
              <a:cs typeface="Arial"/>
              <a:sym typeface="Arial"/>
            </a:endParaRPr>
          </a:p>
        </p:txBody>
      </p:sp>
      <p:pic>
        <p:nvPicPr>
          <p:cNvPr id="490" name="Google Shape;490;g3041ee64992_0_405"/>
          <p:cNvPicPr preferRelativeResize="0"/>
          <p:nvPr/>
        </p:nvPicPr>
        <p:blipFill rotWithShape="1">
          <a:blip r:embed="rId4">
            <a:alphaModFix/>
          </a:blip>
          <a:srcRect b="0" l="0" r="0" t="0"/>
          <a:stretch/>
        </p:blipFill>
        <p:spPr>
          <a:xfrm>
            <a:off x="385777" y="1398081"/>
            <a:ext cx="273100" cy="273100"/>
          </a:xfrm>
          <a:prstGeom prst="rect">
            <a:avLst/>
          </a:prstGeom>
          <a:noFill/>
          <a:ln>
            <a:noFill/>
          </a:ln>
        </p:spPr>
      </p:pic>
      <p:pic>
        <p:nvPicPr>
          <p:cNvPr id="491" name="Google Shape;491;g3041ee64992_0_405"/>
          <p:cNvPicPr preferRelativeResize="0"/>
          <p:nvPr/>
        </p:nvPicPr>
        <p:blipFill rotWithShape="1">
          <a:blip r:embed="rId4">
            <a:alphaModFix/>
          </a:blip>
          <a:srcRect b="0" l="0" r="0" t="0"/>
          <a:stretch/>
        </p:blipFill>
        <p:spPr>
          <a:xfrm>
            <a:off x="381835" y="2146941"/>
            <a:ext cx="273100" cy="273100"/>
          </a:xfrm>
          <a:prstGeom prst="rect">
            <a:avLst/>
          </a:prstGeom>
          <a:noFill/>
          <a:ln>
            <a:noFill/>
          </a:ln>
        </p:spPr>
      </p:pic>
      <p:pic>
        <p:nvPicPr>
          <p:cNvPr id="492" name="Google Shape;492;g3041ee64992_0_405"/>
          <p:cNvPicPr preferRelativeResize="0"/>
          <p:nvPr/>
        </p:nvPicPr>
        <p:blipFill rotWithShape="1">
          <a:blip r:embed="rId4">
            <a:alphaModFix/>
          </a:blip>
          <a:srcRect b="0" l="0" r="0" t="0"/>
          <a:stretch/>
        </p:blipFill>
        <p:spPr>
          <a:xfrm>
            <a:off x="360647" y="3142338"/>
            <a:ext cx="273100" cy="273100"/>
          </a:xfrm>
          <a:prstGeom prst="rect">
            <a:avLst/>
          </a:prstGeom>
          <a:noFill/>
          <a:ln>
            <a:noFill/>
          </a:ln>
        </p:spPr>
      </p:pic>
      <p:pic>
        <p:nvPicPr>
          <p:cNvPr id="493" name="Google Shape;493;g3041ee64992_0_405"/>
          <p:cNvPicPr preferRelativeResize="0"/>
          <p:nvPr/>
        </p:nvPicPr>
        <p:blipFill rotWithShape="1">
          <a:blip r:embed="rId4">
            <a:alphaModFix/>
          </a:blip>
          <a:srcRect b="0" l="0" r="0" t="0"/>
          <a:stretch/>
        </p:blipFill>
        <p:spPr>
          <a:xfrm>
            <a:off x="385777" y="4034926"/>
            <a:ext cx="273100" cy="273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g3041ee64992_0_17"/>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65" name="Google Shape;65;g3041ee64992_0_17"/>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66" name="Google Shape;66;g3041ee64992_0_17"/>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chemeClr val="lt1"/>
              </a:solidFill>
              <a:latin typeface="Lato"/>
              <a:ea typeface="Lato"/>
              <a:cs typeface="Lato"/>
              <a:sym typeface="La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g3041ee64992_0_416"/>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499" name="Google Shape;499;g3041ee64992_0_416"/>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g3041ee64992_0_416"/>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501" name="Google Shape;501;g3041ee64992_0_416"/>
          <p:cNvSpPr txBox="1"/>
          <p:nvPr/>
        </p:nvSpPr>
        <p:spPr>
          <a:xfrm>
            <a:off x="488176" y="1401263"/>
            <a:ext cx="7727100" cy="269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why it’s important to have a bank account</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Identify the steps to setting up a  bank account </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Analyse the advantages and disadvantages of different bank accounts</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FF00"/>
              </a:solidFill>
              <a:latin typeface="Lato Light"/>
              <a:ea typeface="Lato Light"/>
              <a:cs typeface="Lato Light"/>
              <a:sym typeface="Lato 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g3041ee64992_0_424"/>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17"/>
                  </a:ext>
                </a:extLst>
              </a:rPr>
              <a:t>Services available for people who have concerns about their personal </a:t>
            </a: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18"/>
                  </a:ext>
                </a:extLst>
              </a:rPr>
              <a:t>finances</a:t>
            </a:r>
            <a:endParaRPr b="0" i="0" sz="1400" u="none" cap="none" strike="noStrike">
              <a:solidFill>
                <a:schemeClr val="lt1"/>
              </a:solidFill>
              <a:latin typeface="Arial"/>
              <a:ea typeface="Arial"/>
              <a:cs typeface="Arial"/>
              <a:sym typeface="Arial"/>
            </a:endParaRPr>
          </a:p>
        </p:txBody>
      </p:sp>
      <p:sp>
        <p:nvSpPr>
          <p:cNvPr id="507" name="Google Shape;507;g3041ee64992_0_424"/>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At school, you can speak with an adult you trust. </a:t>
            </a:r>
            <a:endParaRPr b="1" i="0" sz="18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This could be your form tutor, head of year or the school’s safeguarding officer.</a:t>
            </a:r>
            <a:endParaRPr b="1" i="0" sz="1800" u="none" cap="none" strike="noStrike">
              <a:solidFill>
                <a:schemeClr val="accent2"/>
              </a:solidFill>
              <a:latin typeface="Lato"/>
              <a:ea typeface="Lato"/>
              <a:cs typeface="Lato"/>
              <a:sym typeface="Lato"/>
            </a:endParaRPr>
          </a:p>
        </p:txBody>
      </p:sp>
      <p:sp>
        <p:nvSpPr>
          <p:cNvPr id="508" name="Google Shape;508;g3041ee64992_0_42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g3041ee64992_0_424"/>
          <p:cNvSpPr/>
          <p:nvPr/>
        </p:nvSpPr>
        <p:spPr>
          <a:xfrm>
            <a:off x="182707" y="1161949"/>
            <a:ext cx="2846400" cy="1995600"/>
          </a:xfrm>
          <a:prstGeom prst="rect">
            <a:avLst/>
          </a:prstGeom>
          <a:noFill/>
          <a:ln cap="flat" cmpd="sng" w="2857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g3041ee64992_0_424"/>
          <p:cNvSpPr txBox="1"/>
          <p:nvPr/>
        </p:nvSpPr>
        <p:spPr>
          <a:xfrm>
            <a:off x="179510" y="1842376"/>
            <a:ext cx="27267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Lato"/>
                <a:ea typeface="Lato"/>
                <a:cs typeface="Lato"/>
                <a:sym typeface="Lato"/>
              </a:rPr>
              <a:t>Which offers guidance and advice </a:t>
            </a:r>
            <a:r>
              <a:rPr b="0" i="0" lang="en-GB" sz="1200" u="sng" cap="none" strike="noStrike">
                <a:solidFill>
                  <a:schemeClr val="lt1"/>
                </a:solidFill>
                <a:latin typeface="Lato"/>
                <a:ea typeface="Lato"/>
                <a:cs typeface="Lato"/>
                <a:sym typeface="Lato"/>
                <a:hlinkClick r:id="rId3">
                  <a:extLst>
                    <a:ext uri="{A12FA001-AC4F-418D-AE19-62706E023703}">
                      <ahyp:hlinkClr val="tx"/>
                    </a:ext>
                  </a:extLst>
                </a:hlinkClick>
              </a:rPr>
              <a:t>banking and saving</a:t>
            </a:r>
            <a:r>
              <a:rPr b="0" i="0" lang="en-GB" sz="1200" u="none" cap="none" strike="noStrike">
                <a:solidFill>
                  <a:schemeClr val="lt1"/>
                </a:solidFill>
                <a:latin typeface="Lato"/>
                <a:ea typeface="Lato"/>
                <a:cs typeface="Lato"/>
                <a:sym typeface="Lato"/>
              </a:rPr>
              <a:t> for children</a:t>
            </a:r>
            <a:endParaRPr b="0" i="0" sz="1200" u="none" cap="none" strike="noStrike">
              <a:solidFill>
                <a:schemeClr val="lt1"/>
              </a:solidFill>
              <a:latin typeface="Lato"/>
              <a:ea typeface="Lato"/>
              <a:cs typeface="Lato"/>
              <a:sym typeface="Lato"/>
            </a:endParaRPr>
          </a:p>
        </p:txBody>
      </p:sp>
      <p:pic>
        <p:nvPicPr>
          <p:cNvPr id="511" name="Google Shape;511;g3041ee64992_0_424"/>
          <p:cNvPicPr preferRelativeResize="0"/>
          <p:nvPr/>
        </p:nvPicPr>
        <p:blipFill rotWithShape="1">
          <a:blip r:embed="rId4">
            <a:alphaModFix/>
          </a:blip>
          <a:srcRect b="0" l="0" r="0" t="0"/>
          <a:stretch/>
        </p:blipFill>
        <p:spPr>
          <a:xfrm>
            <a:off x="255700" y="1339070"/>
            <a:ext cx="2020875" cy="433342"/>
          </a:xfrm>
          <a:prstGeom prst="rect">
            <a:avLst/>
          </a:prstGeom>
          <a:noFill/>
          <a:ln>
            <a:noFill/>
          </a:ln>
        </p:spPr>
      </p:pic>
      <p:sp>
        <p:nvSpPr>
          <p:cNvPr id="512" name="Google Shape;512;g3041ee64992_0_424"/>
          <p:cNvSpPr/>
          <p:nvPr/>
        </p:nvSpPr>
        <p:spPr>
          <a:xfrm>
            <a:off x="6177794" y="1161948"/>
            <a:ext cx="2846400" cy="1995600"/>
          </a:xfrm>
          <a:prstGeom prst="rect">
            <a:avLst/>
          </a:prstGeom>
          <a:noFill/>
          <a:ln cap="flat" cmpd="sng" w="2857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13" name="Google Shape;513;g3041ee64992_0_424"/>
          <p:cNvPicPr preferRelativeResize="0"/>
          <p:nvPr/>
        </p:nvPicPr>
        <p:blipFill rotWithShape="1">
          <a:blip r:embed="rId5">
            <a:alphaModFix/>
          </a:blip>
          <a:srcRect b="0" l="0" r="0" t="0"/>
          <a:stretch/>
        </p:blipFill>
        <p:spPr>
          <a:xfrm>
            <a:off x="6294550" y="1321211"/>
            <a:ext cx="969549" cy="650799"/>
          </a:xfrm>
          <a:prstGeom prst="rect">
            <a:avLst/>
          </a:prstGeom>
          <a:noFill/>
          <a:ln>
            <a:noFill/>
          </a:ln>
        </p:spPr>
      </p:pic>
      <p:sp>
        <p:nvSpPr>
          <p:cNvPr id="514" name="Google Shape;514;g3041ee64992_0_424"/>
          <p:cNvSpPr txBox="1"/>
          <p:nvPr/>
        </p:nvSpPr>
        <p:spPr>
          <a:xfrm>
            <a:off x="7334897" y="1299273"/>
            <a:ext cx="16254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Lato"/>
                <a:ea typeface="Lato"/>
                <a:cs typeface="Lato"/>
                <a:sym typeface="Lato"/>
              </a:rPr>
              <a:t>Money Helper’s </a:t>
            </a:r>
            <a:r>
              <a:rPr b="0" i="0" lang="en-GB" sz="1200" u="sng" cap="none" strike="noStrike">
                <a:solidFill>
                  <a:srgbClr val="FFFFFF"/>
                </a:solidFill>
                <a:latin typeface="Lato"/>
                <a:ea typeface="Lato"/>
                <a:cs typeface="Lato"/>
                <a:sym typeface="Lato"/>
                <a:hlinkClick r:id="rId6">
                  <a:extLst>
                    <a:ext uri="{A12FA001-AC4F-418D-AE19-62706E023703}">
                      <ahyp:hlinkClr val="tx"/>
                    </a:ext>
                  </a:extLst>
                </a:hlinkClick>
              </a:rPr>
              <a:t>‘Saving’ </a:t>
            </a:r>
            <a:r>
              <a:rPr b="0" i="0" lang="en-GB" sz="1200" u="none" cap="none" strike="noStrike">
                <a:solidFill>
                  <a:srgbClr val="FFFFFF"/>
                </a:solidFill>
                <a:latin typeface="Lato"/>
                <a:ea typeface="Lato"/>
                <a:cs typeface="Lato"/>
                <a:sym typeface="Lato"/>
              </a:rPr>
              <a:t>section provides advice on a range of areas around saving habits and saving accounts.</a:t>
            </a:r>
            <a:endParaRPr b="0" i="0" sz="1200" u="none" cap="none" strike="noStrike">
              <a:solidFill>
                <a:srgbClr val="FFFFFF"/>
              </a:solidFill>
              <a:latin typeface="Lato"/>
              <a:ea typeface="Lato"/>
              <a:cs typeface="Lato"/>
              <a:sym typeface="Lato"/>
            </a:endParaRPr>
          </a:p>
        </p:txBody>
      </p:sp>
      <p:grpSp>
        <p:nvGrpSpPr>
          <p:cNvPr id="515" name="Google Shape;515;g3041ee64992_0_424"/>
          <p:cNvGrpSpPr/>
          <p:nvPr/>
        </p:nvGrpSpPr>
        <p:grpSpPr>
          <a:xfrm>
            <a:off x="3128224" y="1161919"/>
            <a:ext cx="2950450" cy="1995658"/>
            <a:chOff x="463400" y="1321175"/>
            <a:chExt cx="3021145" cy="2094300"/>
          </a:xfrm>
        </p:grpSpPr>
        <p:sp>
          <p:nvSpPr>
            <p:cNvPr id="516" name="Google Shape;516;g3041ee64992_0_424"/>
            <p:cNvSpPr/>
            <p:nvPr/>
          </p:nvSpPr>
          <p:spPr>
            <a:xfrm>
              <a:off x="463400" y="1321175"/>
              <a:ext cx="2914500" cy="2094300"/>
            </a:xfrm>
            <a:prstGeom prst="rect">
              <a:avLst/>
            </a:prstGeom>
            <a:noFill/>
            <a:ln cap="flat" cmpd="sng" w="2857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g3041ee64992_0_424"/>
            <p:cNvSpPr txBox="1"/>
            <p:nvPr/>
          </p:nvSpPr>
          <p:spPr>
            <a:xfrm>
              <a:off x="1682145" y="1330220"/>
              <a:ext cx="1802400" cy="116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Lato"/>
                  <a:ea typeface="Lato"/>
                  <a:cs typeface="Lato"/>
                  <a:sym typeface="Lato"/>
                </a:rPr>
                <a:t>Martin Lewis’ MoneySavingExpert site has a section devoted to </a:t>
              </a:r>
              <a:r>
                <a:rPr b="0" i="0" lang="en-GB" sz="1200" u="sng" cap="none" strike="noStrike">
                  <a:solidFill>
                    <a:srgbClr val="FFFFFF"/>
                  </a:solidFill>
                  <a:latin typeface="Lato"/>
                  <a:ea typeface="Lato"/>
                  <a:cs typeface="Lato"/>
                  <a:sym typeface="Lato"/>
                  <a:hlinkClick r:id="rId7">
                    <a:extLst>
                      <a:ext uri="{A12FA001-AC4F-418D-AE19-62706E023703}">
                        <ahyp:hlinkClr val="tx"/>
                      </a:ext>
                    </a:extLst>
                  </a:hlinkClick>
                </a:rPr>
                <a:t>‘banking and saving</a:t>
              </a:r>
              <a:r>
                <a:rPr b="0" i="0" lang="en-GB" sz="1200" u="none" cap="none" strike="noStrike">
                  <a:solidFill>
                    <a:srgbClr val="FFFFFF"/>
                  </a:solidFill>
                  <a:latin typeface="Lato"/>
                  <a:ea typeface="Lato"/>
                  <a:cs typeface="Lato"/>
                  <a:sym typeface="Lato"/>
                </a:rPr>
                <a:t>’ . </a:t>
              </a:r>
              <a:endParaRPr b="0" i="0" sz="1200" u="none" cap="none" strike="noStrike">
                <a:solidFill>
                  <a:srgbClr val="FFFFFF"/>
                </a:solidFill>
                <a:latin typeface="Lato"/>
                <a:ea typeface="Lato"/>
                <a:cs typeface="Lato"/>
                <a:sym typeface="Lato"/>
              </a:endParaRPr>
            </a:p>
          </p:txBody>
        </p:sp>
      </p:grpSp>
      <p:pic>
        <p:nvPicPr>
          <p:cNvPr id="518" name="Google Shape;518;g3041ee64992_0_424"/>
          <p:cNvPicPr preferRelativeResize="0"/>
          <p:nvPr/>
        </p:nvPicPr>
        <p:blipFill rotWithShape="1">
          <a:blip r:embed="rId8">
            <a:alphaModFix/>
          </a:blip>
          <a:srcRect b="16968" l="0" r="0" t="15908"/>
          <a:stretch/>
        </p:blipFill>
        <p:spPr>
          <a:xfrm>
            <a:off x="3200562" y="1299263"/>
            <a:ext cx="1100798" cy="7389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g3041ee64992_0_441"/>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524" name="Google Shape;524;g3041ee64992_0_441"/>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28" name="Shape 528"/>
        <p:cNvGrpSpPr/>
        <p:nvPr/>
      </p:nvGrpSpPr>
      <p:grpSpPr>
        <a:xfrm>
          <a:off x="0" y="0"/>
          <a:ext cx="0" cy="0"/>
          <a:chOff x="0" y="0"/>
          <a:chExt cx="0" cy="0"/>
        </a:xfrm>
      </p:grpSpPr>
      <p:sp>
        <p:nvSpPr>
          <p:cNvPr id="529" name="Google Shape;529;g3041ee64992_0_447"/>
          <p:cNvSpPr txBox="1"/>
          <p:nvPr/>
        </p:nvSpPr>
        <p:spPr>
          <a:xfrm>
            <a:off x="462425" y="1142575"/>
            <a:ext cx="8612700" cy="2250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chemeClr val="lt1"/>
                </a:solidFill>
                <a:latin typeface="Lato Black"/>
                <a:ea typeface="Lato Black"/>
                <a:cs typeface="Lato Black"/>
                <a:sym typeface="Lato Black"/>
              </a:rPr>
              <a:t>Articles to extend learning</a:t>
            </a:r>
            <a:r>
              <a:rPr b="0" i="0" lang="en-GB" sz="3600" u="none" cap="none" strike="noStrike">
                <a:solidFill>
                  <a:schemeClr val="lt1"/>
                </a:solidFill>
                <a:latin typeface="Lato Black"/>
                <a:ea typeface="Lato Black"/>
                <a:cs typeface="Lato Black"/>
                <a:sym typeface="Lato Black"/>
              </a:rPr>
              <a:t> </a:t>
            </a:r>
            <a:endParaRPr b="0" i="0" sz="36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Please visit the  </a:t>
            </a:r>
            <a:r>
              <a:rPr b="0" i="0" lang="en-GB" sz="1400" u="sng" cap="none" strike="noStrike">
                <a:solidFill>
                  <a:schemeClr val="lt1"/>
                </a:solidFill>
                <a:latin typeface="Lato"/>
                <a:ea typeface="Lato"/>
                <a:cs typeface="Lato"/>
                <a:sym typeface="Lato"/>
                <a:hlinkClick r:id="rId3">
                  <a:extLst>
                    <a:ext uri="{A12FA001-AC4F-418D-AE19-62706E023703}">
                      <ahyp:hlinkClr val="tx"/>
                    </a:ext>
                  </a:extLst>
                </a:hlinkClick>
              </a:rPr>
              <a:t>FLIC learning hub </a:t>
            </a:r>
            <a:r>
              <a:rPr lang="en-GB">
                <a:solidFill>
                  <a:schemeClr val="lt1"/>
                </a:solidFill>
                <a:latin typeface="Lato"/>
                <a:ea typeface="Lato"/>
                <a:cs typeface="Lato"/>
                <a:sym typeface="Lato"/>
              </a:rPr>
              <a:t>f</a:t>
            </a:r>
            <a:r>
              <a:rPr b="0" i="0" lang="en-GB" sz="1400" u="none" cap="none" strike="noStrike">
                <a:solidFill>
                  <a:schemeClr val="lt1"/>
                </a:solidFill>
                <a:latin typeface="Lato"/>
                <a:ea typeface="Lato"/>
                <a:cs typeface="Lato"/>
                <a:sym typeface="Lato"/>
              </a:rPr>
              <a:t>or further resources</a:t>
            </a:r>
            <a:endParaRPr b="0" i="0" sz="18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800" u="none" cap="none" strike="noStrike">
              <a:solidFill>
                <a:schemeClr val="lt1"/>
              </a:solidFill>
              <a:latin typeface="Lato"/>
              <a:ea typeface="Lato"/>
              <a:cs typeface="Lato"/>
              <a:sym typeface="Lato"/>
            </a:endParaRPr>
          </a:p>
          <a:p>
            <a:pPr indent="0" lvl="0" marL="0" marR="0" rtl="0" algn="l">
              <a:lnSpc>
                <a:spcPct val="150000"/>
              </a:lnSpc>
              <a:spcBef>
                <a:spcPts val="0"/>
              </a:spcBef>
              <a:spcAft>
                <a:spcPts val="0"/>
              </a:spcAft>
              <a:buClr>
                <a:srgbClr val="000000"/>
              </a:buClr>
              <a:buSzPts val="1400"/>
              <a:buFont typeface="Arial"/>
              <a:buNone/>
            </a:pPr>
            <a:r>
              <a:rPr b="0" i="0" lang="en-GB" sz="1400" u="sng" cap="none" strike="noStrike">
                <a:solidFill>
                  <a:schemeClr val="lt1"/>
                </a:solidFill>
                <a:latin typeface="Lato"/>
                <a:ea typeface="Lato"/>
                <a:cs typeface="Lato"/>
                <a:sym typeface="Lato"/>
                <a:hlinkClick r:id="rId4">
                  <a:extLst>
                    <a:ext uri="{A12FA001-AC4F-418D-AE19-62706E023703}">
                      <ahyp:hlinkClr val="tx"/>
                    </a:ext>
                  </a:extLst>
                </a:hlinkClick>
              </a:rPr>
              <a:t>Citizens Advice - How to open a bank account</a:t>
            </a:r>
            <a:endParaRPr b="0" i="0" sz="1400" u="none" cap="none" strike="noStrike">
              <a:solidFill>
                <a:schemeClr val="lt1"/>
              </a:solidFill>
              <a:latin typeface="Lato"/>
              <a:ea typeface="Lato"/>
              <a:cs typeface="Lato"/>
              <a:sym typeface="Lato"/>
            </a:endParaRPr>
          </a:p>
          <a:p>
            <a:pPr indent="0" lvl="0" marL="0" marR="0" rtl="0" algn="l">
              <a:lnSpc>
                <a:spcPct val="150000"/>
              </a:lnSpc>
              <a:spcBef>
                <a:spcPts val="0"/>
              </a:spcBef>
              <a:spcAft>
                <a:spcPts val="0"/>
              </a:spcAft>
              <a:buClr>
                <a:srgbClr val="000000"/>
              </a:buClr>
              <a:buSzPts val="1400"/>
              <a:buFont typeface="Arial"/>
              <a:buNone/>
            </a:pPr>
            <a:r>
              <a:rPr b="0" i="0" lang="en-GB" sz="1400" u="sng" cap="none" strike="noStrike">
                <a:solidFill>
                  <a:schemeClr val="lt1"/>
                </a:solidFill>
                <a:latin typeface="Lato"/>
                <a:ea typeface="Lato"/>
                <a:cs typeface="Lato"/>
                <a:sym typeface="Lato"/>
                <a:hlinkClick r:id="rId5">
                  <a:extLst>
                    <a:ext uri="{A12FA001-AC4F-418D-AE19-62706E023703}">
                      <ahyp:hlinkClr val="tx"/>
                    </a:ext>
                  </a:extLst>
                </a:hlinkClick>
              </a:rPr>
              <a:t>Money Supermarket - Opening a bank account</a:t>
            </a:r>
            <a:endParaRPr b="0" i="0" sz="1400" u="none" cap="none" strike="noStrike">
              <a:solidFill>
                <a:schemeClr val="lt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400"/>
              <a:buFont typeface="Arial"/>
              <a:buNone/>
            </a:pPr>
            <a:r>
              <a:rPr b="0" i="0" lang="en-GB" sz="1400" u="sng" cap="none" strike="noStrike">
                <a:solidFill>
                  <a:schemeClr val="lt1"/>
                </a:solidFill>
                <a:latin typeface="Lato"/>
                <a:ea typeface="Lato"/>
                <a:cs typeface="Lato"/>
                <a:sym typeface="Lato"/>
                <a:hlinkClick r:id="rId6">
                  <a:extLst>
                    <a:ext uri="{A12FA001-AC4F-418D-AE19-62706E023703}">
                      <ahyp:hlinkClr val="tx"/>
                    </a:ext>
                  </a:extLst>
                </a:hlinkClick>
              </a:rPr>
              <a:t>The ‘unbanked’ deserve as much attention as the ‘debanked’ (Financial Times, August 2023)</a:t>
            </a:r>
            <a:endParaRPr b="0" i="0" sz="1400" u="none" cap="none" strike="noStrike">
              <a:solidFill>
                <a:schemeClr val="lt1"/>
              </a:solidFill>
              <a:latin typeface="Lato"/>
              <a:ea typeface="Lato"/>
              <a:cs typeface="Lato"/>
              <a:sym typeface="Lato"/>
            </a:endParaRPr>
          </a:p>
        </p:txBody>
      </p:sp>
      <p:sp>
        <p:nvSpPr>
          <p:cNvPr id="530" name="Google Shape;530;g3041ee64992_0_447"/>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g3041ee64992_0_24"/>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72" name="Google Shape;72;g3041ee64992_0_2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g3041ee64992_0_24"/>
          <p:cNvSpPr txBox="1"/>
          <p:nvPr/>
        </p:nvSpPr>
        <p:spPr>
          <a:xfrm>
            <a:off x="125" y="1491150"/>
            <a:ext cx="9144000" cy="216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1:</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How to open a </a:t>
            </a:r>
            <a:endParaRPr b="1" i="0" sz="5600" u="none" cap="none" strike="noStrike">
              <a:solidFill>
                <a:schemeClr val="lt1"/>
              </a:solidFill>
              <a:latin typeface="Lato Black"/>
              <a:ea typeface="Lato Black"/>
              <a:cs typeface="Lato Black"/>
              <a:sym typeface="Lato Black"/>
            </a:endParaRPr>
          </a:p>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bank account</a:t>
            </a:r>
            <a:endParaRPr b="1" i="0" sz="56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g3041ee64992_0_31"/>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79" name="Google Shape;79;g3041ee64992_0_31"/>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g3041ee64992_0_31"/>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81" name="Google Shape;81;g3041ee64992_0_31"/>
          <p:cNvSpPr txBox="1"/>
          <p:nvPr/>
        </p:nvSpPr>
        <p:spPr>
          <a:xfrm>
            <a:off x="488176" y="1312675"/>
            <a:ext cx="7727100" cy="269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Explain why it’s important to have a bank account</a:t>
            </a:r>
            <a:endParaRPr b="0" i="0" sz="2200" u="none" cap="none" strike="noStrike">
              <a:solidFill>
                <a:schemeClr val="lt1"/>
              </a:solidFill>
              <a:latin typeface="Lato Light"/>
              <a:ea typeface="Lato Light"/>
              <a:cs typeface="Lato Light"/>
              <a:sym typeface="Lato Light"/>
            </a:endParaRPr>
          </a:p>
          <a:p>
            <a:pPr indent="0" lvl="0" marL="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Identify the steps to setting up a  bank account</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Analyse the advantages and disadvantages of different bank accounts</a:t>
            </a:r>
            <a:endParaRPr b="0" i="0" sz="2200" u="none" cap="none" strike="noStrike">
              <a:solidFill>
                <a:schemeClr val="lt1"/>
              </a:solidFill>
              <a:latin typeface="Lato Light"/>
              <a:ea typeface="Lato Light"/>
              <a:cs typeface="Lato Light"/>
              <a:sym typeface="Lato Light"/>
            </a:endParaRPr>
          </a:p>
          <a:p>
            <a:pPr indent="0" lvl="0" marL="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g3041ee64992_0_39"/>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87" name="Google Shape;87;g3041ee64992_0_39"/>
          <p:cNvSpPr txBox="1"/>
          <p:nvPr/>
        </p:nvSpPr>
        <p:spPr>
          <a:xfrm>
            <a:off x="214425" y="1431900"/>
            <a:ext cx="5967000" cy="26166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2000"/>
              <a:buFont typeface="Arial"/>
              <a:buNone/>
            </a:pPr>
            <a:r>
              <a:rPr b="1" i="0" lang="en-GB" sz="2000" u="none" cap="none" strike="noStrike">
                <a:solidFill>
                  <a:schemeClr val="accent1"/>
                </a:solidFill>
                <a:latin typeface="Lato"/>
                <a:ea typeface="Lato"/>
                <a:cs typeface="Lato"/>
                <a:sym typeface="Lato"/>
              </a:rPr>
              <a:t>Where do people keep their money? </a:t>
            </a:r>
            <a:endParaRPr b="1" i="0" sz="2000" u="none" cap="none" strike="noStrike">
              <a:solidFill>
                <a:schemeClr val="accent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2000"/>
              <a:buFont typeface="Arial"/>
              <a:buNone/>
            </a:pPr>
            <a:r>
              <a:rPr b="1" i="0" lang="en-GB" sz="2000" u="none" cap="none" strike="noStrike">
                <a:solidFill>
                  <a:schemeClr val="accent1"/>
                </a:solidFill>
                <a:latin typeface="Lato"/>
                <a:ea typeface="Lato"/>
                <a:cs typeface="Lato"/>
                <a:sym typeface="Lato"/>
              </a:rPr>
              <a:t> </a:t>
            </a:r>
            <a:endParaRPr b="1" i="0" sz="1400" u="none" cap="none" strike="noStrike">
              <a:solidFill>
                <a:srgbClr val="000000"/>
              </a:solidFill>
              <a:latin typeface="Lato"/>
              <a:ea typeface="Lato"/>
              <a:cs typeface="Lato"/>
              <a:sym typeface="Lato"/>
            </a:endParaRPr>
          </a:p>
          <a:p>
            <a:pPr indent="-355600" lvl="0" marL="457200" marR="0" rtl="0" algn="l">
              <a:lnSpc>
                <a:spcPct val="115000"/>
              </a:lnSpc>
              <a:spcBef>
                <a:spcPts val="0"/>
              </a:spcBef>
              <a:spcAft>
                <a:spcPts val="0"/>
              </a:spcAft>
              <a:buClr>
                <a:schemeClr val="accent1"/>
              </a:buClr>
              <a:buSzPts val="2000"/>
              <a:buFont typeface="Lato"/>
              <a:buChar char="●"/>
            </a:pPr>
            <a:r>
              <a:rPr b="1" i="0" lang="en-GB" sz="2000" u="none" cap="none" strike="noStrike">
                <a:solidFill>
                  <a:schemeClr val="accent1"/>
                </a:solidFill>
                <a:latin typeface="Lato"/>
                <a:ea typeface="Lato"/>
                <a:cs typeface="Lato"/>
                <a:sym typeface="Lato"/>
              </a:rPr>
              <a:t>Discuss in pairs the different possible places</a:t>
            </a:r>
            <a:endParaRPr b="1" i="0" sz="1400" u="none" cap="none" strike="noStrike">
              <a:solidFill>
                <a:srgbClr val="000000"/>
              </a:solidFill>
              <a:latin typeface="Lato"/>
              <a:ea typeface="Lato"/>
              <a:cs typeface="Lato"/>
              <a:sym typeface="Lato"/>
            </a:endParaRPr>
          </a:p>
          <a:p>
            <a:pPr indent="-228600" lvl="0" marL="457200" marR="0" rtl="0" algn="l">
              <a:lnSpc>
                <a:spcPct val="115000"/>
              </a:lnSpc>
              <a:spcBef>
                <a:spcPts val="0"/>
              </a:spcBef>
              <a:spcAft>
                <a:spcPts val="0"/>
              </a:spcAft>
              <a:buClr>
                <a:schemeClr val="accent1"/>
              </a:buClr>
              <a:buSzPts val="2000"/>
              <a:buFont typeface="Lato"/>
              <a:buNone/>
            </a:pPr>
            <a:r>
              <a:t/>
            </a:r>
            <a:endParaRPr b="1" i="0" sz="2000" u="none" cap="none" strike="noStrike">
              <a:solidFill>
                <a:schemeClr val="accent1"/>
              </a:solidFill>
              <a:latin typeface="Lato"/>
              <a:ea typeface="Lato"/>
              <a:cs typeface="Lato"/>
              <a:sym typeface="Lato"/>
            </a:endParaRPr>
          </a:p>
          <a:p>
            <a:pPr indent="-355600" lvl="0" marL="457200" marR="0" rtl="0" algn="l">
              <a:lnSpc>
                <a:spcPct val="115000"/>
              </a:lnSpc>
              <a:spcBef>
                <a:spcPts val="0"/>
              </a:spcBef>
              <a:spcAft>
                <a:spcPts val="0"/>
              </a:spcAft>
              <a:buClr>
                <a:schemeClr val="accent1"/>
              </a:buClr>
              <a:buSzPts val="2000"/>
              <a:buFont typeface="Lato"/>
              <a:buChar char="●"/>
            </a:pPr>
            <a:r>
              <a:rPr b="1" i="0" lang="en-GB" sz="2000" u="none" cap="none" strike="noStrike">
                <a:solidFill>
                  <a:schemeClr val="accent1"/>
                </a:solidFill>
                <a:latin typeface="Lato"/>
                <a:ea typeface="Lato"/>
                <a:cs typeface="Lato"/>
                <a:sym typeface="Lato"/>
              </a:rPr>
              <a:t>What are the main things someone might look for in a place to keep their money?</a:t>
            </a:r>
            <a:endParaRPr b="1" i="0" sz="2000" u="none" cap="none" strike="noStrike">
              <a:solidFill>
                <a:schemeClr val="accent1"/>
              </a:solidFill>
              <a:latin typeface="Lato"/>
              <a:ea typeface="Lato"/>
              <a:cs typeface="Lato"/>
              <a:sym typeface="Lato"/>
            </a:endParaRPr>
          </a:p>
          <a:p>
            <a:pPr indent="-228600" lvl="0" marL="457200" marR="0" rtl="0" algn="l">
              <a:lnSpc>
                <a:spcPct val="115000"/>
              </a:lnSpc>
              <a:spcBef>
                <a:spcPts val="0"/>
              </a:spcBef>
              <a:spcAft>
                <a:spcPts val="0"/>
              </a:spcAft>
              <a:buClr>
                <a:schemeClr val="accent1"/>
              </a:buClr>
              <a:buSzPts val="2000"/>
              <a:buFont typeface="Lato"/>
              <a:buNone/>
            </a:pPr>
            <a:r>
              <a:t/>
            </a:r>
            <a:endParaRPr b="1" i="0" sz="2000" u="none" cap="none" strike="noStrike">
              <a:solidFill>
                <a:schemeClr val="accent1"/>
              </a:solidFill>
              <a:latin typeface="Lato"/>
              <a:ea typeface="Lato"/>
              <a:cs typeface="Lato"/>
              <a:sym typeface="Lato"/>
            </a:endParaRPr>
          </a:p>
        </p:txBody>
      </p:sp>
      <p:pic>
        <p:nvPicPr>
          <p:cNvPr id="88" name="Google Shape;88;g3041ee64992_0_39"/>
          <p:cNvPicPr preferRelativeResize="0"/>
          <p:nvPr/>
        </p:nvPicPr>
        <p:blipFill rotWithShape="1">
          <a:blip r:embed="rId3">
            <a:alphaModFix/>
          </a:blip>
          <a:srcRect b="14163" l="0" r="0" t="0"/>
          <a:stretch/>
        </p:blipFill>
        <p:spPr>
          <a:xfrm>
            <a:off x="6181425" y="1755275"/>
            <a:ext cx="2798625" cy="1969849"/>
          </a:xfrm>
          <a:prstGeom prst="rect">
            <a:avLst/>
          </a:prstGeom>
          <a:noFill/>
          <a:ln>
            <a:noFill/>
          </a:ln>
        </p:spPr>
      </p:pic>
      <p:sp>
        <p:nvSpPr>
          <p:cNvPr id="89" name="Google Shape;89;g3041ee64992_0_39"/>
          <p:cNvSpPr txBox="1"/>
          <p:nvPr>
            <p:ph type="ctrTitle"/>
          </p:nvPr>
        </p:nvSpPr>
        <p:spPr>
          <a:xfrm>
            <a:off x="2389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Starter activity</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3041ee64992_0_47"/>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95" name="Google Shape;95;g3041ee64992_0_47"/>
          <p:cNvSpPr txBox="1"/>
          <p:nvPr/>
        </p:nvSpPr>
        <p:spPr>
          <a:xfrm>
            <a:off x="207525" y="1405850"/>
            <a:ext cx="5501100" cy="3643500"/>
          </a:xfrm>
          <a:prstGeom prst="rect">
            <a:avLst/>
          </a:prstGeom>
          <a:noFill/>
          <a:ln>
            <a:noFill/>
          </a:ln>
        </p:spPr>
        <p:txBody>
          <a:bodyPr anchorCtr="0" anchor="t" bIns="91425" lIns="91425" spcFirstLastPara="1" rIns="91425" wrap="square" tIns="91425">
            <a:spAutoFit/>
          </a:bodyPr>
          <a:lstStyle/>
          <a:p>
            <a:pPr indent="0" lvl="0" marL="101600" rtl="0" algn="l">
              <a:lnSpc>
                <a:spcPct val="115000"/>
              </a:lnSpc>
              <a:spcBef>
                <a:spcPts val="0"/>
              </a:spcBef>
              <a:spcAft>
                <a:spcPts val="0"/>
              </a:spcAft>
              <a:buClr>
                <a:srgbClr val="000000"/>
              </a:buClr>
              <a:buSzPts val="2000"/>
              <a:buFont typeface="Arial"/>
              <a:buNone/>
            </a:pPr>
            <a:r>
              <a:rPr lang="en-GB" sz="2000">
                <a:solidFill>
                  <a:schemeClr val="accent1"/>
                </a:solidFill>
                <a:latin typeface="Lato"/>
                <a:ea typeface="Lato"/>
                <a:cs typeface="Lato"/>
                <a:sym typeface="Lato"/>
              </a:rPr>
              <a:t>These got their name because in the Middle Ages people used to keep their money in pots made of ‘pygg’, which meant </a:t>
            </a:r>
            <a:r>
              <a:rPr lang="en-GB" sz="2000" u="sng">
                <a:solidFill>
                  <a:schemeClr val="accent1"/>
                </a:solidFill>
                <a:latin typeface="Lato"/>
                <a:ea typeface="Lato"/>
                <a:cs typeface="Lato"/>
                <a:sym typeface="Lato"/>
              </a:rPr>
              <a:t>clay</a:t>
            </a:r>
            <a:r>
              <a:rPr lang="en-GB" sz="2000">
                <a:solidFill>
                  <a:schemeClr val="accent1"/>
                </a:solidFill>
                <a:latin typeface="Lato"/>
                <a:ea typeface="Lato"/>
                <a:cs typeface="Lato"/>
                <a:sym typeface="Lato"/>
              </a:rPr>
              <a:t>.  </a:t>
            </a:r>
            <a:endParaRPr sz="2000">
              <a:solidFill>
                <a:schemeClr val="accent1"/>
              </a:solidFill>
              <a:latin typeface="Lato"/>
              <a:ea typeface="Lato"/>
              <a:cs typeface="Lato"/>
              <a:sym typeface="Lato"/>
            </a:endParaRPr>
          </a:p>
          <a:p>
            <a:pPr indent="0" lvl="0" marL="101600" rtl="0" algn="l">
              <a:lnSpc>
                <a:spcPct val="115000"/>
              </a:lnSpc>
              <a:spcBef>
                <a:spcPts val="0"/>
              </a:spcBef>
              <a:spcAft>
                <a:spcPts val="0"/>
              </a:spcAft>
              <a:buClr>
                <a:srgbClr val="000000"/>
              </a:buClr>
              <a:buSzPts val="2000"/>
              <a:buFont typeface="Arial"/>
              <a:buNone/>
            </a:pPr>
            <a:r>
              <a:t/>
            </a:r>
            <a:endParaRPr sz="2000">
              <a:solidFill>
                <a:schemeClr val="accent1"/>
              </a:solidFill>
              <a:latin typeface="Lato"/>
              <a:ea typeface="Lato"/>
              <a:cs typeface="Lato"/>
              <a:sym typeface="Lato"/>
            </a:endParaRPr>
          </a:p>
          <a:p>
            <a:pPr indent="0" lvl="0" marL="101600" rtl="0" algn="l">
              <a:lnSpc>
                <a:spcPct val="115000"/>
              </a:lnSpc>
              <a:spcBef>
                <a:spcPts val="0"/>
              </a:spcBef>
              <a:spcAft>
                <a:spcPts val="0"/>
              </a:spcAft>
              <a:buClr>
                <a:srgbClr val="000000"/>
              </a:buClr>
              <a:buSzPts val="2000"/>
              <a:buFont typeface="Arial"/>
              <a:buNone/>
            </a:pPr>
            <a:r>
              <a:rPr lang="en-GB" sz="2000">
                <a:solidFill>
                  <a:schemeClr val="accent1"/>
                </a:solidFill>
                <a:latin typeface="Lato"/>
                <a:ea typeface="Lato"/>
                <a:cs typeface="Lato"/>
                <a:sym typeface="Lato"/>
              </a:rPr>
              <a:t>As the English language evolved, this became pig, which is also the name of the animal hence why the shape of the pot changed as well!</a:t>
            </a:r>
            <a:endParaRPr/>
          </a:p>
          <a:p>
            <a:pPr indent="0" lvl="0" marL="101600" rtl="0" algn="l">
              <a:lnSpc>
                <a:spcPct val="115000"/>
              </a:lnSpc>
              <a:spcBef>
                <a:spcPts val="0"/>
              </a:spcBef>
              <a:spcAft>
                <a:spcPts val="0"/>
              </a:spcAft>
              <a:buClr>
                <a:srgbClr val="000000"/>
              </a:buClr>
              <a:buSzPts val="2000"/>
              <a:buFont typeface="Arial"/>
              <a:buNone/>
            </a:pPr>
            <a:r>
              <a:t/>
            </a:r>
            <a:endParaRPr sz="2000">
              <a:solidFill>
                <a:schemeClr val="accent1"/>
              </a:solidFill>
              <a:latin typeface="Lato"/>
              <a:ea typeface="Lato"/>
              <a:cs typeface="Lato"/>
              <a:sym typeface="Lato"/>
            </a:endParaRPr>
          </a:p>
          <a:p>
            <a:pPr indent="0" lvl="0" marL="101600" rtl="0" algn="l">
              <a:lnSpc>
                <a:spcPct val="115000"/>
              </a:lnSpc>
              <a:spcBef>
                <a:spcPts val="0"/>
              </a:spcBef>
              <a:spcAft>
                <a:spcPts val="0"/>
              </a:spcAft>
              <a:buClr>
                <a:srgbClr val="000000"/>
              </a:buClr>
              <a:buSzPts val="1800"/>
              <a:buFont typeface="Arial"/>
              <a:buNone/>
            </a:pPr>
            <a:r>
              <a:t/>
            </a:r>
            <a:endParaRPr i="1" sz="1800">
              <a:solidFill>
                <a:schemeClr val="accent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t/>
            </a:r>
            <a:endParaRPr sz="2000">
              <a:solidFill>
                <a:schemeClr val="accent1"/>
              </a:solidFill>
              <a:latin typeface="Lato"/>
              <a:ea typeface="Lato"/>
              <a:cs typeface="Lato"/>
              <a:sym typeface="Lato"/>
            </a:endParaRPr>
          </a:p>
        </p:txBody>
      </p:sp>
      <p:pic>
        <p:nvPicPr>
          <p:cNvPr id="96" name="Google Shape;96;g3041ee64992_0_47"/>
          <p:cNvPicPr preferRelativeResize="0"/>
          <p:nvPr/>
        </p:nvPicPr>
        <p:blipFill rotWithShape="1">
          <a:blip r:embed="rId3">
            <a:alphaModFix/>
          </a:blip>
          <a:srcRect b="0" l="0" r="0" t="0"/>
          <a:stretch/>
        </p:blipFill>
        <p:spPr>
          <a:xfrm flipH="1">
            <a:off x="6192976" y="2100800"/>
            <a:ext cx="2662925" cy="1823575"/>
          </a:xfrm>
          <a:prstGeom prst="rect">
            <a:avLst/>
          </a:prstGeom>
          <a:noFill/>
          <a:ln>
            <a:noFill/>
          </a:ln>
        </p:spPr>
      </p:pic>
      <p:sp>
        <p:nvSpPr>
          <p:cNvPr id="97" name="Google Shape;97;g3041ee64992_0_47"/>
          <p:cNvSpPr txBox="1"/>
          <p:nvPr>
            <p:ph type="ctrTitle"/>
          </p:nvPr>
        </p:nvSpPr>
        <p:spPr>
          <a:xfrm>
            <a:off x="2389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Piggy banks fact</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3041ee64992_0_55"/>
          <p:cNvSpPr txBox="1"/>
          <p:nvPr>
            <p:ph type="ctrTitle"/>
          </p:nvPr>
        </p:nvSpPr>
        <p:spPr>
          <a:xfrm>
            <a:off x="2389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 does a bank do?</a:t>
            </a:r>
            <a:endParaRPr b="1" i="0" sz="2900" u="none" cap="none" strike="noStrike">
              <a:solidFill>
                <a:schemeClr val="accent2"/>
              </a:solidFill>
              <a:latin typeface="Lato"/>
              <a:ea typeface="Lato"/>
              <a:cs typeface="Lato"/>
              <a:sym typeface="Lato"/>
            </a:endParaRPr>
          </a:p>
        </p:txBody>
      </p:sp>
      <p:sp>
        <p:nvSpPr>
          <p:cNvPr id="103" name="Google Shape;103;g3041ee64992_0_55"/>
          <p:cNvSpPr txBox="1"/>
          <p:nvPr/>
        </p:nvSpPr>
        <p:spPr>
          <a:xfrm>
            <a:off x="4630075" y="1477975"/>
            <a:ext cx="4389300" cy="33294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What is meant by the following terms?</a:t>
            </a:r>
            <a:endParaRPr b="1" i="0" sz="1800" u="none" cap="none" strike="noStrike">
              <a:solidFill>
                <a:schemeClr val="accent1"/>
              </a:solidFill>
              <a:latin typeface="Lato"/>
              <a:ea typeface="Lato"/>
              <a:cs typeface="Lato"/>
              <a:sym typeface="Lato"/>
            </a:endParaRPr>
          </a:p>
          <a:p>
            <a:pPr indent="-342900" lvl="0" marL="457200" marR="0" rtl="0" algn="l">
              <a:lnSpc>
                <a:spcPct val="115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Customer</a:t>
            </a:r>
            <a:endParaRPr b="0" i="0" sz="1800" u="none" cap="none" strike="noStrike">
              <a:solidFill>
                <a:schemeClr val="accent1"/>
              </a:solidFill>
              <a:latin typeface="Lato"/>
              <a:ea typeface="Lato"/>
              <a:cs typeface="Lato"/>
              <a:sym typeface="Lato"/>
            </a:endParaRPr>
          </a:p>
          <a:p>
            <a:pPr indent="-342900" lvl="0" marL="457200" marR="0" rtl="0" algn="l">
              <a:lnSpc>
                <a:spcPct val="115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Deposits</a:t>
            </a:r>
            <a:endParaRPr b="0" i="0" sz="1800" u="none" cap="none" strike="noStrike">
              <a:solidFill>
                <a:schemeClr val="accent1"/>
              </a:solidFill>
              <a:latin typeface="Lato"/>
              <a:ea typeface="Lato"/>
              <a:cs typeface="Lato"/>
              <a:sym typeface="Lato"/>
            </a:endParaRPr>
          </a:p>
          <a:p>
            <a:pPr indent="-342900" lvl="0" marL="457200" marR="0" rtl="0" algn="l">
              <a:lnSpc>
                <a:spcPct val="115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Loans  </a:t>
            </a:r>
            <a:endParaRPr b="0" i="0" sz="1800" u="none" cap="none" strike="noStrike">
              <a:solidFill>
                <a:schemeClr val="accent1"/>
              </a:solidFill>
              <a:latin typeface="Lato"/>
              <a:ea typeface="Lato"/>
              <a:cs typeface="Lato"/>
              <a:sym typeface="Lato"/>
            </a:endParaRPr>
          </a:p>
          <a:p>
            <a:pPr indent="-342900" lvl="0" marL="457200" marR="0" rtl="0" algn="l">
              <a:lnSpc>
                <a:spcPct val="115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Interest</a:t>
            </a:r>
            <a:endParaRPr b="0" i="0" sz="1800" u="none" cap="none" strike="noStrike">
              <a:solidFill>
                <a:schemeClr val="accent1"/>
              </a:solidFill>
              <a:latin typeface="Lato"/>
              <a:ea typeface="Lato"/>
              <a:cs typeface="Lato"/>
              <a:sym typeface="Lato"/>
            </a:endParaRPr>
          </a:p>
          <a:p>
            <a:pPr indent="-342900" lvl="0" marL="457200" marR="0" rtl="0" algn="l">
              <a:lnSpc>
                <a:spcPct val="115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Bank account</a:t>
            </a:r>
            <a:endParaRPr b="0" i="0" sz="1800" u="none" cap="none" strike="noStrike">
              <a:solidFill>
                <a:schemeClr val="accent1"/>
              </a:solidFill>
              <a:latin typeface="Lato"/>
              <a:ea typeface="Lato"/>
              <a:cs typeface="Lato"/>
              <a:sym typeface="Lato"/>
            </a:endParaRPr>
          </a:p>
          <a:p>
            <a:pPr indent="-342900" lvl="0" marL="457200" marR="0" rtl="0" algn="l">
              <a:lnSpc>
                <a:spcPct val="115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Current account</a:t>
            </a:r>
            <a:endParaRPr b="0" i="0" sz="1800" u="none" cap="none" strike="noStrike">
              <a:solidFill>
                <a:schemeClr val="accent1"/>
              </a:solidFill>
              <a:latin typeface="Lato"/>
              <a:ea typeface="Lato"/>
              <a:cs typeface="Lato"/>
              <a:sym typeface="Lato"/>
            </a:endParaRPr>
          </a:p>
          <a:p>
            <a:pPr indent="-342900" lvl="0" marL="457200" marR="0" rtl="0" algn="l">
              <a:lnSpc>
                <a:spcPct val="115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Profit </a:t>
            </a:r>
            <a:endParaRPr b="0" i="0" sz="1800" u="none" cap="none" strike="noStrike">
              <a:solidFill>
                <a:schemeClr val="accent1"/>
              </a:solidFill>
              <a:latin typeface="Lato"/>
              <a:ea typeface="Lato"/>
              <a:cs typeface="Lato"/>
              <a:sym typeface="Lato"/>
            </a:endParaRPr>
          </a:p>
          <a:p>
            <a:pPr indent="-342900" lvl="0" marL="457200" marR="0" rtl="0" algn="l">
              <a:lnSpc>
                <a:spcPct val="115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Identification</a:t>
            </a:r>
            <a:endParaRPr b="0" i="0" sz="1800" u="none" cap="none" strike="noStrike">
              <a:solidFill>
                <a:schemeClr val="accent1"/>
              </a:solidFill>
              <a:latin typeface="Lato"/>
              <a:ea typeface="Lato"/>
              <a:cs typeface="Lato"/>
              <a:sym typeface="Lato"/>
            </a:endParaRPr>
          </a:p>
          <a:p>
            <a:pPr indent="-342900" lvl="0" marL="457200" marR="0" rtl="0" algn="l">
              <a:lnSpc>
                <a:spcPct val="115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Economy </a:t>
            </a:r>
            <a:endParaRPr b="0" i="0" sz="1800" u="none" cap="none" strike="noStrike">
              <a:solidFill>
                <a:schemeClr val="accent1"/>
              </a:solidFill>
              <a:latin typeface="Lato"/>
              <a:ea typeface="Lato"/>
              <a:cs typeface="Lato"/>
              <a:sym typeface="Lato"/>
            </a:endParaRPr>
          </a:p>
        </p:txBody>
      </p:sp>
      <p:sp>
        <p:nvSpPr>
          <p:cNvPr id="104" name="Google Shape;104;g3041ee64992_0_55"/>
          <p:cNvSpPr/>
          <p:nvPr/>
        </p:nvSpPr>
        <p:spPr>
          <a:xfrm>
            <a:off x="364600" y="2760825"/>
            <a:ext cx="1169100" cy="3414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Customers</a:t>
            </a:r>
            <a:endParaRPr b="1" i="0" sz="1400" u="none" cap="none" strike="noStrike">
              <a:solidFill>
                <a:schemeClr val="lt1"/>
              </a:solidFill>
              <a:latin typeface="Lato"/>
              <a:ea typeface="Lato"/>
              <a:cs typeface="Lato"/>
              <a:sym typeface="Lato"/>
            </a:endParaRPr>
          </a:p>
        </p:txBody>
      </p:sp>
      <p:sp>
        <p:nvSpPr>
          <p:cNvPr id="105" name="Google Shape;105;g3041ee64992_0_55"/>
          <p:cNvSpPr/>
          <p:nvPr/>
        </p:nvSpPr>
        <p:spPr>
          <a:xfrm flipH="1">
            <a:off x="896375" y="1888350"/>
            <a:ext cx="2329800" cy="683400"/>
          </a:xfrm>
          <a:prstGeom prst="curvedDownArrow">
            <a:avLst>
              <a:gd fmla="val 25000" name="adj1"/>
              <a:gd fmla="val 50000" name="adj2"/>
              <a:gd fmla="val 25000" name="adj3"/>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g3041ee64992_0_55"/>
          <p:cNvSpPr/>
          <p:nvPr/>
        </p:nvSpPr>
        <p:spPr>
          <a:xfrm flipH="1" rot="10800000">
            <a:off x="895375" y="3236175"/>
            <a:ext cx="2437500" cy="743400"/>
          </a:xfrm>
          <a:prstGeom prst="curvedDownArrow">
            <a:avLst>
              <a:gd fmla="val 25000" name="adj1"/>
              <a:gd fmla="val 50000" name="adj2"/>
              <a:gd fmla="val 25000" name="adj3"/>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g3041ee64992_0_55"/>
          <p:cNvSpPr/>
          <p:nvPr/>
        </p:nvSpPr>
        <p:spPr>
          <a:xfrm>
            <a:off x="2580775" y="2760825"/>
            <a:ext cx="1169100" cy="3414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Bank</a:t>
            </a:r>
            <a:endParaRPr b="1" i="0" sz="1400" u="none" cap="none" strike="noStrike">
              <a:solidFill>
                <a:schemeClr val="lt1"/>
              </a:solidFill>
              <a:latin typeface="Lato"/>
              <a:ea typeface="Lato"/>
              <a:cs typeface="Lato"/>
              <a:sym typeface="Lato"/>
            </a:endParaRPr>
          </a:p>
        </p:txBody>
      </p:sp>
      <p:sp>
        <p:nvSpPr>
          <p:cNvPr id="108" name="Google Shape;108;g3041ee64992_0_55"/>
          <p:cNvSpPr/>
          <p:nvPr/>
        </p:nvSpPr>
        <p:spPr>
          <a:xfrm>
            <a:off x="1531025" y="2389125"/>
            <a:ext cx="1060500" cy="461700"/>
          </a:xfrm>
          <a:prstGeom prst="rightArrow">
            <a:avLst>
              <a:gd fmla="val 50000"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chemeClr val="lt1"/>
                </a:solidFill>
                <a:latin typeface="Lato"/>
                <a:ea typeface="Lato"/>
                <a:cs typeface="Lato"/>
                <a:sym typeface="Lato"/>
              </a:rPr>
              <a:t>Deposits </a:t>
            </a:r>
            <a:endParaRPr b="1" i="0" sz="1300" u="none" cap="none" strike="noStrike">
              <a:solidFill>
                <a:schemeClr val="lt1"/>
              </a:solidFill>
              <a:latin typeface="Lato"/>
              <a:ea typeface="Lato"/>
              <a:cs typeface="Lato"/>
              <a:sym typeface="Lato"/>
            </a:endParaRPr>
          </a:p>
        </p:txBody>
      </p:sp>
      <p:sp>
        <p:nvSpPr>
          <p:cNvPr id="109" name="Google Shape;109;g3041ee64992_0_55"/>
          <p:cNvSpPr/>
          <p:nvPr/>
        </p:nvSpPr>
        <p:spPr>
          <a:xfrm>
            <a:off x="1531025" y="3102225"/>
            <a:ext cx="1060500" cy="4002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Loans</a:t>
            </a:r>
            <a:endParaRPr b="1" i="0" sz="1400" u="none" cap="none" strike="noStrike">
              <a:solidFill>
                <a:schemeClr val="lt1"/>
              </a:solidFill>
              <a:latin typeface="Lato"/>
              <a:ea typeface="Lato"/>
              <a:cs typeface="Lato"/>
              <a:sym typeface="Lato"/>
            </a:endParaRPr>
          </a:p>
        </p:txBody>
      </p:sp>
      <p:sp>
        <p:nvSpPr>
          <p:cNvPr id="110" name="Google Shape;110;g3041ee64992_0_55"/>
          <p:cNvSpPr txBox="1"/>
          <p:nvPr/>
        </p:nvSpPr>
        <p:spPr>
          <a:xfrm>
            <a:off x="896375" y="1488138"/>
            <a:ext cx="23298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Interest</a:t>
            </a:r>
            <a:endParaRPr b="1" i="0" sz="1400" u="none" cap="none" strike="noStrike">
              <a:solidFill>
                <a:schemeClr val="accent1"/>
              </a:solidFill>
              <a:latin typeface="Arial"/>
              <a:ea typeface="Arial"/>
              <a:cs typeface="Arial"/>
              <a:sym typeface="Arial"/>
            </a:endParaRPr>
          </a:p>
        </p:txBody>
      </p:sp>
      <p:sp>
        <p:nvSpPr>
          <p:cNvPr id="111" name="Google Shape;111;g3041ee64992_0_55"/>
          <p:cNvSpPr txBox="1"/>
          <p:nvPr/>
        </p:nvSpPr>
        <p:spPr>
          <a:xfrm>
            <a:off x="896375" y="3979563"/>
            <a:ext cx="23298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Interest</a:t>
            </a:r>
            <a:endParaRPr b="1" i="0" sz="1400" u="none" cap="none" strike="noStrike">
              <a:solidFill>
                <a:schemeClr val="accen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