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Lst>
  <p:sldSz cy="5143500" cx="9144000"/>
  <p:notesSz cx="6858000" cy="9144000"/>
  <p:embeddedFontLst>
    <p:embeddedFont>
      <p:font typeface="Lato"/>
      <p:regular r:id="rId47"/>
      <p:bold r:id="rId48"/>
      <p:italic r:id="rId49"/>
      <p:boldItalic r:id="rId50"/>
    </p:embeddedFont>
    <p:embeddedFont>
      <p:font typeface="Lato Light"/>
      <p:regular r:id="rId51"/>
      <p:bold r:id="rId52"/>
      <p:italic r:id="rId53"/>
      <p:boldItalic r:id="rId54"/>
    </p:embeddedFont>
    <p:embeddedFont>
      <p:font typeface="Lato Black"/>
      <p:bold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27">
          <p15:clr>
            <a:srgbClr val="A4A3A4"/>
          </p15:clr>
        </p15:guide>
      </p15:sldGuideLst>
    </p:ext>
    <p:ext uri="GoogleSlidesCustomDataVersion2">
      <go:slidesCustomData xmlns:go="http://customooxmlschemas.google.com/" r:id="rId57" roundtripDataSignature="AMtx7mgblEmxiId79dYzF5s2n7llPXP+J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B8C2950-626C-42CD-A451-847FE5C66521}">
  <a:tblStyle styleId="{9B8C2950-626C-42CD-A451-847FE5C66521}"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E19B7D67-AC04-4132-AB04-828629AFE065}"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5981D5AC-AC8A-4118-A058-EB8536DF27F6}" styleName="Table_2">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2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Lato-bold.fntdata"/><Relationship Id="rId47" Type="http://schemas.openxmlformats.org/officeDocument/2006/relationships/font" Target="fonts/Lato-regular.fntdata"/><Relationship Id="rId49" Type="http://schemas.openxmlformats.org/officeDocument/2006/relationships/font" Target="fonts/Lato-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LatoLight-regular.fntdata"/><Relationship Id="rId50" Type="http://schemas.openxmlformats.org/officeDocument/2006/relationships/font" Target="fonts/Lato-boldItalic.fntdata"/><Relationship Id="rId53" Type="http://schemas.openxmlformats.org/officeDocument/2006/relationships/font" Target="fonts/LatoLight-italic.fntdata"/><Relationship Id="rId52" Type="http://schemas.openxmlformats.org/officeDocument/2006/relationships/font" Target="fonts/LatoLight-bold.fntdata"/><Relationship Id="rId11" Type="http://schemas.openxmlformats.org/officeDocument/2006/relationships/slide" Target="slides/slide5.xml"/><Relationship Id="rId55" Type="http://schemas.openxmlformats.org/officeDocument/2006/relationships/font" Target="fonts/LatoBlack-bold.fntdata"/><Relationship Id="rId10" Type="http://schemas.openxmlformats.org/officeDocument/2006/relationships/slide" Target="slides/slide4.xml"/><Relationship Id="rId54" Type="http://schemas.openxmlformats.org/officeDocument/2006/relationships/font" Target="fonts/LatoLight-boldItalic.fntdata"/><Relationship Id="rId13" Type="http://schemas.openxmlformats.org/officeDocument/2006/relationships/slide" Target="slides/slide7.xml"/><Relationship Id="rId57" Type="http://customschemas.google.com/relationships/presentationmetadata" Target="metadata"/><Relationship Id="rId12" Type="http://schemas.openxmlformats.org/officeDocument/2006/relationships/slide" Target="slides/slide6.xml"/><Relationship Id="rId56" Type="http://schemas.openxmlformats.org/officeDocument/2006/relationships/font" Target="fonts/LatoBlack-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g22bce4c550d_0_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 name="Google Shape;53;g22bce4c550d_0_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ae108d2c19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g1ae108d2c19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instruction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Reasons could include: to help with budgeting, to check been paid, to identify fraudulent transactions, to see progress toward saving, to work out whether can afford a purchase</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To reduce teacher talk here: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Ask students to work in pairs, choosing at least 1 question to discuss</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05b7abb807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g205b7abb807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instruction </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Resources 1 -optional print</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rPr lang="en-GB" sz="1200">
                <a:solidFill>
                  <a:schemeClr val="dk1"/>
                </a:solidFill>
                <a:latin typeface="Calibri"/>
                <a:ea typeface="Calibri"/>
                <a:cs typeface="Calibri"/>
                <a:sym typeface="Calibri"/>
              </a:rPr>
              <a:t>Model one or two definitions to demonstrate what was needed and support them to do more of a ‘process of elimination’ with the terms left.</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rPr b="1" lang="en-GB" sz="1200">
                <a:solidFill>
                  <a:schemeClr val="dk1"/>
                </a:solidFill>
                <a:latin typeface="Calibri"/>
                <a:ea typeface="Calibri"/>
                <a:cs typeface="Calibri"/>
                <a:sym typeface="Calibri"/>
              </a:rPr>
              <a:t>Further information:</a:t>
            </a:r>
            <a:endParaRPr b="1" sz="1200">
              <a:solidFill>
                <a:schemeClr val="dk1"/>
              </a:solidFill>
              <a:latin typeface="Calibri"/>
              <a:ea typeface="Calibri"/>
              <a:cs typeface="Calibri"/>
              <a:sym typeface="Calibri"/>
            </a:endParaRPr>
          </a:p>
          <a:p>
            <a:pPr indent="0" lvl="0" marL="0" rtl="0" algn="l">
              <a:spcBef>
                <a:spcPts val="0"/>
              </a:spcBef>
              <a:spcAft>
                <a:spcPts val="0"/>
              </a:spcAft>
              <a:buSzPts val="1100"/>
              <a:buNone/>
            </a:pPr>
            <a:r>
              <a:rPr lang="en-GB" sz="1200">
                <a:solidFill>
                  <a:schemeClr val="dk1"/>
                </a:solidFill>
                <a:latin typeface="Calibri"/>
                <a:ea typeface="Calibri"/>
                <a:cs typeface="Calibri"/>
                <a:sym typeface="Calibri"/>
              </a:rPr>
              <a:t>Building societies are like banks but are run by their members. Banks are companies listed on the stock market.</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c968a57ef1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g1c968a57ef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instruction</a:t>
            </a:r>
            <a:r>
              <a:rPr lang="en-GB">
                <a:solidFill>
                  <a:schemeClr val="dk1"/>
                </a:solidFill>
                <a:latin typeface="Lato"/>
                <a:ea typeface="Lato"/>
                <a:cs typeface="Lato"/>
                <a:sym typeface="Lato"/>
              </a:rPr>
              <a:t>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Targeted questioning or mini white-boards can be used for this task </a:t>
            </a:r>
            <a:endParaRPr>
              <a:solidFill>
                <a:schemeClr val="dk1"/>
              </a:solidFill>
              <a:latin typeface="Lato"/>
              <a:ea typeface="Lato"/>
              <a:cs typeface="Lato"/>
              <a:sym typeface="Lat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f729b8a58d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 name="Google Shape;194;g1f729b8a58d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f729b8a58d_0_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g1f729b8a58d_0_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f729b8a58d_0_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g1f729b8a58d_0_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instruction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Charges are usually applied at ATMs that are used by businesses that are not linked to the bank e.g. cash withdrawal points in sweet shops</a:t>
            </a:r>
            <a:endParaRPr>
              <a:solidFill>
                <a:schemeClr val="dk1"/>
              </a:solidFill>
              <a:latin typeface="Lato"/>
              <a:ea typeface="Lato"/>
              <a:cs typeface="Lato"/>
              <a:sym typeface="Lat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575e96a1fb_0_2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 name="Google Shape;59;g1575e96a1fb_0_2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1d53e1328c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6" name="Google Shape;286;g1d53e1328c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c) 3 days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1f729b8a58d_0_1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4" name="Google Shape;304;g1f729b8a58d_0_1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instruction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c) 3 days - highlight that banks will usually charge for an account being overdrawn, this charge will vary. Customers might have an agreed overdraft limit with their bank.</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t>Questioning- the pros and cons of having an agreed overdraft limit for an account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1d53e1328ca_0_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2" name="Google Shape;322;g1d53e1328ca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1f729b8a58d_0_1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0" name="Google Shape;340;g1f729b8a58d_0_1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instruction</a:t>
            </a:r>
            <a:r>
              <a:rPr lang="en-GB">
                <a:solidFill>
                  <a:schemeClr val="dk1"/>
                </a:solidFill>
                <a:latin typeface="Lato"/>
                <a:ea typeface="Lato"/>
                <a:cs typeface="Lato"/>
                <a:sym typeface="Lato"/>
              </a:rPr>
              <a:t>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a) Salary from working at Speedy Food (BACS stands for Bankers Automated Clearing Services; it can sometimes be seen as BGC which is Bank Giro Credit).  As students don’t know for certain this person works at Speedy Food then d) is also an acceptable answer as it’s good to check any unknown items on a bank statement.</a:t>
            </a:r>
            <a:endParaRPr>
              <a:latin typeface="Lato"/>
              <a:ea typeface="Lato"/>
              <a:cs typeface="Lato"/>
              <a:sym typeface="Lato"/>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8" name="Google Shape;35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GB">
                <a:latin typeface="Lato"/>
                <a:ea typeface="Lato"/>
                <a:cs typeface="Lato"/>
                <a:sym typeface="Lato"/>
              </a:rPr>
              <a:t>Develop conversation into the opposite situation – how would you feel if the error meant money had left your account by mistake?</a:t>
            </a:r>
            <a:endParaRPr>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t/>
            </a:r>
            <a:endParaRPr>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rPr b="1" lang="en-GB">
                <a:latin typeface="Lato"/>
                <a:ea typeface="Lato"/>
                <a:cs typeface="Lato"/>
                <a:sym typeface="Lato"/>
              </a:rPr>
              <a:t>Teacher instruction </a:t>
            </a:r>
            <a:endParaRPr b="1">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t/>
            </a:r>
            <a:endParaRPr>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rPr lang="en-GB">
                <a:latin typeface="Lato"/>
                <a:ea typeface="Lato"/>
                <a:cs typeface="Lato"/>
                <a:sym typeface="Lato"/>
              </a:rPr>
              <a:t>Refer to FAQs</a:t>
            </a:r>
            <a:endParaRPr>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t/>
            </a:r>
            <a:endParaRPr b="1" i="1">
              <a:latin typeface="Lato"/>
              <a:ea typeface="Lato"/>
              <a:cs typeface="Lato"/>
              <a:sym typeface="Lato"/>
            </a:endParaRPr>
          </a:p>
          <a:p>
            <a:pPr indent="0" lvl="0" marL="0" rtl="0" algn="l">
              <a:lnSpc>
                <a:spcPct val="115000"/>
              </a:lnSpc>
              <a:spcBef>
                <a:spcPts val="0"/>
              </a:spcBef>
              <a:spcAft>
                <a:spcPts val="0"/>
              </a:spcAft>
              <a:buSzPts val="1100"/>
              <a:buNone/>
            </a:pPr>
            <a:r>
              <a:rPr b="1" i="1" lang="en-GB" sz="1000">
                <a:solidFill>
                  <a:schemeClr val="dk1"/>
                </a:solidFill>
                <a:latin typeface="Lato"/>
                <a:ea typeface="Lato"/>
                <a:cs typeface="Lato"/>
                <a:sym typeface="Lato"/>
              </a:rPr>
              <a:t>What happens if a person spends money that was sent to them in error? </a:t>
            </a:r>
            <a:endParaRPr b="1" i="1" sz="1000">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GB" sz="1000">
                <a:solidFill>
                  <a:schemeClr val="dk1"/>
                </a:solidFill>
                <a:latin typeface="Lato"/>
                <a:ea typeface="Lato"/>
                <a:cs typeface="Lato"/>
                <a:sym typeface="Lato"/>
              </a:rPr>
              <a:t>Legally, if you’re sent money by accident, it’s not your money and if you spend it you have to pay it back. If it’s a genuine mistake, and you don’t have the money any more, banks will usually work with you on a payment plan. </a:t>
            </a:r>
            <a:endParaRPr sz="1000">
              <a:solidFill>
                <a:schemeClr val="dk1"/>
              </a:solidFill>
              <a:latin typeface="Lato"/>
              <a:ea typeface="Lato"/>
              <a:cs typeface="Lato"/>
              <a:sym typeface="Lato"/>
            </a:endParaRPr>
          </a:p>
          <a:p>
            <a:pPr indent="0" lvl="0" marL="457200" rtl="0" algn="l">
              <a:lnSpc>
                <a:spcPct val="115000"/>
              </a:lnSpc>
              <a:spcBef>
                <a:spcPts val="0"/>
              </a:spcBef>
              <a:spcAft>
                <a:spcPts val="0"/>
              </a:spcAft>
              <a:buClr>
                <a:schemeClr val="dk1"/>
              </a:buClr>
              <a:buSzPts val="1100"/>
              <a:buFont typeface="Arial"/>
              <a:buNone/>
            </a:pPr>
            <a:r>
              <a:t/>
            </a:r>
            <a:endParaRPr b="1" i="1" sz="1000">
              <a:solidFill>
                <a:srgbClr val="CC0000"/>
              </a:solidFill>
              <a:latin typeface="Lato"/>
              <a:ea typeface="Lato"/>
              <a:cs typeface="Lato"/>
              <a:sym typeface="Lato"/>
            </a:endParaRPr>
          </a:p>
          <a:p>
            <a:pPr indent="0" lvl="0" marL="0" rtl="0" algn="l">
              <a:lnSpc>
                <a:spcPct val="115000"/>
              </a:lnSpc>
              <a:spcBef>
                <a:spcPts val="0"/>
              </a:spcBef>
              <a:spcAft>
                <a:spcPts val="0"/>
              </a:spcAft>
              <a:buSzPts val="1100"/>
              <a:buNone/>
            </a:pPr>
            <a:r>
              <a:rPr b="1" i="1" lang="en-GB" sz="1000">
                <a:solidFill>
                  <a:schemeClr val="dk1"/>
                </a:solidFill>
                <a:latin typeface="Lato"/>
                <a:ea typeface="Lato"/>
                <a:cs typeface="Lato"/>
                <a:sym typeface="Lato"/>
              </a:rPr>
              <a:t>What happens if an unauthorised transaction happens on a person’s bank account?</a:t>
            </a:r>
            <a:endParaRPr b="1" i="1" sz="1000">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GB" sz="1000">
                <a:solidFill>
                  <a:schemeClr val="dk1"/>
                </a:solidFill>
                <a:latin typeface="Lato"/>
                <a:ea typeface="Lato"/>
                <a:cs typeface="Lato"/>
                <a:sym typeface="Lato"/>
              </a:rPr>
              <a:t>You can report this to your bank and a fraud report can be made and the bank will investigate.</a:t>
            </a:r>
            <a:endParaRPr sz="10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6" name="Google Shape;36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260d0516e62_0_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4" name="Google Shape;374;g260d0516e62_0_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instruction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Give students 3-5 minutes to list or call out reasons for having a bank account.</a:t>
            </a:r>
            <a:endParaRPr>
              <a:solidFill>
                <a:schemeClr val="dk1"/>
              </a:solidFill>
              <a:latin typeface="Lato"/>
              <a:ea typeface="Lato"/>
              <a:cs typeface="Lato"/>
              <a:sym typeface="Lato"/>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1ae108d2c19_0_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1" name="Google Shape;401;g1ae108d2c19_0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260d0516e62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2" name="Google Shape;432;g260d0516e6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sz="1200">
                <a:latin typeface="Lato"/>
                <a:ea typeface="Lato"/>
                <a:cs typeface="Lato"/>
                <a:sym typeface="Lato"/>
              </a:rPr>
              <a:t>Teacher explanation</a:t>
            </a:r>
            <a:endParaRPr b="1" sz="1200">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Different factors students may identify from the video:</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AutoNum type="arabicPeriod"/>
            </a:pPr>
            <a:r>
              <a:rPr lang="en-GB">
                <a:latin typeface="Lato"/>
                <a:ea typeface="Lato"/>
                <a:cs typeface="Lato"/>
                <a:sym typeface="Lato"/>
              </a:rPr>
              <a:t>Set up an emergency savings pot or holiday money. An emergency fund should enable someone to plan for </a:t>
            </a:r>
            <a:r>
              <a:rPr lang="en-GB">
                <a:latin typeface="Lato"/>
                <a:ea typeface="Lato"/>
                <a:cs typeface="Lato"/>
                <a:sym typeface="Lato"/>
                <a:extLst>
                  <a:ext uri="http://customooxmlschemas.google.com/">
                    <go:slidesCustomData xmlns:go="http://customooxmlschemas.google.com/" textRoundtripDataId="7"/>
                  </a:ext>
                </a:extLst>
              </a:rPr>
              <a:t>3</a:t>
            </a:r>
            <a:r>
              <a:rPr lang="en-GB">
                <a:latin typeface="Lato"/>
                <a:ea typeface="Lato"/>
                <a:cs typeface="Lato"/>
                <a:sym typeface="Lato"/>
              </a:rPr>
              <a:t> months of unexpected expenses, e.g. the the boiler breaks, unemployment, unforeseen medical expenses </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AutoNum type="arabicPeriod"/>
            </a:pPr>
            <a:r>
              <a:rPr lang="en-GB">
                <a:latin typeface="Lato"/>
                <a:ea typeface="Lato"/>
                <a:cs typeface="Lato"/>
                <a:sym typeface="Lato"/>
              </a:rPr>
              <a:t>Track how much money you’re really spending. This enables a person to make changes to their spending habits when they need to.</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AutoNum type="arabicPeriod"/>
            </a:pPr>
            <a:r>
              <a:rPr lang="en-GB">
                <a:latin typeface="Lato"/>
                <a:ea typeface="Lato"/>
                <a:cs typeface="Lato"/>
                <a:sym typeface="Lato"/>
              </a:rPr>
              <a:t>Set spending limits to help reach long term spending goals, and have money left to save or invest.</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AutoNum type="arabicPeriod"/>
            </a:pPr>
            <a:r>
              <a:rPr lang="en-GB">
                <a:latin typeface="Lato"/>
                <a:ea typeface="Lato"/>
                <a:cs typeface="Lato"/>
                <a:sym typeface="Lato"/>
              </a:rPr>
              <a:t>Set alerts for different categories of spending </a:t>
            </a:r>
            <a:endParaRPr>
              <a:latin typeface="Lato"/>
              <a:ea typeface="Lato"/>
              <a:cs typeface="Lato"/>
              <a:sym typeface="Lato"/>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24f7c4beb85_0_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3" name="Google Shape;443;g24f7c4beb85_0_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5d761f9135_0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g15d761f9135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77272"/>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should be invited to ask questions and they should be provided with an opportunity to ask questions anonymously. It is useful to have a question box or allocated space on the whiteboard for students to share questions.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It is suggested that students are provided with post-its or slips to write their questions on and as the teacher circulates throughout the lesson these questions can be collected and answers throughout the session or using an allocated ‘question time’ at the end of the session.</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can be invited to respond to questions asked by their peers. If responses to questions are based on personal preference or opinion, the teacher should be clear to preface any answers with this.</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24f7c4beb85_0_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0" name="Google Shape;450;g24f7c4beb85_0_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275c47b2053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3" name="Google Shape;463;g275c47b2053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275c47b2053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6" name="Google Shape;476;g275c47b2053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275c47b2053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9" name="Google Shape;489;g275c47b2053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275c47b2053_0_1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1" name="Google Shape;501;g275c47b2053_0_1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260d0516e62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5" name="Google Shape;515;g260d0516e62_0_1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3" name="Google Shape;52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205b7abb807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3" name="Google Shape;533;g205b7abb80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1575e96a1fb_0_2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1" name="Google Shape;541;g1575e96a1fb_0_2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285585bf319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7" name="Google Shape;547;g285585bf31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2bce4c550d_0_1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g22bce4c550d_0_1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2fadd0c823b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6" name="Google Shape;566;g2fadd0c823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5d761f9135_0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g15d761f9135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d72bb22c83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g1d72bb22c8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 </a:t>
            </a:r>
            <a:endParaRPr b="1">
              <a:latin typeface="Lato"/>
              <a:ea typeface="Lato"/>
              <a:cs typeface="Lato"/>
              <a:sym typeface="Lato"/>
            </a:endParaRPr>
          </a:p>
          <a:p>
            <a:pPr indent="0" lvl="0" marL="0" rtl="0" algn="l">
              <a:lnSpc>
                <a:spcPct val="115000"/>
              </a:lnSpc>
              <a:spcBef>
                <a:spcPts val="0"/>
              </a:spcBef>
              <a:spcAft>
                <a:spcPts val="0"/>
              </a:spcAft>
              <a:buClr>
                <a:srgbClr val="262A33"/>
              </a:buClr>
              <a:buSzPts val="1100"/>
              <a:buFont typeface="Arial"/>
              <a:buNone/>
            </a:pPr>
            <a:r>
              <a:rPr lang="en-GB">
                <a:solidFill>
                  <a:schemeClr val="dk1"/>
                </a:solidFill>
                <a:latin typeface="Lato"/>
                <a:ea typeface="Lato"/>
                <a:cs typeface="Lato"/>
                <a:sym typeface="Lato"/>
              </a:rPr>
              <a:t>Include employment, presents, winnings, cashback, interest from the bank. </a:t>
            </a:r>
            <a:endParaRPr>
              <a:solidFill>
                <a:schemeClr val="dk1"/>
              </a:solidFill>
              <a:latin typeface="Lato"/>
              <a:ea typeface="Lato"/>
              <a:cs typeface="Lato"/>
              <a:sym typeface="Lato"/>
            </a:endParaRPr>
          </a:p>
          <a:p>
            <a:pPr indent="0" lvl="0" marL="0" rtl="0" algn="l">
              <a:lnSpc>
                <a:spcPct val="115000"/>
              </a:lnSpc>
              <a:spcBef>
                <a:spcPts val="0"/>
              </a:spcBef>
              <a:spcAft>
                <a:spcPts val="0"/>
              </a:spcAft>
              <a:buClr>
                <a:srgbClr val="262A33"/>
              </a:buClr>
              <a:buSzPts val="1100"/>
              <a:buFont typeface="Arial"/>
              <a:buNone/>
            </a:pPr>
            <a:r>
              <a:rPr lang="en-GB">
                <a:solidFill>
                  <a:schemeClr val="dk1"/>
                </a:solidFill>
                <a:latin typeface="Lato"/>
                <a:ea typeface="Lato"/>
                <a:cs typeface="Lato"/>
                <a:sym typeface="Lato"/>
              </a:rPr>
              <a:t>Reinforce the notion that budgets are effective if people keep track of finances. The universal way to do this, is by having a bank account and reading you bank statements.</a:t>
            </a:r>
            <a:endParaRPr>
              <a:solidFill>
                <a:schemeClr val="dk1"/>
              </a:solidFill>
              <a:latin typeface="Lato"/>
              <a:ea typeface="Lato"/>
              <a:cs typeface="Lato"/>
              <a:sym typeface="Lato"/>
            </a:endParaRPr>
          </a:p>
          <a:p>
            <a:pPr indent="0" lvl="0" marL="0" rtl="0" algn="l">
              <a:lnSpc>
                <a:spcPct val="115000"/>
              </a:lnSpc>
              <a:spcBef>
                <a:spcPts val="0"/>
              </a:spcBef>
              <a:spcAft>
                <a:spcPts val="0"/>
              </a:spcAft>
              <a:buClr>
                <a:srgbClr val="262A33"/>
              </a:buClr>
              <a:buSzPts val="1100"/>
              <a:buFont typeface="Arial"/>
              <a:buNone/>
            </a:pPr>
            <a:r>
              <a:t/>
            </a:r>
            <a:endParaRPr>
              <a:solidFill>
                <a:schemeClr val="dk1"/>
              </a:solidFill>
              <a:latin typeface="Lato"/>
              <a:ea typeface="Lato"/>
              <a:cs typeface="Lato"/>
              <a:sym typeface="Lato"/>
            </a:endParaRPr>
          </a:p>
          <a:p>
            <a:pPr indent="0" lvl="0" marL="0" rtl="0" algn="l">
              <a:lnSpc>
                <a:spcPct val="115000"/>
              </a:lnSpc>
              <a:spcBef>
                <a:spcPts val="0"/>
              </a:spcBef>
              <a:spcAft>
                <a:spcPts val="0"/>
              </a:spcAft>
              <a:buClr>
                <a:srgbClr val="262A33"/>
              </a:buClr>
              <a:buSzPts val="1100"/>
              <a:buFont typeface="Arial"/>
              <a:buNone/>
            </a:pPr>
            <a:r>
              <a:rPr lang="en-GB">
                <a:solidFill>
                  <a:schemeClr val="dk1"/>
                </a:solidFill>
                <a:latin typeface="Lato"/>
                <a:ea typeface="Lato"/>
                <a:cs typeface="Lato"/>
                <a:sym typeface="Lato"/>
              </a:rPr>
              <a:t>Prompt questions</a:t>
            </a:r>
            <a:endParaRPr>
              <a:solidFill>
                <a:schemeClr val="dk1"/>
              </a:solidFill>
              <a:latin typeface="Lato"/>
              <a:ea typeface="Lato"/>
              <a:cs typeface="Lato"/>
              <a:sym typeface="Lato"/>
            </a:endParaRPr>
          </a:p>
          <a:p>
            <a:pPr indent="0" lvl="0" marL="0" rtl="0" algn="l">
              <a:lnSpc>
                <a:spcPct val="115000"/>
              </a:lnSpc>
              <a:spcBef>
                <a:spcPts val="0"/>
              </a:spcBef>
              <a:spcAft>
                <a:spcPts val="0"/>
              </a:spcAft>
              <a:buClr>
                <a:srgbClr val="262A33"/>
              </a:buClr>
              <a:buSzPts val="1100"/>
              <a:buFont typeface="Arial"/>
              <a:buNone/>
            </a:pPr>
            <a:r>
              <a:rPr lang="en-GB">
                <a:solidFill>
                  <a:schemeClr val="dk1"/>
                </a:solidFill>
                <a:latin typeface="Lato"/>
                <a:ea typeface="Lato"/>
                <a:cs typeface="Lato"/>
                <a:sym typeface="Lato"/>
              </a:rPr>
              <a:t>Question - what does interest mean? Money added to someone’s savings account in the bank as a reward for saving</a:t>
            </a:r>
            <a:endParaRPr>
              <a:solidFill>
                <a:schemeClr val="dk1"/>
              </a:solidFill>
              <a:latin typeface="Lato"/>
              <a:ea typeface="Lato"/>
              <a:cs typeface="Lato"/>
              <a:sym typeface="Lato"/>
            </a:endParaRPr>
          </a:p>
          <a:p>
            <a:pPr indent="0" lvl="0" marL="0" rtl="0" algn="l">
              <a:lnSpc>
                <a:spcPct val="115000"/>
              </a:lnSpc>
              <a:spcBef>
                <a:spcPts val="0"/>
              </a:spcBef>
              <a:spcAft>
                <a:spcPts val="0"/>
              </a:spcAft>
              <a:buClr>
                <a:srgbClr val="262A33"/>
              </a:buClr>
              <a:buSzPts val="1100"/>
              <a:buFont typeface="Arial"/>
              <a:buNone/>
            </a:pPr>
            <a:r>
              <a:rPr lang="en-GB">
                <a:solidFill>
                  <a:schemeClr val="dk1"/>
                </a:solidFill>
                <a:latin typeface="Lato"/>
                <a:ea typeface="Lato"/>
                <a:cs typeface="Lato"/>
                <a:sym typeface="Lato"/>
              </a:rPr>
              <a:t>Discuss what it means to have variable income?  Someone’s whose income doesn’t stay the same throughout the year. It tends to change week to week.</a:t>
            </a:r>
            <a:endParaRPr>
              <a:latin typeface="Lato"/>
              <a:ea typeface="Lato"/>
              <a:cs typeface="Lato"/>
              <a:sym typeface="La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lang="en-GB">
                <a:solidFill>
                  <a:schemeClr val="dk1"/>
                </a:solidFill>
                <a:latin typeface="Lato"/>
                <a:ea typeface="Lato"/>
                <a:cs typeface="Lato"/>
                <a:sym typeface="Lato"/>
              </a:rPr>
              <a:t>Teacher instruction</a:t>
            </a:r>
            <a:endParaRPr b="1">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rPr lang="en-GB">
                <a:latin typeface="Lato"/>
                <a:ea typeface="Lato"/>
                <a:cs typeface="Lato"/>
                <a:sym typeface="Lato"/>
              </a:rPr>
              <a:t>Other places that a customer is able to see their transactions - at an ATM, in branch, app, SMS to phone or wearable tech</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instruction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Stand up for earning interest, transfer of money, receiving wages</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Crouch down for payments and purchases</a:t>
            </a:r>
            <a:endParaRPr>
              <a:solidFill>
                <a:schemeClr val="dk1"/>
              </a:solidFill>
              <a:latin typeface="Lato"/>
              <a:ea typeface="Lato"/>
              <a:cs typeface="Lato"/>
              <a:sym typeface="La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ae108d2c1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g1ae108d2c19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instruction</a:t>
            </a:r>
            <a:endParaRPr b="1">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GB">
                <a:latin typeface="Lato"/>
                <a:ea typeface="Lato"/>
                <a:cs typeface="Lato"/>
                <a:sym typeface="Lato"/>
              </a:rPr>
              <a:t>Ensure discussion includes that it depends how much money is in the account in the first place. Also discuss why it’s not advisable to spend more than money into an account.</a:t>
            </a:r>
            <a:endParaRPr>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See lesson plan for key word definitions</a:t>
            </a:r>
            <a:endParaRPr>
              <a:latin typeface="Lato"/>
              <a:ea typeface="Lato"/>
              <a:cs typeface="Lato"/>
              <a:sym typeface="La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7" name="Shape 7"/>
        <p:cNvGrpSpPr/>
        <p:nvPr/>
      </p:nvGrpSpPr>
      <p:grpSpPr>
        <a:xfrm>
          <a:off x="0" y="0"/>
          <a:ext cx="0" cy="0"/>
          <a:chOff x="0" y="0"/>
          <a:chExt cx="0" cy="0"/>
        </a:xfrm>
      </p:grpSpPr>
      <p:sp>
        <p:nvSpPr>
          <p:cNvPr id="8" name="Google Shape;8;g2fe1176cede_0_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9" name="Google Shape;9;g2fe1176cede_0_49"/>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10" name="Google Shape;10;g2fe1176cede_0_49"/>
          <p:cNvPicPr preferRelativeResize="0"/>
          <p:nvPr/>
        </p:nvPicPr>
        <p:blipFill rotWithShape="1">
          <a:blip r:embed="rId3">
            <a:alphaModFix/>
          </a:blip>
          <a:srcRect b="-2280" l="-4222" r="-3757" t="-2440"/>
          <a:stretch/>
        </p:blipFill>
        <p:spPr>
          <a:xfrm rot="-5400000">
            <a:off x="7182681" y="321980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bg>
      <p:bgPr>
        <a:solidFill>
          <a:schemeClr val="accent1"/>
        </a:solidFill>
      </p:bgPr>
    </p:bg>
    <p:spTree>
      <p:nvGrpSpPr>
        <p:cNvPr id="31" name="Shape 31"/>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2">
  <p:cSld name="TITLE_AND_TWO_COLUMNS_2">
    <p:bg>
      <p:bgPr>
        <a:solidFill>
          <a:schemeClr val="accent1"/>
        </a:solidFill>
      </p:bgPr>
    </p:bg>
    <p:spTree>
      <p:nvGrpSpPr>
        <p:cNvPr id="32" name="Shape 32"/>
        <p:cNvGrpSpPr/>
        <p:nvPr/>
      </p:nvGrpSpPr>
      <p:grpSpPr>
        <a:xfrm>
          <a:off x="0" y="0"/>
          <a:ext cx="0" cy="0"/>
          <a:chOff x="0" y="0"/>
          <a:chExt cx="0" cy="0"/>
        </a:xfrm>
      </p:grpSpPr>
      <p:sp>
        <p:nvSpPr>
          <p:cNvPr id="33" name="Google Shape;33;g2fe1176cede_0_74"/>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4" name="Google Shape;34;g2fe1176cede_0_74"/>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2">
  <p:cSld name="TITLE_2">
    <p:bg>
      <p:bgPr>
        <a:solidFill>
          <a:schemeClr val="accent1"/>
        </a:solidFill>
      </p:bgPr>
    </p:bg>
    <p:spTree>
      <p:nvGrpSpPr>
        <p:cNvPr id="35" name="Shape 35"/>
        <p:cNvGrpSpPr/>
        <p:nvPr/>
      </p:nvGrpSpPr>
      <p:grpSpPr>
        <a:xfrm>
          <a:off x="0" y="0"/>
          <a:ext cx="0" cy="0"/>
          <a:chOff x="0" y="0"/>
          <a:chExt cx="0" cy="0"/>
        </a:xfrm>
      </p:grpSpPr>
      <p:pic>
        <p:nvPicPr>
          <p:cNvPr id="36" name="Google Shape;36;g2fe1176cede_0_77"/>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37" name="Google Shape;37;g2fe1176cede_0_77"/>
          <p:cNvPicPr preferRelativeResize="0"/>
          <p:nvPr/>
        </p:nvPicPr>
        <p:blipFill rotWithShape="1">
          <a:blip r:embed="rId3">
            <a:alphaModFix/>
          </a:blip>
          <a:srcRect b="-2272" l="-4222" r="-3757" t="-2439"/>
          <a:stretch/>
        </p:blipFill>
        <p:spPr>
          <a:xfrm rot="-5400000">
            <a:off x="7184749" y="322734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1 1">
  <p:cSld name="TITLE_ONLY_1_1_1">
    <p:bg>
      <p:bgPr>
        <a:solidFill>
          <a:srgbClr val="0543B3"/>
        </a:solidFill>
      </p:bgPr>
    </p:bg>
    <p:spTree>
      <p:nvGrpSpPr>
        <p:cNvPr id="38" name="Shape 38"/>
        <p:cNvGrpSpPr/>
        <p:nvPr/>
      </p:nvGrpSpPr>
      <p:grpSpPr>
        <a:xfrm>
          <a:off x="0" y="0"/>
          <a:ext cx="0" cy="0"/>
          <a:chOff x="0" y="0"/>
          <a:chExt cx="0" cy="0"/>
        </a:xfrm>
      </p:grpSpPr>
      <p:pic>
        <p:nvPicPr>
          <p:cNvPr id="39" name="Google Shape;39;g2fe1176cede_0_80"/>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1">
  <p:cSld name="Divider slide 2_1">
    <p:spTree>
      <p:nvGrpSpPr>
        <p:cNvPr id="40" name="Shape 40"/>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p:cSld name="Section slide 1">
    <p:spTree>
      <p:nvGrpSpPr>
        <p:cNvPr id="41" name="Shape 41"/>
        <p:cNvGrpSpPr/>
        <p:nvPr/>
      </p:nvGrpSpPr>
      <p:grpSpPr>
        <a:xfrm>
          <a:off x="0" y="0"/>
          <a:ext cx="0" cy="0"/>
          <a:chOff x="0" y="0"/>
          <a:chExt cx="0" cy="0"/>
        </a:xfrm>
      </p:grpSpPr>
      <p:sp>
        <p:nvSpPr>
          <p:cNvPr id="42" name="Google Shape;42;g2fe1176cede_0_83"/>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3" name="Google Shape;43;g2fe1176cede_0_83"/>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2">
  <p:cSld name="Section slide 1_2">
    <p:spTree>
      <p:nvGrpSpPr>
        <p:cNvPr id="44" name="Shape 44"/>
        <p:cNvGrpSpPr/>
        <p:nvPr/>
      </p:nvGrpSpPr>
      <p:grpSpPr>
        <a:xfrm>
          <a:off x="0" y="0"/>
          <a:ext cx="0" cy="0"/>
          <a:chOff x="0" y="0"/>
          <a:chExt cx="0" cy="0"/>
        </a:xfrm>
      </p:grpSpPr>
      <p:sp>
        <p:nvSpPr>
          <p:cNvPr id="45" name="Google Shape;45;g306bf422167_0_3"/>
          <p:cNvSpPr/>
          <p:nvPr/>
        </p:nvSpPr>
        <p:spPr>
          <a:xfrm>
            <a:off x="0" y="0"/>
            <a:ext cx="9144000" cy="5178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6" name="Google Shape;46;g306bf422167_0_3"/>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1">
  <p:cSld name="Section slide 1_1">
    <p:spTree>
      <p:nvGrpSpPr>
        <p:cNvPr id="47" name="Shape 47"/>
        <p:cNvGrpSpPr/>
        <p:nvPr/>
      </p:nvGrpSpPr>
      <p:grpSpPr>
        <a:xfrm>
          <a:off x="0" y="0"/>
          <a:ext cx="0" cy="0"/>
          <a:chOff x="0" y="0"/>
          <a:chExt cx="0" cy="0"/>
        </a:xfrm>
      </p:grpSpPr>
      <p:sp>
        <p:nvSpPr>
          <p:cNvPr id="48" name="Google Shape;48;g2fe1176cede_0_103"/>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2">
  <p:cSld name="Divider/pullout 1">
    <p:bg>
      <p:bgPr>
        <a:solidFill>
          <a:srgbClr val="0543B3"/>
        </a:solidFill>
      </p:bgPr>
    </p:bg>
    <p:spTree>
      <p:nvGrpSpPr>
        <p:cNvPr id="49" name="Shape 49"/>
        <p:cNvGrpSpPr/>
        <p:nvPr/>
      </p:nvGrpSpPr>
      <p:grpSpPr>
        <a:xfrm>
          <a:off x="0" y="0"/>
          <a:ext cx="0" cy="0"/>
          <a:chOff x="0" y="0"/>
          <a:chExt cx="0" cy="0"/>
        </a:xfrm>
      </p:grpSpPr>
      <p:pic>
        <p:nvPicPr>
          <p:cNvPr id="50" name="Google Shape;50;g2fe1176cede_0_88"/>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11" name="Shape 11"/>
        <p:cNvGrpSpPr/>
        <p:nvPr/>
      </p:nvGrpSpPr>
      <p:grpSpPr>
        <a:xfrm>
          <a:off x="0" y="0"/>
          <a:ext cx="0" cy="0"/>
          <a:chOff x="0" y="0"/>
          <a:chExt cx="0" cy="0"/>
        </a:xfrm>
      </p:grpSpPr>
      <p:sp>
        <p:nvSpPr>
          <p:cNvPr id="12" name="Google Shape;12;g2fe1176cede_0_53"/>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 name="Google Shape;13;g2fe1176cede_0_53"/>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1">
  <p:cSld name="TITLE_ONLY_1_1">
    <p:bg>
      <p:bgPr>
        <a:solidFill>
          <a:srgbClr val="0543B3"/>
        </a:solidFill>
      </p:bgPr>
    </p:bg>
    <p:spTree>
      <p:nvGrpSpPr>
        <p:cNvPr id="14" name="Shape 14"/>
        <p:cNvGrpSpPr/>
        <p:nvPr/>
      </p:nvGrpSpPr>
      <p:grpSpPr>
        <a:xfrm>
          <a:off x="0" y="0"/>
          <a:ext cx="0" cy="0"/>
          <a:chOff x="0" y="0"/>
          <a:chExt cx="0" cy="0"/>
        </a:xfrm>
      </p:grpSpPr>
      <p:pic>
        <p:nvPicPr>
          <p:cNvPr id="15" name="Google Shape;15;g2fe1176cede_0_56"/>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6" name="Shape 16"/>
        <p:cNvGrpSpPr/>
        <p:nvPr/>
      </p:nvGrpSpPr>
      <p:grpSpPr>
        <a:xfrm>
          <a:off x="0" y="0"/>
          <a:ext cx="0" cy="0"/>
          <a:chOff x="0" y="0"/>
          <a:chExt cx="0" cy="0"/>
        </a:xfrm>
      </p:grpSpPr>
      <p:pic>
        <p:nvPicPr>
          <p:cNvPr id="17" name="Google Shape;17;g2fe1176cede_0_58"/>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8" name="Shape 18"/>
        <p:cNvGrpSpPr/>
        <p:nvPr/>
      </p:nvGrpSpPr>
      <p:grpSpPr>
        <a:xfrm>
          <a:off x="0" y="0"/>
          <a:ext cx="0" cy="0"/>
          <a:chOff x="0" y="0"/>
          <a:chExt cx="0" cy="0"/>
        </a:xfrm>
      </p:grpSpPr>
      <p:pic>
        <p:nvPicPr>
          <p:cNvPr id="19" name="Google Shape;19;g2fe1176cede_0_60"/>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20" name="Shape 20"/>
        <p:cNvGrpSpPr/>
        <p:nvPr/>
      </p:nvGrpSpPr>
      <p:grpSpPr>
        <a:xfrm>
          <a:off x="0" y="0"/>
          <a:ext cx="0" cy="0"/>
          <a:chOff x="0" y="0"/>
          <a:chExt cx="0" cy="0"/>
        </a:xfrm>
      </p:grpSpPr>
      <p:pic>
        <p:nvPicPr>
          <p:cNvPr id="21" name="Google Shape;21;g2fe1176cede_0_62"/>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type="secHead">
  <p:cSld name="SECTION_HEADER">
    <p:bg>
      <p:bgPr>
        <a:solidFill>
          <a:srgbClr val="262A33"/>
        </a:solidFill>
      </p:bgPr>
    </p:bg>
    <p:spTree>
      <p:nvGrpSpPr>
        <p:cNvPr id="22" name="Shape 22"/>
        <p:cNvGrpSpPr/>
        <p:nvPr/>
      </p:nvGrpSpPr>
      <p:grpSpPr>
        <a:xfrm>
          <a:off x="0" y="0"/>
          <a:ext cx="0" cy="0"/>
          <a:chOff x="0" y="0"/>
          <a:chExt cx="0" cy="0"/>
        </a:xfrm>
      </p:grpSpPr>
      <p:sp>
        <p:nvSpPr>
          <p:cNvPr id="23" name="Google Shape;23;g2fe1176cede_0_64"/>
          <p:cNvSpPr txBox="1"/>
          <p:nvPr/>
        </p:nvSpPr>
        <p:spPr>
          <a:xfrm>
            <a:off x="388800" y="298800"/>
            <a:ext cx="6785400" cy="781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8022"/>
                </a:solidFill>
                <a:latin typeface="Lato"/>
                <a:ea typeface="Lato"/>
                <a:cs typeface="Lato"/>
                <a:sym typeface="Lato"/>
              </a:rPr>
              <a:t>Contents</a:t>
            </a:r>
            <a:endParaRPr b="1" i="0" sz="2400" u="none" cap="none" strike="noStrike">
              <a:solidFill>
                <a:srgbClr val="FF8022"/>
              </a:solidFill>
              <a:latin typeface="Lato"/>
              <a:ea typeface="Lato"/>
              <a:cs typeface="Lato"/>
              <a:sym typeface="Lato"/>
            </a:endParaRPr>
          </a:p>
        </p:txBody>
      </p:sp>
      <p:pic>
        <p:nvPicPr>
          <p:cNvPr id="24" name="Google Shape;24;g2fe1176cede_0_64"/>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
        <p:nvSpPr>
          <p:cNvPr id="25" name="Google Shape;25;g2fe1176cede_0_6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26" name="Shape 26"/>
        <p:cNvGrpSpPr/>
        <p:nvPr/>
      </p:nvGrpSpPr>
      <p:grpSpPr>
        <a:xfrm>
          <a:off x="0" y="0"/>
          <a:ext cx="0" cy="0"/>
          <a:chOff x="0" y="0"/>
          <a:chExt cx="0" cy="0"/>
        </a:xfrm>
      </p:grpSpPr>
      <p:pic>
        <p:nvPicPr>
          <p:cNvPr id="27" name="Google Shape;27;g2fe1176cede_0_68"/>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28" name="Shape 28"/>
        <p:cNvGrpSpPr/>
        <p:nvPr/>
      </p:nvGrpSpPr>
      <p:grpSpPr>
        <a:xfrm>
          <a:off x="0" y="0"/>
          <a:ext cx="0" cy="0"/>
          <a:chOff x="0" y="0"/>
          <a:chExt cx="0" cy="0"/>
        </a:xfrm>
      </p:grpSpPr>
      <p:sp>
        <p:nvSpPr>
          <p:cNvPr id="29" name="Google Shape;29;g2fe1176cede_0_70"/>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 name="Google Shape;30;g2fe1176cede_0_70"/>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1.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g2fe1176cede_0_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hyperlink" Target="https://www.youtube.com/watch?v=Zc69z7wqzK4&amp;list=PLc0nCZTu4-GcWOZEeFkIWwKBR1kDdxSlh&amp;index=11" TargetMode="External"/><Relationship Id="rId4" Type="http://schemas.openxmlformats.org/officeDocument/2006/relationships/image" Target="../media/image27.png"/><Relationship Id="rId5" Type="http://schemas.openxmlformats.org/officeDocument/2006/relationships/hyperlink" Target="http://www.youtube.com/watch?v=Zc69z7wqzK4" TargetMode="External"/><Relationship Id="rId6" Type="http://schemas.openxmlformats.org/officeDocument/2006/relationships/image" Target="../media/image3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xml"/><Relationship Id="rId3"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1.xml"/><Relationship Id="rId3" Type="http://schemas.openxmlformats.org/officeDocument/2006/relationships/image" Target="../media/image22.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xml"/><Relationship Id="rId3" Type="http://schemas.openxmlformats.org/officeDocument/2006/relationships/image" Target="../media/image3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3.xml"/><Relationship Id="rId3"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4.xml"/><Relationship Id="rId3" Type="http://schemas.openxmlformats.org/officeDocument/2006/relationships/image" Target="../media/image26.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5.xml"/><Relationship Id="rId3" Type="http://schemas.openxmlformats.org/officeDocument/2006/relationships/image" Target="../media/image3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6.xml"/><Relationship Id="rId3"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0" Type="http://schemas.openxmlformats.org/officeDocument/2006/relationships/hyperlink" Target="https://www.childline.org.uk/#:~:text=Contacting%20Childline,we're%20here%20for%20you." TargetMode="External"/><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hyperlink" Target="https://www.citizensadvice.org.uk/debt-and-money/" TargetMode="External"/><Relationship Id="rId4" Type="http://schemas.openxmlformats.org/officeDocument/2006/relationships/image" Target="../media/image35.png"/><Relationship Id="rId9" Type="http://schemas.openxmlformats.org/officeDocument/2006/relationships/hyperlink" Target="https://www.childline.org.uk/#:~:text=Contacting%20Childline,we're%20here%20for%20you." TargetMode="External"/><Relationship Id="rId5" Type="http://schemas.openxmlformats.org/officeDocument/2006/relationships/image" Target="../media/image37.png"/><Relationship Id="rId6" Type="http://schemas.openxmlformats.org/officeDocument/2006/relationships/hyperlink" Target="https://www.nationaldebtline.org/" TargetMode="External"/><Relationship Id="rId7" Type="http://schemas.openxmlformats.org/officeDocument/2006/relationships/hyperlink" Target="http://www.moneyadvicetrust.org/Pages/default.aspx" TargetMode="External"/><Relationship Id="rId8"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1" Type="http://schemas.openxmlformats.org/officeDocument/2006/relationships/hyperlink" Target="https://www.gohenry.com/uk/blog/financial-education/how-to-help-kids-understand-and-read-their-bank-statements" TargetMode="External"/><Relationship Id="rId10" Type="http://schemas.openxmlformats.org/officeDocument/2006/relationships/hyperlink" Target="https://www.gohenry.com/uk/blog/financial-education/how-to-help-kids-understand-and-read-their-bank-statements" TargetMode="External"/><Relationship Id="rId13" Type="http://schemas.openxmlformats.org/officeDocument/2006/relationships/image" Target="../media/image29.png"/><Relationship Id="rId12" Type="http://schemas.openxmlformats.org/officeDocument/2006/relationships/hyperlink" Target="https://www.gohenry.com/uk/blog/financial-education/how-to-help-kids-understand-and-read-their-bank-statements" TargetMode="External"/><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hyperlink" Target="https://www.moneysavingexpert.com/banking/bank-statement-codes/" TargetMode="External"/><Relationship Id="rId4" Type="http://schemas.openxmlformats.org/officeDocument/2006/relationships/hyperlink" Target="https://www.moneysavingexpert.com/banking/bank-statement-codes/" TargetMode="External"/><Relationship Id="rId9" Type="http://schemas.openxmlformats.org/officeDocument/2006/relationships/image" Target="../media/image38.png"/><Relationship Id="rId14" Type="http://schemas.openxmlformats.org/officeDocument/2006/relationships/image" Target="../media/image24.png"/><Relationship Id="rId5" Type="http://schemas.openxmlformats.org/officeDocument/2006/relationships/hyperlink" Target="https://www.moneysavingexpert.com/banking/bank-statement-codes/" TargetMode="External"/><Relationship Id="rId6" Type="http://schemas.openxmlformats.org/officeDocument/2006/relationships/hyperlink" Target="https://www.experian.com/blogs/ask-experian/how-to-read-bank-statement/" TargetMode="External"/><Relationship Id="rId7" Type="http://schemas.openxmlformats.org/officeDocument/2006/relationships/image" Target="../media/image33.png"/><Relationship Id="rId8" Type="http://schemas.openxmlformats.org/officeDocument/2006/relationships/hyperlink" Target="https://resources.ftflic.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7.png"/><Relationship Id="rId5" Type="http://schemas.openxmlformats.org/officeDocument/2006/relationships/image" Target="../media/image10.png"/><Relationship Id="rId6"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A33"/>
        </a:solidFill>
      </p:bgPr>
    </p:bg>
    <p:spTree>
      <p:nvGrpSpPr>
        <p:cNvPr id="54" name="Shape 54"/>
        <p:cNvGrpSpPr/>
        <p:nvPr/>
      </p:nvGrpSpPr>
      <p:grpSpPr>
        <a:xfrm>
          <a:off x="0" y="0"/>
          <a:ext cx="0" cy="0"/>
          <a:chOff x="0" y="0"/>
          <a:chExt cx="0" cy="0"/>
        </a:xfrm>
      </p:grpSpPr>
      <p:sp>
        <p:nvSpPr>
          <p:cNvPr id="55" name="Google Shape;55;g22bce4c550d_0_94"/>
          <p:cNvSpPr txBox="1"/>
          <p:nvPr>
            <p:ph type="ctrTitle"/>
          </p:nvPr>
        </p:nvSpPr>
        <p:spPr>
          <a:xfrm>
            <a:off x="360375" y="1253100"/>
            <a:ext cx="6681300" cy="188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1" i="0" lang="en-GB" sz="4800" u="none" cap="none" strike="noStrike">
                <a:solidFill>
                  <a:schemeClr val="lt1"/>
                </a:solidFill>
                <a:latin typeface="Lato Black"/>
                <a:ea typeface="Lato Black"/>
                <a:cs typeface="Lato Black"/>
                <a:sym typeface="Lato Black"/>
              </a:rPr>
              <a:t>How to make informed financial decisions</a:t>
            </a:r>
            <a:endParaRPr b="1" i="0" sz="4800" u="none" cap="none" strike="noStrike">
              <a:solidFill>
                <a:schemeClr val="lt1"/>
              </a:solidFill>
              <a:latin typeface="Lato Black"/>
              <a:ea typeface="Lato Black"/>
              <a:cs typeface="Lato Black"/>
              <a:sym typeface="Lato Black"/>
            </a:endParaRPr>
          </a:p>
        </p:txBody>
      </p:sp>
      <p:sp>
        <p:nvSpPr>
          <p:cNvPr id="56" name="Google Shape;56;g22bce4c550d_0_94"/>
          <p:cNvSpPr txBox="1"/>
          <p:nvPr/>
        </p:nvSpPr>
        <p:spPr>
          <a:xfrm>
            <a:off x="360375" y="4529800"/>
            <a:ext cx="668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Arial"/>
                <a:ea typeface="Arial"/>
                <a:cs typeface="Arial"/>
                <a:sym typeface="Arial"/>
              </a:rPr>
              <a:t>This session is aimed at Key Stage Three (recommended for Year 7 or 8)</a:t>
            </a:r>
            <a:endParaRPr b="1" i="0" sz="1000" u="none" cap="none" strike="noStrike">
              <a:solidFill>
                <a:schemeClr val="accent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1ae108d2c19_0_17"/>
          <p:cNvSpPr txBox="1"/>
          <p:nvPr/>
        </p:nvSpPr>
        <p:spPr>
          <a:xfrm>
            <a:off x="474025" y="1372750"/>
            <a:ext cx="5799300" cy="1098900"/>
          </a:xfrm>
          <a:prstGeom prst="rect">
            <a:avLst/>
          </a:prstGeom>
          <a:solidFill>
            <a:schemeClr val="accent2"/>
          </a:solidFill>
          <a:ln>
            <a:noFill/>
          </a:ln>
        </p:spPr>
        <p:txBody>
          <a:bodyPr anchorCtr="0" anchor="t" bIns="91425" lIns="91425" spcFirstLastPara="1" rIns="91425" wrap="square" tIns="91425">
            <a:spAutoFit/>
          </a:bodyPr>
          <a:lstStyle/>
          <a:p>
            <a:pPr indent="0" lvl="0" marL="101600" rtl="0" algn="ctr">
              <a:lnSpc>
                <a:spcPct val="115000"/>
              </a:lnSpc>
              <a:spcBef>
                <a:spcPts val="0"/>
              </a:spcBef>
              <a:spcAft>
                <a:spcPts val="0"/>
              </a:spcAft>
              <a:buNone/>
            </a:pPr>
            <a:r>
              <a:rPr b="1" lang="en-GB" sz="1800">
                <a:solidFill>
                  <a:schemeClr val="accent3"/>
                </a:solidFill>
                <a:latin typeface="Lato"/>
                <a:ea typeface="Lato"/>
                <a:cs typeface="Lato"/>
                <a:sym typeface="Lato"/>
              </a:rPr>
              <a:t>I will be able to:</a:t>
            </a:r>
            <a:endParaRPr b="1" sz="1800">
              <a:solidFill>
                <a:schemeClr val="accent3"/>
              </a:solidFill>
              <a:latin typeface="Lato"/>
              <a:ea typeface="Lato"/>
              <a:cs typeface="Lato"/>
              <a:sym typeface="Lato"/>
            </a:endParaRPr>
          </a:p>
          <a:p>
            <a:pPr indent="0" lvl="0" marL="101600" rtl="0" algn="ctr">
              <a:lnSpc>
                <a:spcPct val="115000"/>
              </a:lnSpc>
              <a:spcBef>
                <a:spcPts val="0"/>
              </a:spcBef>
              <a:spcAft>
                <a:spcPts val="0"/>
              </a:spcAft>
              <a:buNone/>
            </a:pPr>
            <a:r>
              <a:rPr b="1" lang="en-GB" sz="1800">
                <a:solidFill>
                  <a:schemeClr val="accent3"/>
                </a:solidFill>
                <a:latin typeface="Lato"/>
                <a:ea typeface="Lato"/>
                <a:cs typeface="Lato"/>
                <a:sym typeface="Lato"/>
              </a:rPr>
              <a:t>Explain the purpose of a bank statement and why it's important to check it frequently.</a:t>
            </a:r>
            <a:endParaRPr b="1" sz="1800">
              <a:solidFill>
                <a:schemeClr val="accent3"/>
              </a:solidFill>
              <a:latin typeface="Lato"/>
              <a:ea typeface="Lato"/>
              <a:cs typeface="Lato"/>
              <a:sym typeface="Lato"/>
            </a:endParaRPr>
          </a:p>
        </p:txBody>
      </p:sp>
      <p:sp>
        <p:nvSpPr>
          <p:cNvPr id="138" name="Google Shape;138;g1ae108d2c19_0_17"/>
          <p:cNvSpPr txBox="1"/>
          <p:nvPr>
            <p:ph type="ctrTitle"/>
          </p:nvPr>
        </p:nvSpPr>
        <p:spPr>
          <a:xfrm>
            <a:off x="187975" y="3039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Bank statements</a:t>
            </a:r>
            <a:endParaRPr b="1" i="0" sz="2900" u="none" cap="none" strike="noStrike">
              <a:solidFill>
                <a:schemeClr val="accent2"/>
              </a:solidFill>
              <a:latin typeface="Lato"/>
              <a:ea typeface="Lato"/>
              <a:cs typeface="Lato"/>
              <a:sym typeface="Lato"/>
            </a:endParaRPr>
          </a:p>
        </p:txBody>
      </p:sp>
      <p:grpSp>
        <p:nvGrpSpPr>
          <p:cNvPr id="139" name="Google Shape;139;g1ae108d2c19_0_17"/>
          <p:cNvGrpSpPr/>
          <p:nvPr/>
        </p:nvGrpSpPr>
        <p:grpSpPr>
          <a:xfrm>
            <a:off x="6463425" y="1670275"/>
            <a:ext cx="2275550" cy="2275550"/>
            <a:chOff x="5835425" y="1718125"/>
            <a:chExt cx="2275550" cy="2275550"/>
          </a:xfrm>
        </p:grpSpPr>
        <p:pic>
          <p:nvPicPr>
            <p:cNvPr id="140" name="Google Shape;140;g1ae108d2c19_0_17"/>
            <p:cNvPicPr preferRelativeResize="0"/>
            <p:nvPr/>
          </p:nvPicPr>
          <p:blipFill rotWithShape="1">
            <a:blip r:embed="rId3">
              <a:alphaModFix/>
            </a:blip>
            <a:srcRect b="0" l="0" r="0" t="0"/>
            <a:stretch/>
          </p:blipFill>
          <p:spPr>
            <a:xfrm>
              <a:off x="5835425" y="1718125"/>
              <a:ext cx="2275550" cy="2275550"/>
            </a:xfrm>
            <a:prstGeom prst="rect">
              <a:avLst/>
            </a:prstGeom>
            <a:noFill/>
            <a:ln>
              <a:noFill/>
            </a:ln>
          </p:spPr>
        </p:pic>
        <p:pic>
          <p:nvPicPr>
            <p:cNvPr id="141" name="Google Shape;141;g1ae108d2c19_0_17"/>
            <p:cNvPicPr preferRelativeResize="0"/>
            <p:nvPr/>
          </p:nvPicPr>
          <p:blipFill rotWithShape="1">
            <a:blip r:embed="rId4">
              <a:alphaModFix/>
            </a:blip>
            <a:srcRect b="0" l="0" r="0" t="0"/>
            <a:stretch/>
          </p:blipFill>
          <p:spPr>
            <a:xfrm>
              <a:off x="6182400" y="1872750"/>
              <a:ext cx="418125" cy="418125"/>
            </a:xfrm>
            <a:prstGeom prst="rect">
              <a:avLst/>
            </a:prstGeom>
            <a:noFill/>
            <a:ln>
              <a:noFill/>
            </a:ln>
          </p:spPr>
        </p:pic>
      </p:grpSp>
      <p:sp>
        <p:nvSpPr>
          <p:cNvPr id="142" name="Google Shape;142;g1ae108d2c19_0_17"/>
          <p:cNvSpPr txBox="1"/>
          <p:nvPr/>
        </p:nvSpPr>
        <p:spPr>
          <a:xfrm>
            <a:off x="474025" y="2682000"/>
            <a:ext cx="5799300" cy="14175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342900" lvl="0" marL="457200" marR="0" rtl="0" algn="l">
              <a:lnSpc>
                <a:spcPct val="115000"/>
              </a:lnSpc>
              <a:spcBef>
                <a:spcPts val="0"/>
              </a:spcBef>
              <a:spcAft>
                <a:spcPts val="0"/>
              </a:spcAft>
              <a:buClr>
                <a:schemeClr val="dk1"/>
              </a:buClr>
              <a:buSzPts val="1800"/>
              <a:buFont typeface="Lato"/>
              <a:buAutoNum type="arabicPeriod"/>
            </a:pPr>
            <a:r>
              <a:rPr b="1" i="0" lang="en-GB" sz="1800" u="none" cap="none" strike="noStrike">
                <a:solidFill>
                  <a:schemeClr val="dk1"/>
                </a:solidFill>
                <a:latin typeface="Lato"/>
                <a:ea typeface="Lato"/>
                <a:cs typeface="Lato"/>
                <a:sym typeface="Lato"/>
              </a:rPr>
              <a:t>What is a bank statement?</a:t>
            </a:r>
            <a:endParaRPr b="1" i="0" sz="1800" u="none" cap="none" strike="noStrike">
              <a:solidFill>
                <a:schemeClr val="dk1"/>
              </a:solidFill>
              <a:latin typeface="Lato"/>
              <a:ea typeface="Lato"/>
              <a:cs typeface="Lato"/>
              <a:sym typeface="Lato"/>
            </a:endParaRPr>
          </a:p>
          <a:p>
            <a:pPr indent="-342900" lvl="0" marL="457200" marR="0" rtl="0" algn="l">
              <a:lnSpc>
                <a:spcPct val="115000"/>
              </a:lnSpc>
              <a:spcBef>
                <a:spcPts val="0"/>
              </a:spcBef>
              <a:spcAft>
                <a:spcPts val="0"/>
              </a:spcAft>
              <a:buClr>
                <a:schemeClr val="dk1"/>
              </a:buClr>
              <a:buSzPts val="1800"/>
              <a:buFont typeface="Lato"/>
              <a:buAutoNum type="arabicPeriod"/>
            </a:pPr>
            <a:r>
              <a:rPr b="1" i="0" lang="en-GB" sz="1800" u="none" cap="none" strike="noStrike">
                <a:solidFill>
                  <a:schemeClr val="dk1"/>
                </a:solidFill>
                <a:latin typeface="Lato"/>
                <a:ea typeface="Lato"/>
                <a:cs typeface="Lato"/>
                <a:sym typeface="Lato"/>
              </a:rPr>
              <a:t>What is included in a bank statement?</a:t>
            </a:r>
            <a:endParaRPr b="1" i="0" sz="1800" u="none" cap="none" strike="noStrike">
              <a:solidFill>
                <a:schemeClr val="dk1"/>
              </a:solidFill>
              <a:latin typeface="Lato"/>
              <a:ea typeface="Lato"/>
              <a:cs typeface="Lato"/>
              <a:sym typeface="Lato"/>
            </a:endParaRPr>
          </a:p>
          <a:p>
            <a:pPr indent="-342900" lvl="0" marL="457200" marR="0" rtl="0" algn="l">
              <a:lnSpc>
                <a:spcPct val="115000"/>
              </a:lnSpc>
              <a:spcBef>
                <a:spcPts val="0"/>
              </a:spcBef>
              <a:spcAft>
                <a:spcPts val="0"/>
              </a:spcAft>
              <a:buClr>
                <a:schemeClr val="dk1"/>
              </a:buClr>
              <a:buSzPts val="1800"/>
              <a:buFont typeface="Lato"/>
              <a:buAutoNum type="arabicPeriod"/>
            </a:pPr>
            <a:r>
              <a:rPr b="1" i="0" lang="en-GB" sz="1800" u="none" cap="none" strike="noStrike">
                <a:solidFill>
                  <a:schemeClr val="dk1"/>
                </a:solidFill>
                <a:latin typeface="Lato"/>
                <a:ea typeface="Lato"/>
                <a:cs typeface="Lato"/>
                <a:sym typeface="Lato"/>
              </a:rPr>
              <a:t>What charges might be listed on a bank statement?</a:t>
            </a:r>
            <a:endParaRPr b="1" i="0" sz="1800" u="none" cap="none" strike="noStrike">
              <a:solidFill>
                <a:schemeClr val="dk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7"/>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148" name="Google Shape;148;p7"/>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7"/>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1" i="0" lang="en-GB" sz="2000" u="none" cap="none" strike="noStrike">
                <a:solidFill>
                  <a:srgbClr val="FF8022"/>
                </a:solidFill>
                <a:latin typeface="Lato"/>
                <a:ea typeface="Lato"/>
                <a:cs typeface="Lato"/>
                <a:sym typeface="Lato"/>
              </a:rPr>
              <a:t>By the end of the session, I will be able to:</a:t>
            </a:r>
            <a:endParaRPr b="1" i="0" sz="2000" u="none" cap="none" strike="noStrike">
              <a:solidFill>
                <a:srgbClr val="FF8022"/>
              </a:solidFill>
              <a:latin typeface="Lato"/>
              <a:ea typeface="Lato"/>
              <a:cs typeface="Lato"/>
              <a:sym typeface="Lato"/>
            </a:endParaRPr>
          </a:p>
        </p:txBody>
      </p:sp>
      <p:sp>
        <p:nvSpPr>
          <p:cNvPr id="150" name="Google Shape;150;p7"/>
          <p:cNvSpPr txBox="1"/>
          <p:nvPr/>
        </p:nvSpPr>
        <p:spPr>
          <a:xfrm>
            <a:off x="488177" y="1254400"/>
            <a:ext cx="8188500" cy="2334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Describe the purpose of a bank statement</a:t>
            </a:r>
            <a:endParaRPr b="0" i="0" sz="2200" u="none" cap="none" strike="noStrike">
              <a:solidFill>
                <a:srgbClr val="00FF00"/>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rgbClr val="FFFFFF"/>
              </a:solidFill>
              <a:latin typeface="Lato Light"/>
              <a:ea typeface="Lato Light"/>
              <a:cs typeface="Lato Light"/>
              <a:sym typeface="Lato Light"/>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Explain what different parts of a bank statement mean</a:t>
            </a:r>
            <a:endParaRPr b="1" i="0" sz="2200" u="none" cap="none" strike="noStrike">
              <a:solidFill>
                <a:srgbClr val="FFFFFF"/>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rgbClr val="FFFFFF"/>
              </a:solidFill>
              <a:latin typeface="Lato Light"/>
              <a:ea typeface="Lato Light"/>
              <a:cs typeface="Lato Light"/>
              <a:sym typeface="Lato Light"/>
            </a:endParaRPr>
          </a:p>
          <a:p>
            <a:pPr indent="-368300" lvl="0" marL="457200" marR="0" rtl="0" algn="l">
              <a:lnSpc>
                <a:spcPct val="107000"/>
              </a:lnSpc>
              <a:spcBef>
                <a:spcPts val="0"/>
              </a:spcBef>
              <a:spcAft>
                <a:spcPts val="0"/>
              </a:spcAft>
              <a:buClr>
                <a:srgbClr val="FFFFFF"/>
              </a:buClr>
              <a:buSzPts val="2200"/>
              <a:buFont typeface="Arial"/>
              <a:buChar char="●"/>
            </a:pPr>
            <a:r>
              <a:rPr b="1" i="0" lang="en-GB" sz="2200" u="none" cap="none" strike="noStrike">
                <a:solidFill>
                  <a:srgbClr val="FFFFFF"/>
                </a:solidFill>
                <a:latin typeface="Lato"/>
                <a:ea typeface="Lato"/>
                <a:cs typeface="Lato"/>
                <a:sym typeface="Lato"/>
              </a:rPr>
              <a:t>Evaluate the different methods for tracking finances</a:t>
            </a:r>
            <a:r>
              <a:rPr b="0" i="0" lang="en-GB" sz="2200" u="none" cap="none" strike="noStrike">
                <a:solidFill>
                  <a:srgbClr val="FFFFFF"/>
                </a:solidFill>
                <a:latin typeface="Lato Light"/>
                <a:ea typeface="Lato Light"/>
                <a:cs typeface="Lato Light"/>
                <a:sym typeface="Lato Light"/>
              </a:rPr>
              <a:t> </a:t>
            </a:r>
            <a:endParaRPr b="0" i="0" sz="2200" u="none" cap="none" strike="noStrike">
              <a:solidFill>
                <a:srgbClr val="FFFFFF"/>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rgbClr val="FFFFFF"/>
              </a:solidFill>
              <a:latin typeface="Lato Light"/>
              <a:ea typeface="Lato Light"/>
              <a:cs typeface="Lato Light"/>
              <a:sym typeface="Lato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205b7abb807_0_9"/>
          <p:cNvSpPr txBox="1"/>
          <p:nvPr>
            <p:ph type="ctrTitle"/>
          </p:nvPr>
        </p:nvSpPr>
        <p:spPr>
          <a:xfrm>
            <a:off x="2059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Abbreviations on bank statements</a:t>
            </a:r>
            <a:endParaRPr b="1" i="0" sz="2900" u="none" cap="none" strike="noStrike">
              <a:solidFill>
                <a:schemeClr val="accent2"/>
              </a:solidFill>
              <a:latin typeface="Lato"/>
              <a:ea typeface="Lato"/>
              <a:cs typeface="Lato"/>
              <a:sym typeface="Lato"/>
            </a:endParaRPr>
          </a:p>
        </p:txBody>
      </p:sp>
      <p:sp>
        <p:nvSpPr>
          <p:cNvPr id="156" name="Google Shape;156;g205b7abb807_0_9"/>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62A33"/>
              </a:solidFill>
              <a:latin typeface="Arial"/>
              <a:ea typeface="Arial"/>
              <a:cs typeface="Arial"/>
              <a:sym typeface="Arial"/>
            </a:endParaRPr>
          </a:p>
        </p:txBody>
      </p:sp>
      <p:grpSp>
        <p:nvGrpSpPr>
          <p:cNvPr id="157" name="Google Shape;157;g205b7abb807_0_9"/>
          <p:cNvGrpSpPr/>
          <p:nvPr/>
        </p:nvGrpSpPr>
        <p:grpSpPr>
          <a:xfrm>
            <a:off x="98350" y="2134912"/>
            <a:ext cx="1737900" cy="2726197"/>
            <a:chOff x="169625" y="1981699"/>
            <a:chExt cx="1737900" cy="2726197"/>
          </a:xfrm>
        </p:grpSpPr>
        <p:sp>
          <p:nvSpPr>
            <p:cNvPr id="158" name="Google Shape;158;g205b7abb807_0_9"/>
            <p:cNvSpPr/>
            <p:nvPr/>
          </p:nvSpPr>
          <p:spPr>
            <a:xfrm>
              <a:off x="169625" y="1981699"/>
              <a:ext cx="1737900" cy="3774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Direct debit</a:t>
              </a:r>
              <a:endParaRPr b="1" i="0" sz="1400" u="none" cap="none" strike="noStrike">
                <a:solidFill>
                  <a:schemeClr val="lt1"/>
                </a:solidFill>
                <a:latin typeface="Lato"/>
                <a:ea typeface="Lato"/>
                <a:cs typeface="Lato"/>
                <a:sym typeface="Lato"/>
              </a:endParaRPr>
            </a:p>
          </p:txBody>
        </p:sp>
        <p:sp>
          <p:nvSpPr>
            <p:cNvPr id="159" name="Google Shape;159;g205b7abb807_0_9"/>
            <p:cNvSpPr/>
            <p:nvPr/>
          </p:nvSpPr>
          <p:spPr>
            <a:xfrm>
              <a:off x="169625" y="2446429"/>
              <a:ext cx="1737900" cy="3774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Standing order</a:t>
              </a:r>
              <a:endParaRPr b="1" i="0" sz="1400" u="none" cap="none" strike="noStrike">
                <a:solidFill>
                  <a:schemeClr val="lt1"/>
                </a:solidFill>
                <a:latin typeface="Lato"/>
                <a:ea typeface="Lato"/>
                <a:cs typeface="Lato"/>
                <a:sym typeface="Lato"/>
              </a:endParaRPr>
            </a:p>
          </p:txBody>
        </p:sp>
        <p:sp>
          <p:nvSpPr>
            <p:cNvPr id="160" name="Google Shape;160;g205b7abb807_0_9"/>
            <p:cNvSpPr/>
            <p:nvPr/>
          </p:nvSpPr>
          <p:spPr>
            <a:xfrm>
              <a:off x="169625" y="2911196"/>
              <a:ext cx="1737900" cy="3774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Transfer </a:t>
              </a:r>
              <a:endParaRPr b="1" i="0" sz="1400" u="none" cap="none" strike="noStrike">
                <a:solidFill>
                  <a:schemeClr val="lt1"/>
                </a:solidFill>
                <a:latin typeface="Lato"/>
                <a:ea typeface="Lato"/>
                <a:cs typeface="Lato"/>
                <a:sym typeface="Lato"/>
              </a:endParaRPr>
            </a:p>
          </p:txBody>
        </p:sp>
        <p:sp>
          <p:nvSpPr>
            <p:cNvPr id="161" name="Google Shape;161;g205b7abb807_0_9"/>
            <p:cNvSpPr/>
            <p:nvPr/>
          </p:nvSpPr>
          <p:spPr>
            <a:xfrm>
              <a:off x="169625" y="3375940"/>
              <a:ext cx="1737900" cy="3774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Interest</a:t>
              </a:r>
              <a:endParaRPr b="1" i="0" sz="1400" u="none" cap="none" strike="noStrike">
                <a:solidFill>
                  <a:schemeClr val="lt1"/>
                </a:solidFill>
                <a:latin typeface="Lato"/>
                <a:ea typeface="Lato"/>
                <a:cs typeface="Lato"/>
                <a:sym typeface="Lato"/>
              </a:endParaRPr>
            </a:p>
          </p:txBody>
        </p:sp>
        <p:sp>
          <p:nvSpPr>
            <p:cNvPr id="162" name="Google Shape;162;g205b7abb807_0_9"/>
            <p:cNvSpPr/>
            <p:nvPr/>
          </p:nvSpPr>
          <p:spPr>
            <a:xfrm>
              <a:off x="169625" y="3822151"/>
              <a:ext cx="1737900" cy="4395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Banks and building societies</a:t>
              </a:r>
              <a:endParaRPr b="1" i="0" sz="1400" u="none" cap="none" strike="noStrike">
                <a:solidFill>
                  <a:schemeClr val="lt1"/>
                </a:solidFill>
                <a:latin typeface="Lato"/>
                <a:ea typeface="Lato"/>
                <a:cs typeface="Lato"/>
                <a:sym typeface="Lato"/>
              </a:endParaRPr>
            </a:p>
          </p:txBody>
        </p:sp>
        <p:sp>
          <p:nvSpPr>
            <p:cNvPr id="163" name="Google Shape;163;g205b7abb807_0_9"/>
            <p:cNvSpPr/>
            <p:nvPr/>
          </p:nvSpPr>
          <p:spPr>
            <a:xfrm>
              <a:off x="169625" y="4330496"/>
              <a:ext cx="1737900" cy="3774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Charge</a:t>
              </a:r>
              <a:endParaRPr b="1" i="0" sz="1400" u="none" cap="none" strike="noStrike">
                <a:solidFill>
                  <a:schemeClr val="lt1"/>
                </a:solidFill>
                <a:latin typeface="Lato"/>
                <a:ea typeface="Lato"/>
                <a:cs typeface="Lato"/>
                <a:sym typeface="Lato"/>
              </a:endParaRPr>
            </a:p>
          </p:txBody>
        </p:sp>
      </p:grpSp>
      <p:sp>
        <p:nvSpPr>
          <p:cNvPr id="164" name="Google Shape;164;g205b7abb807_0_9"/>
          <p:cNvSpPr txBox="1"/>
          <p:nvPr/>
        </p:nvSpPr>
        <p:spPr>
          <a:xfrm>
            <a:off x="1892100" y="1012775"/>
            <a:ext cx="7277400" cy="431100"/>
          </a:xfrm>
          <a:prstGeom prst="rect">
            <a:avLst/>
          </a:prstGeom>
          <a:noFill/>
          <a:ln>
            <a:noFill/>
          </a:ln>
        </p:spPr>
        <p:txBody>
          <a:bodyPr anchorCtr="0" anchor="t" bIns="91425" lIns="91425" spcFirstLastPara="1" rIns="91425" wrap="square" tIns="91425">
            <a:spAutoFit/>
          </a:bodyPr>
          <a:lstStyle/>
          <a:p>
            <a:pPr indent="0" lvl="0" marL="101600" marR="0" rtl="0" algn="ctr">
              <a:lnSpc>
                <a:spcPct val="115000"/>
              </a:lnSpc>
              <a:spcBef>
                <a:spcPts val="0"/>
              </a:spcBef>
              <a:spcAft>
                <a:spcPts val="0"/>
              </a:spcAft>
              <a:buClr>
                <a:srgbClr val="000000"/>
              </a:buClr>
              <a:buSzPts val="1600"/>
              <a:buFont typeface="Arial"/>
              <a:buNone/>
            </a:pPr>
            <a:r>
              <a:rPr b="1" i="0" lang="en-GB" sz="1600" u="none" cap="none" strike="noStrike">
                <a:solidFill>
                  <a:srgbClr val="0543B3"/>
                </a:solidFill>
                <a:latin typeface="Lato"/>
                <a:ea typeface="Lato"/>
                <a:cs typeface="Lato"/>
                <a:sym typeface="Lato"/>
              </a:rPr>
              <a:t>Match the key term to the abbreviation and definition </a:t>
            </a:r>
            <a:endParaRPr b="1" i="0" sz="1600" u="none" cap="none" strike="noStrike">
              <a:solidFill>
                <a:srgbClr val="0543B3"/>
              </a:solidFill>
              <a:latin typeface="Lato"/>
              <a:ea typeface="Lato"/>
              <a:cs typeface="Lato"/>
              <a:sym typeface="Lato"/>
            </a:endParaRPr>
          </a:p>
        </p:txBody>
      </p:sp>
      <p:graphicFrame>
        <p:nvGraphicFramePr>
          <p:cNvPr id="165" name="Google Shape;165;g205b7abb807_0_9"/>
          <p:cNvGraphicFramePr/>
          <p:nvPr/>
        </p:nvGraphicFramePr>
        <p:xfrm>
          <a:off x="1942950" y="1086920"/>
          <a:ext cx="3000000" cy="3000000"/>
        </p:xfrm>
        <a:graphic>
          <a:graphicData uri="http://schemas.openxmlformats.org/drawingml/2006/table">
            <a:tbl>
              <a:tblPr>
                <a:noFill/>
                <a:tableStyleId>{9B8C2950-626C-42CD-A451-847FE5C66521}</a:tableStyleId>
              </a:tblPr>
              <a:tblGrid>
                <a:gridCol w="1567050"/>
                <a:gridCol w="1561700"/>
                <a:gridCol w="4046950"/>
              </a:tblGrid>
              <a:tr h="293800">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chemeClr val="lt1"/>
                          </a:solidFill>
                          <a:latin typeface="Lato"/>
                          <a:ea typeface="Lato"/>
                          <a:cs typeface="Lato"/>
                          <a:sym typeface="Lato"/>
                        </a:rPr>
                        <a:t>Abbreviation</a:t>
                      </a:r>
                      <a:endParaRPr b="1" sz="1200" u="none" cap="none" strike="noStrike">
                        <a:solidFill>
                          <a:schemeClr val="lt1"/>
                        </a:solidFill>
                        <a:latin typeface="Lato"/>
                        <a:ea typeface="Lato"/>
                        <a:cs typeface="Lato"/>
                        <a:sym typeface="Lato"/>
                      </a:endParaRPr>
                    </a:p>
                  </a:txBody>
                  <a:tcPr marT="45725" marB="45725" marR="91450" marL="914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chemeClr val="lt1"/>
                          </a:solidFill>
                          <a:latin typeface="Lato"/>
                          <a:ea typeface="Lato"/>
                          <a:cs typeface="Lato"/>
                          <a:sym typeface="Lato"/>
                        </a:rPr>
                        <a:t>What it stands for</a:t>
                      </a:r>
                      <a:endParaRPr b="1" sz="1200" u="none" cap="none" strike="noStrike">
                        <a:solidFill>
                          <a:schemeClr val="lt1"/>
                        </a:solidFill>
                        <a:latin typeface="Lato"/>
                        <a:ea typeface="Lato"/>
                        <a:cs typeface="Lato"/>
                        <a:sym typeface="Lato"/>
                      </a:endParaRPr>
                    </a:p>
                  </a:txBody>
                  <a:tcPr marT="45725" marB="45725" marR="91450" marL="914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chemeClr val="lt1"/>
                          </a:solidFill>
                          <a:latin typeface="Lato"/>
                          <a:ea typeface="Lato"/>
                          <a:cs typeface="Lato"/>
                          <a:sym typeface="Lato"/>
                        </a:rPr>
                        <a:t>What this means</a:t>
                      </a:r>
                      <a:endParaRPr b="1" sz="1200" u="none" cap="none" strike="noStrike">
                        <a:solidFill>
                          <a:schemeClr val="lt1"/>
                        </a:solidFill>
                        <a:latin typeface="Lato"/>
                        <a:ea typeface="Lato"/>
                        <a:cs typeface="Lato"/>
                        <a:sym typeface="Lato"/>
                      </a:endParaRPr>
                    </a:p>
                  </a:txBody>
                  <a:tcPr marT="45725" marB="45725" marR="91450" marL="914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r>
              <a:tr h="582950">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BACS</a:t>
                      </a:r>
                      <a:endParaRPr sz="1200" u="none" cap="none" strike="noStrike">
                        <a:latin typeface="Lato"/>
                        <a:ea typeface="Lato"/>
                        <a:cs typeface="Lato"/>
                        <a:sym typeface="Lato"/>
                      </a:endParaRPr>
                    </a:p>
                  </a:txBody>
                  <a:tcPr marT="91425" marB="91425" marR="91425" marL="91425">
                    <a:lnT cap="flat" cmpd="sng" w="9525">
                      <a:solidFill>
                        <a:srgbClr val="9E9E9E"/>
                      </a:solidFill>
                      <a:prstDash val="solid"/>
                      <a:round/>
                      <a:headEnd len="sm" w="sm" type="none"/>
                      <a:tailEnd len="sm" w="sm" type="none"/>
                    </a:lnT>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lnT cap="flat" cmpd="sng" w="9525">
                      <a:solidFill>
                        <a:srgbClr val="9E9E9E"/>
                      </a:solidFill>
                      <a:prstDash val="solid"/>
                      <a:round/>
                      <a:headEnd len="sm" w="sm" type="none"/>
                      <a:tailEnd len="sm" w="sm" type="none"/>
                    </a:lnT>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solidFill>
                            <a:srgbClr val="202124"/>
                          </a:solidFill>
                          <a:latin typeface="Lato"/>
                          <a:ea typeface="Lato"/>
                          <a:cs typeface="Lato"/>
                          <a:sym typeface="Lato"/>
                        </a:rPr>
                        <a:t>The network used by UK banks and building societies* to move money between themselves</a:t>
                      </a:r>
                      <a:endParaRPr sz="1200" u="none" cap="none" strike="noStrike">
                        <a:latin typeface="Lato"/>
                        <a:ea typeface="Lato"/>
                        <a:cs typeface="Lato"/>
                        <a:sym typeface="Lato"/>
                      </a:endParaRPr>
                    </a:p>
                  </a:txBody>
                  <a:tcPr marT="91425" marB="91425" marR="91425" marL="91425">
                    <a:lnT cap="flat" cmpd="sng" w="9525">
                      <a:solidFill>
                        <a:srgbClr val="9E9E9E"/>
                      </a:solidFill>
                      <a:prstDash val="solid"/>
                      <a:round/>
                      <a:headEnd len="sm" w="sm" type="none"/>
                      <a:tailEnd len="sm" w="sm" type="none"/>
                    </a:lnT>
                    <a:solidFill>
                      <a:schemeClr val="accent6"/>
                    </a:solidFill>
                  </a:tcPr>
                </a:tc>
              </a:tr>
              <a:tr h="416750">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CHG</a:t>
                      </a:r>
                      <a:endParaRPr sz="1200" u="none" cap="none" strike="noStrike">
                        <a:latin typeface="Lato"/>
                        <a:ea typeface="Lato"/>
                        <a:cs typeface="Lato"/>
                        <a:sym typeface="Lato"/>
                      </a:endParaRPr>
                    </a:p>
                  </a:txBody>
                  <a:tcPr marT="91425" marB="91425" marR="91425" marL="91425">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A transaction made has incurred an additional charge</a:t>
                      </a:r>
                      <a:endParaRPr sz="1200" u="none" cap="none" strike="noStrike">
                        <a:latin typeface="Lato"/>
                        <a:ea typeface="Lato"/>
                        <a:cs typeface="Lato"/>
                        <a:sym typeface="Lato"/>
                      </a:endParaRPr>
                    </a:p>
                  </a:txBody>
                  <a:tcPr marT="91425" marB="91425" marR="91425" marL="91425">
                    <a:solidFill>
                      <a:schemeClr val="accent6"/>
                    </a:solidFill>
                  </a:tcPr>
                </a:tc>
              </a:tr>
              <a:tr h="416750">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D/D</a:t>
                      </a:r>
                      <a:endParaRPr sz="1200" u="none" cap="none" strike="noStrike">
                        <a:latin typeface="Lato"/>
                        <a:ea typeface="Lato"/>
                        <a:cs typeface="Lato"/>
                        <a:sym typeface="Lato"/>
                      </a:endParaRPr>
                    </a:p>
                  </a:txBody>
                  <a:tcPr marT="91425" marB="91425" marR="91425" marL="91425">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Regular payment, usually of a changing amount</a:t>
                      </a:r>
                      <a:endParaRPr sz="1200" u="none" cap="none" strike="noStrike">
                        <a:latin typeface="Lato"/>
                        <a:ea typeface="Lato"/>
                        <a:cs typeface="Lato"/>
                        <a:sym typeface="Lato"/>
                      </a:endParaRPr>
                    </a:p>
                  </a:txBody>
                  <a:tcPr marT="91425" marB="91425" marR="91425" marL="91425">
                    <a:solidFill>
                      <a:schemeClr val="accent6"/>
                    </a:solidFill>
                  </a:tcPr>
                </a:tc>
              </a:tr>
              <a:tr h="582950">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DR</a:t>
                      </a:r>
                      <a:endParaRPr sz="1200" u="none" cap="none" strike="noStrike">
                        <a:latin typeface="Lato"/>
                        <a:ea typeface="Lato"/>
                        <a:cs typeface="Lato"/>
                        <a:sym typeface="Lato"/>
                      </a:endParaRPr>
                    </a:p>
                  </a:txBody>
                  <a:tcPr marT="91425" marB="91425" marR="91425" marL="91425">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Refers to money that comes out the account or when an account is negative</a:t>
                      </a:r>
                      <a:endParaRPr sz="1200" u="none" cap="none" strike="noStrike">
                        <a:latin typeface="Lato"/>
                        <a:ea typeface="Lato"/>
                        <a:cs typeface="Lato"/>
                        <a:sym typeface="Lato"/>
                      </a:endParaRPr>
                    </a:p>
                  </a:txBody>
                  <a:tcPr marT="91425" marB="91425" marR="91425" marL="91425">
                    <a:solidFill>
                      <a:schemeClr val="accent6"/>
                    </a:solidFill>
                  </a:tcPr>
                </a:tc>
              </a:tr>
              <a:tr h="416750">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CR</a:t>
                      </a:r>
                      <a:endParaRPr sz="1200" u="none" cap="none" strike="noStrike">
                        <a:latin typeface="Lato"/>
                        <a:ea typeface="Lato"/>
                        <a:cs typeface="Lato"/>
                        <a:sym typeface="Lato"/>
                      </a:endParaRPr>
                    </a:p>
                  </a:txBody>
                  <a:tcPr marT="91425" marB="91425" marR="91425" marL="91425">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Money going into the account</a:t>
                      </a:r>
                      <a:endParaRPr sz="1200" u="none" cap="none" strike="noStrike">
                        <a:latin typeface="Lato"/>
                        <a:ea typeface="Lato"/>
                        <a:cs typeface="Lato"/>
                        <a:sym typeface="Lato"/>
                      </a:endParaRPr>
                    </a:p>
                  </a:txBody>
                  <a:tcPr marT="91425" marB="91425" marR="91425" marL="91425">
                    <a:solidFill>
                      <a:schemeClr val="accent6"/>
                    </a:solidFill>
                  </a:tcPr>
                </a:tc>
              </a:tr>
              <a:tr h="416750">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INT</a:t>
                      </a:r>
                      <a:endParaRPr sz="1200" u="none" cap="none" strike="noStrike">
                        <a:latin typeface="Lato"/>
                        <a:ea typeface="Lato"/>
                        <a:cs typeface="Lato"/>
                        <a:sym typeface="Lato"/>
                      </a:endParaRPr>
                    </a:p>
                  </a:txBody>
                  <a:tcPr marT="91425" marB="91425" marR="91425" marL="91425">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The amount earned on your balance or charged on a loan</a:t>
                      </a:r>
                      <a:endParaRPr sz="1200" u="none" cap="none" strike="noStrike">
                        <a:latin typeface="Lato"/>
                        <a:ea typeface="Lato"/>
                        <a:cs typeface="Lato"/>
                        <a:sym typeface="Lato"/>
                      </a:endParaRPr>
                    </a:p>
                  </a:txBody>
                  <a:tcPr marT="91425" marB="91425" marR="91425" marL="91425">
                    <a:solidFill>
                      <a:schemeClr val="accent6"/>
                    </a:solidFill>
                  </a:tcPr>
                </a:tc>
              </a:tr>
              <a:tr h="416750">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S/O or STO</a:t>
                      </a:r>
                      <a:endParaRPr sz="1200" u="none" cap="none" strike="noStrike">
                        <a:latin typeface="Lato"/>
                        <a:ea typeface="Lato"/>
                        <a:cs typeface="Lato"/>
                        <a:sym typeface="Lato"/>
                      </a:endParaRPr>
                    </a:p>
                  </a:txBody>
                  <a:tcPr marT="91425" marB="91425" marR="91425" marL="91425">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Regular payment for a fixed amount</a:t>
                      </a:r>
                      <a:endParaRPr sz="1200" u="none" cap="none" strike="noStrike">
                        <a:latin typeface="Lato"/>
                        <a:ea typeface="Lato"/>
                        <a:cs typeface="Lato"/>
                        <a:sym typeface="Lato"/>
                      </a:endParaRPr>
                    </a:p>
                  </a:txBody>
                  <a:tcPr marT="91425" marB="91425" marR="91425" marL="91425">
                    <a:solidFill>
                      <a:schemeClr val="accent6"/>
                    </a:solidFill>
                  </a:tcPr>
                </a:tc>
              </a:tr>
              <a:tr h="416750">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TFR</a:t>
                      </a:r>
                      <a:endParaRPr sz="1200" u="none" cap="none" strike="noStrike">
                        <a:latin typeface="Lato"/>
                        <a:ea typeface="Lato"/>
                        <a:cs typeface="Lato"/>
                        <a:sym typeface="Lato"/>
                      </a:endParaRPr>
                    </a:p>
                  </a:txBody>
                  <a:tcPr marT="91425" marB="91425" marR="91425" marL="91425">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Money has been transferred between accounts</a:t>
                      </a:r>
                      <a:endParaRPr sz="1200" u="none" cap="none" strike="noStrike">
                        <a:latin typeface="Lato"/>
                        <a:ea typeface="Lato"/>
                        <a:cs typeface="Lato"/>
                        <a:sym typeface="Lato"/>
                      </a:endParaRPr>
                    </a:p>
                  </a:txBody>
                  <a:tcPr marT="91425" marB="91425" marR="91425" marL="91425">
                    <a:solidFill>
                      <a:schemeClr val="accent6"/>
                    </a:solidFill>
                  </a:tcPr>
                </a:tc>
              </a:tr>
            </a:tbl>
          </a:graphicData>
        </a:graphic>
      </p:graphicFrame>
      <p:sp>
        <p:nvSpPr>
          <p:cNvPr id="166" name="Google Shape;166;g205b7abb807_0_9"/>
          <p:cNvSpPr/>
          <p:nvPr/>
        </p:nvSpPr>
        <p:spPr>
          <a:xfrm>
            <a:off x="98350" y="1678762"/>
            <a:ext cx="1737900" cy="3774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Credit</a:t>
            </a:r>
            <a:endParaRPr b="1" i="0" sz="1400" u="none" cap="none" strike="noStrike">
              <a:solidFill>
                <a:schemeClr val="lt1"/>
              </a:solidFill>
              <a:latin typeface="Lato"/>
              <a:ea typeface="Lato"/>
              <a:cs typeface="Lato"/>
              <a:sym typeface="Lato"/>
            </a:endParaRPr>
          </a:p>
        </p:txBody>
      </p:sp>
      <p:sp>
        <p:nvSpPr>
          <p:cNvPr id="167" name="Google Shape;167;g205b7abb807_0_9"/>
          <p:cNvSpPr/>
          <p:nvPr/>
        </p:nvSpPr>
        <p:spPr>
          <a:xfrm>
            <a:off x="98350" y="1127364"/>
            <a:ext cx="1737900" cy="4395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Account overdrawn</a:t>
            </a:r>
            <a:endParaRPr b="1" i="0" sz="1400" u="none" cap="none" strike="noStrike">
              <a:solidFill>
                <a:schemeClr val="lt1"/>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graphicFrame>
        <p:nvGraphicFramePr>
          <p:cNvPr id="172" name="Google Shape;172;g1c968a57ef1_0_0"/>
          <p:cNvGraphicFramePr/>
          <p:nvPr/>
        </p:nvGraphicFramePr>
        <p:xfrm>
          <a:off x="360369" y="809292"/>
          <a:ext cx="3000000" cy="3000000"/>
        </p:xfrm>
        <a:graphic>
          <a:graphicData uri="http://schemas.openxmlformats.org/drawingml/2006/table">
            <a:tbl>
              <a:tblPr bandRow="1" firstRow="1">
                <a:noFill/>
                <a:tableStyleId>{9B8C2950-626C-42CD-A451-847FE5C66521}</a:tableStyleId>
              </a:tblPr>
              <a:tblGrid>
                <a:gridCol w="1278775"/>
                <a:gridCol w="1739925"/>
                <a:gridCol w="4246525"/>
              </a:tblGrid>
              <a:tr h="274325">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chemeClr val="lt1"/>
                          </a:solidFill>
                          <a:latin typeface="Lato"/>
                          <a:ea typeface="Lato"/>
                          <a:cs typeface="Lato"/>
                          <a:sym typeface="Lato"/>
                        </a:rPr>
                        <a:t>Abbreviation</a:t>
                      </a:r>
                      <a:endParaRPr b="1" sz="1200" u="none" cap="none" strike="noStrike">
                        <a:solidFill>
                          <a:schemeClr val="lt1"/>
                        </a:solidFill>
                        <a:latin typeface="Lato"/>
                        <a:ea typeface="Lato"/>
                        <a:cs typeface="Lato"/>
                        <a:sym typeface="Lato"/>
                      </a:endParaRPr>
                    </a:p>
                  </a:txBody>
                  <a:tcPr marT="45725" marB="45725" marR="91450" marL="91450">
                    <a:lnB cap="flat" cmpd="sng" w="9525">
                      <a:solidFill>
                        <a:srgbClr val="9E9E9E"/>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chemeClr val="lt1"/>
                          </a:solidFill>
                          <a:latin typeface="Lato"/>
                          <a:ea typeface="Lato"/>
                          <a:cs typeface="Lato"/>
                          <a:sym typeface="Lato"/>
                        </a:rPr>
                        <a:t>What it stands for</a:t>
                      </a:r>
                      <a:endParaRPr b="1" sz="1200" u="none" cap="none" strike="noStrike">
                        <a:solidFill>
                          <a:schemeClr val="lt1"/>
                        </a:solidFill>
                        <a:latin typeface="Lato"/>
                        <a:ea typeface="Lato"/>
                        <a:cs typeface="Lato"/>
                        <a:sym typeface="Lato"/>
                      </a:endParaRPr>
                    </a:p>
                  </a:txBody>
                  <a:tcPr marT="45725" marB="45725" marR="91450" marL="91450">
                    <a:lnB cap="flat" cmpd="sng" w="9525">
                      <a:solidFill>
                        <a:srgbClr val="9E9E9E"/>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chemeClr val="lt1"/>
                          </a:solidFill>
                          <a:latin typeface="Lato"/>
                          <a:ea typeface="Lato"/>
                          <a:cs typeface="Lato"/>
                          <a:sym typeface="Lato"/>
                        </a:rPr>
                        <a:t>What this means</a:t>
                      </a:r>
                      <a:endParaRPr b="1" sz="1200" u="none" cap="none" strike="noStrike">
                        <a:solidFill>
                          <a:schemeClr val="lt1"/>
                        </a:solidFill>
                        <a:latin typeface="Lato"/>
                        <a:ea typeface="Lato"/>
                        <a:cs typeface="Lato"/>
                        <a:sym typeface="Lato"/>
                      </a:endParaRPr>
                    </a:p>
                  </a:txBody>
                  <a:tcPr marT="45725" marB="45725" marR="91450" marL="91450">
                    <a:lnB cap="flat" cmpd="sng" w="9525">
                      <a:solidFill>
                        <a:srgbClr val="9E9E9E"/>
                      </a:solidFill>
                      <a:prstDash val="solid"/>
                      <a:round/>
                      <a:headEnd len="sm" w="sm" type="none"/>
                      <a:tailEnd len="sm" w="sm" type="none"/>
                    </a:lnB>
                    <a:solidFill>
                      <a:schemeClr val="accent2"/>
                    </a:solidFill>
                  </a:tcPr>
                </a:tc>
              </a:tr>
              <a:tr h="487675">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BACS</a:t>
                      </a:r>
                      <a:endParaRPr b="1" sz="12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rgbClr val="0000FF"/>
                          </a:solidFill>
                          <a:latin typeface="Lato"/>
                          <a:ea typeface="Lato"/>
                          <a:cs typeface="Lato"/>
                          <a:sym typeface="Lato"/>
                        </a:rPr>
                        <a:t>Banks and building societies</a:t>
                      </a:r>
                      <a:endParaRPr b="1" sz="1400" u="none" cap="none" strike="noStrike">
                        <a:solidFill>
                          <a:srgbClr val="0000FF"/>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solidFill>
                            <a:srgbClr val="202124"/>
                          </a:solidFill>
                          <a:latin typeface="Lato"/>
                          <a:ea typeface="Lato"/>
                          <a:cs typeface="Lato"/>
                          <a:sym typeface="Lato"/>
                        </a:rPr>
                        <a:t>The network used by UK banks and building societies* to move money between themselves</a:t>
                      </a:r>
                      <a:endParaRPr sz="12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6"/>
                    </a:solidFill>
                  </a:tcPr>
                </a:tc>
              </a:tr>
              <a:tr h="487675">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latin typeface="Lato"/>
                          <a:ea typeface="Lato"/>
                          <a:cs typeface="Lato"/>
                          <a:sym typeface="Lato"/>
                        </a:rPr>
                        <a:t>CHG</a:t>
                      </a:r>
                      <a:endParaRPr sz="1200" u="none" cap="none" strike="noStrike">
                        <a:latin typeface="Lato"/>
                        <a:ea typeface="Lato"/>
                        <a:cs typeface="Lato"/>
                        <a:sym typeface="Lato"/>
                      </a:endParaRPr>
                    </a:p>
                  </a:txBody>
                  <a:tcPr marT="152400" marB="152400" marR="152400" marL="152400">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rgbClr val="0000FF"/>
                          </a:solidFill>
                          <a:latin typeface="Lato"/>
                          <a:ea typeface="Lato"/>
                          <a:cs typeface="Lato"/>
                          <a:sym typeface="Lato"/>
                        </a:rPr>
                        <a:t>Charge</a:t>
                      </a:r>
                      <a:endParaRPr b="1" sz="1200" u="none" cap="none" strike="noStrike">
                        <a:solidFill>
                          <a:srgbClr val="0000FF"/>
                        </a:solidFill>
                        <a:latin typeface="Lato"/>
                        <a:ea typeface="Lato"/>
                        <a:cs typeface="Lato"/>
                        <a:sym typeface="Lato"/>
                      </a:endParaRPr>
                    </a:p>
                  </a:txBody>
                  <a:tcPr marT="152400" marB="152400" marR="152400" marL="1524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A transaction made has incurred an additional charge</a:t>
                      </a:r>
                      <a:endParaRPr sz="1200" u="none" cap="none" strike="noStrike">
                        <a:latin typeface="Lato"/>
                        <a:ea typeface="Lato"/>
                        <a:cs typeface="Lato"/>
                        <a:sym typeface="Lato"/>
                      </a:endParaRPr>
                    </a:p>
                  </a:txBody>
                  <a:tcPr marT="152400" marB="152400" marR="152400" marL="152400">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solidFill>
                      <a:schemeClr val="lt1"/>
                    </a:solidFill>
                  </a:tcPr>
                </a:tc>
              </a:tr>
              <a:tr h="487675">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latin typeface="Lato"/>
                          <a:ea typeface="Lato"/>
                          <a:cs typeface="Lato"/>
                          <a:sym typeface="Lato"/>
                        </a:rPr>
                        <a:t>D/D</a:t>
                      </a:r>
                      <a:endParaRPr sz="1200" u="none" cap="none" strike="noStrike">
                        <a:latin typeface="Lato"/>
                        <a:ea typeface="Lato"/>
                        <a:cs typeface="Lato"/>
                        <a:sym typeface="Lato"/>
                      </a:endParaRPr>
                    </a:p>
                  </a:txBody>
                  <a:tcPr marT="152400" marB="152400" marR="152400" marL="152400">
                    <a:lnR cap="flat" cmpd="sng" w="9525">
                      <a:solidFill>
                        <a:srgbClr val="9E9E9E"/>
                      </a:solidFill>
                      <a:prstDash val="solid"/>
                      <a:round/>
                      <a:headEnd len="sm" w="sm" type="none"/>
                      <a:tailEnd len="sm" w="sm" type="none"/>
                    </a:lnR>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rgbClr val="0000FF"/>
                          </a:solidFill>
                          <a:latin typeface="Lato"/>
                          <a:ea typeface="Lato"/>
                          <a:cs typeface="Lato"/>
                          <a:sym typeface="Lato"/>
                        </a:rPr>
                        <a:t>Direct Debit</a:t>
                      </a:r>
                      <a:endParaRPr b="1" sz="1200" u="none" cap="none" strike="noStrike">
                        <a:solidFill>
                          <a:srgbClr val="0000FF"/>
                        </a:solidFill>
                        <a:latin typeface="Lato"/>
                        <a:ea typeface="Lato"/>
                        <a:cs typeface="Lato"/>
                        <a:sym typeface="Lato"/>
                      </a:endParaRPr>
                    </a:p>
                  </a:txBody>
                  <a:tcPr marT="152400" marB="152400" marR="152400" marL="1524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Regular payment, usually of a changing amount</a:t>
                      </a:r>
                      <a:endParaRPr sz="1200" u="none" cap="none" strike="noStrike">
                        <a:latin typeface="Lato"/>
                        <a:ea typeface="Lato"/>
                        <a:cs typeface="Lato"/>
                        <a:sym typeface="Lato"/>
                      </a:endParaRPr>
                    </a:p>
                  </a:txBody>
                  <a:tcPr marT="152400" marB="152400" marR="152400" marL="152400">
                    <a:lnL cap="flat" cmpd="sng" w="9525">
                      <a:solidFill>
                        <a:srgbClr val="9E9E9E"/>
                      </a:solidFill>
                      <a:prstDash val="solid"/>
                      <a:round/>
                      <a:headEnd len="sm" w="sm" type="none"/>
                      <a:tailEnd len="sm" w="sm" type="none"/>
                    </a:lnL>
                    <a:solidFill>
                      <a:schemeClr val="lt1"/>
                    </a:solidFill>
                  </a:tcPr>
                </a:tc>
              </a:tr>
              <a:tr h="487675">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latin typeface="Lato"/>
                          <a:ea typeface="Lato"/>
                          <a:cs typeface="Lato"/>
                          <a:sym typeface="Lato"/>
                        </a:rPr>
                        <a:t>DR</a:t>
                      </a:r>
                      <a:endParaRPr sz="1200" u="none" cap="none" strike="noStrike">
                        <a:latin typeface="Lato"/>
                        <a:ea typeface="Lato"/>
                        <a:cs typeface="Lato"/>
                        <a:sym typeface="Lato"/>
                      </a:endParaRPr>
                    </a:p>
                  </a:txBody>
                  <a:tcPr marT="152400" marB="152400" marR="152400" marL="152400">
                    <a:lnR cap="flat" cmpd="sng" w="9525">
                      <a:solidFill>
                        <a:srgbClr val="9E9E9E"/>
                      </a:solidFill>
                      <a:prstDash val="solid"/>
                      <a:round/>
                      <a:headEnd len="sm" w="sm" type="none"/>
                      <a:tailEnd len="sm" w="sm" type="none"/>
                    </a:lnR>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rgbClr val="0000FF"/>
                          </a:solidFill>
                          <a:latin typeface="Lato"/>
                          <a:ea typeface="Lato"/>
                          <a:cs typeface="Lato"/>
                          <a:sym typeface="Lato"/>
                        </a:rPr>
                        <a:t>Account Overdrawn</a:t>
                      </a:r>
                      <a:endParaRPr b="1" sz="1200" u="none" cap="none" strike="noStrike">
                        <a:solidFill>
                          <a:srgbClr val="0000FF"/>
                        </a:solidFill>
                        <a:latin typeface="Lato"/>
                        <a:ea typeface="Lato"/>
                        <a:cs typeface="Lato"/>
                        <a:sym typeface="Lato"/>
                      </a:endParaRPr>
                    </a:p>
                  </a:txBody>
                  <a:tcPr marT="152400" marB="152400" marR="152400" marL="1524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The account balance is less than zero</a:t>
                      </a:r>
                      <a:endParaRPr sz="1200" u="none" cap="none" strike="noStrike">
                        <a:latin typeface="Lato"/>
                        <a:ea typeface="Lato"/>
                        <a:cs typeface="Lato"/>
                        <a:sym typeface="Lato"/>
                      </a:endParaRPr>
                    </a:p>
                  </a:txBody>
                  <a:tcPr marT="152400" marB="152400" marR="152400" marL="152400">
                    <a:lnL cap="flat" cmpd="sng" w="9525">
                      <a:solidFill>
                        <a:srgbClr val="9E9E9E"/>
                      </a:solidFill>
                      <a:prstDash val="solid"/>
                      <a:round/>
                      <a:headEnd len="sm" w="sm" type="none"/>
                      <a:tailEnd len="sm" w="sm" type="none"/>
                    </a:lnL>
                    <a:solidFill>
                      <a:schemeClr val="lt1"/>
                    </a:solidFill>
                  </a:tcPr>
                </a:tc>
              </a:tr>
              <a:tr h="487675">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latin typeface="Lato"/>
                          <a:ea typeface="Lato"/>
                          <a:cs typeface="Lato"/>
                          <a:sym typeface="Lato"/>
                        </a:rPr>
                        <a:t>CR</a:t>
                      </a:r>
                      <a:endParaRPr b="1" sz="1200" u="none" cap="none" strike="noStrike">
                        <a:latin typeface="Lato"/>
                        <a:ea typeface="Lato"/>
                        <a:cs typeface="Lato"/>
                        <a:sym typeface="Lato"/>
                      </a:endParaRPr>
                    </a:p>
                  </a:txBody>
                  <a:tcPr marT="152400" marB="152400" marR="152400" marL="152400">
                    <a:lnR cap="flat" cmpd="sng" w="9525">
                      <a:solidFill>
                        <a:srgbClr val="9E9E9E"/>
                      </a:solidFill>
                      <a:prstDash val="solid"/>
                      <a:round/>
                      <a:headEnd len="sm" w="sm" type="none"/>
                      <a:tailEnd len="sm" w="sm" type="none"/>
                    </a:lnR>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rgbClr val="0000FF"/>
                          </a:solidFill>
                          <a:latin typeface="Lato"/>
                          <a:ea typeface="Lato"/>
                          <a:cs typeface="Lato"/>
                          <a:sym typeface="Lato"/>
                        </a:rPr>
                        <a:t>Credit</a:t>
                      </a:r>
                      <a:endParaRPr b="1" sz="1200" u="none" cap="none" strike="noStrike">
                        <a:solidFill>
                          <a:srgbClr val="0000FF"/>
                        </a:solidFill>
                        <a:latin typeface="Lato"/>
                        <a:ea typeface="Lato"/>
                        <a:cs typeface="Lato"/>
                        <a:sym typeface="Lato"/>
                      </a:endParaRPr>
                    </a:p>
                  </a:txBody>
                  <a:tcPr marT="152400" marB="152400" marR="152400" marL="1524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Money going into the account</a:t>
                      </a:r>
                      <a:endParaRPr sz="1400" u="none" cap="none" strike="noStrike">
                        <a:latin typeface="Lato"/>
                        <a:ea typeface="Lato"/>
                        <a:cs typeface="Lato"/>
                        <a:sym typeface="Lato"/>
                      </a:endParaRPr>
                    </a:p>
                  </a:txBody>
                  <a:tcPr marT="152400" marB="152400" marR="152400" marL="152400">
                    <a:lnL cap="flat" cmpd="sng" w="9525">
                      <a:solidFill>
                        <a:srgbClr val="9E9E9E"/>
                      </a:solidFill>
                      <a:prstDash val="solid"/>
                      <a:round/>
                      <a:headEnd len="sm" w="sm" type="none"/>
                      <a:tailEnd len="sm" w="sm" type="none"/>
                    </a:lnL>
                    <a:solidFill>
                      <a:schemeClr val="lt1"/>
                    </a:solidFill>
                  </a:tcPr>
                </a:tc>
              </a:tr>
              <a:tr h="487675">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latin typeface="Lato"/>
                          <a:ea typeface="Lato"/>
                          <a:cs typeface="Lato"/>
                          <a:sym typeface="Lato"/>
                        </a:rPr>
                        <a:t>INT</a:t>
                      </a:r>
                      <a:endParaRPr sz="1200" u="none" cap="none" strike="noStrike">
                        <a:latin typeface="Lato"/>
                        <a:ea typeface="Lato"/>
                        <a:cs typeface="Lato"/>
                        <a:sym typeface="Lato"/>
                      </a:endParaRPr>
                    </a:p>
                  </a:txBody>
                  <a:tcPr marT="152400" marB="152400" marR="152400" marL="152400">
                    <a:lnR cap="flat" cmpd="sng" w="9525">
                      <a:solidFill>
                        <a:srgbClr val="9E9E9E"/>
                      </a:solidFill>
                      <a:prstDash val="solid"/>
                      <a:round/>
                      <a:headEnd len="sm" w="sm" type="none"/>
                      <a:tailEnd len="sm" w="sm" type="none"/>
                    </a:lnR>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rgbClr val="0000FF"/>
                          </a:solidFill>
                          <a:latin typeface="Lato"/>
                          <a:ea typeface="Lato"/>
                          <a:cs typeface="Lato"/>
                          <a:sym typeface="Lato"/>
                        </a:rPr>
                        <a:t>Interest</a:t>
                      </a:r>
                      <a:endParaRPr b="1" sz="1200" u="none" cap="none" strike="noStrike">
                        <a:solidFill>
                          <a:srgbClr val="0000FF"/>
                        </a:solidFill>
                        <a:latin typeface="Lato"/>
                        <a:ea typeface="Lato"/>
                        <a:cs typeface="Lato"/>
                        <a:sym typeface="Lato"/>
                      </a:endParaRPr>
                    </a:p>
                  </a:txBody>
                  <a:tcPr marT="152400" marB="152400" marR="152400" marL="1524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The amount earned on your balance or charged on a loan</a:t>
                      </a:r>
                      <a:endParaRPr sz="1200" u="none" cap="none" strike="noStrike">
                        <a:latin typeface="Lato"/>
                        <a:ea typeface="Lato"/>
                        <a:cs typeface="Lato"/>
                        <a:sym typeface="Lato"/>
                      </a:endParaRPr>
                    </a:p>
                  </a:txBody>
                  <a:tcPr marT="152400" marB="152400" marR="152400" marL="152400">
                    <a:lnL cap="flat" cmpd="sng" w="9525">
                      <a:solidFill>
                        <a:srgbClr val="9E9E9E"/>
                      </a:solidFill>
                      <a:prstDash val="solid"/>
                      <a:round/>
                      <a:headEnd len="sm" w="sm" type="none"/>
                      <a:tailEnd len="sm" w="sm" type="none"/>
                    </a:lnL>
                    <a:solidFill>
                      <a:schemeClr val="lt1"/>
                    </a:solidFill>
                  </a:tcPr>
                </a:tc>
              </a:tr>
              <a:tr h="487675">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latin typeface="Lato"/>
                          <a:ea typeface="Lato"/>
                          <a:cs typeface="Lato"/>
                          <a:sym typeface="Lato"/>
                        </a:rPr>
                        <a:t>S/O or STO</a:t>
                      </a:r>
                      <a:endParaRPr sz="1200" u="none" cap="none" strike="noStrike">
                        <a:latin typeface="Lato"/>
                        <a:ea typeface="Lato"/>
                        <a:cs typeface="Lato"/>
                        <a:sym typeface="Lato"/>
                      </a:endParaRPr>
                    </a:p>
                  </a:txBody>
                  <a:tcPr marT="152400" marB="152400" marR="152400" marL="152400">
                    <a:lnR cap="flat" cmpd="sng" w="9525">
                      <a:solidFill>
                        <a:srgbClr val="9E9E9E"/>
                      </a:solidFill>
                      <a:prstDash val="solid"/>
                      <a:round/>
                      <a:headEnd len="sm" w="sm" type="none"/>
                      <a:tailEnd len="sm" w="sm" type="none"/>
                    </a:lnR>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rgbClr val="0000FF"/>
                          </a:solidFill>
                          <a:latin typeface="Lato"/>
                          <a:ea typeface="Lato"/>
                          <a:cs typeface="Lato"/>
                          <a:sym typeface="Lato"/>
                        </a:rPr>
                        <a:t>Standing Order</a:t>
                      </a:r>
                      <a:endParaRPr b="1" sz="1200" u="none" cap="none" strike="noStrike">
                        <a:solidFill>
                          <a:srgbClr val="0000FF"/>
                        </a:solidFill>
                        <a:latin typeface="Lato"/>
                        <a:ea typeface="Lato"/>
                        <a:cs typeface="Lato"/>
                        <a:sym typeface="Lato"/>
                      </a:endParaRPr>
                    </a:p>
                  </a:txBody>
                  <a:tcPr marT="152400" marB="152400" marR="152400" marL="1524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Regular payment for a fixed amount</a:t>
                      </a:r>
                      <a:endParaRPr sz="1200" u="none" cap="none" strike="noStrike">
                        <a:latin typeface="Lato"/>
                        <a:ea typeface="Lato"/>
                        <a:cs typeface="Lato"/>
                        <a:sym typeface="Lato"/>
                      </a:endParaRPr>
                    </a:p>
                  </a:txBody>
                  <a:tcPr marT="152400" marB="152400" marR="152400" marL="152400">
                    <a:lnL cap="flat" cmpd="sng" w="9525">
                      <a:solidFill>
                        <a:srgbClr val="9E9E9E"/>
                      </a:solidFill>
                      <a:prstDash val="solid"/>
                      <a:round/>
                      <a:headEnd len="sm" w="sm" type="none"/>
                      <a:tailEnd len="sm" w="sm" type="none"/>
                    </a:lnL>
                    <a:solidFill>
                      <a:schemeClr val="lt1"/>
                    </a:solidFill>
                  </a:tcPr>
                </a:tc>
              </a:tr>
              <a:tr h="487675">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latin typeface="Lato"/>
                          <a:ea typeface="Lato"/>
                          <a:cs typeface="Lato"/>
                          <a:sym typeface="Lato"/>
                        </a:rPr>
                        <a:t>TFR</a:t>
                      </a:r>
                      <a:endParaRPr sz="1200" u="none" cap="none" strike="noStrike">
                        <a:latin typeface="Lato"/>
                        <a:ea typeface="Lato"/>
                        <a:cs typeface="Lato"/>
                        <a:sym typeface="Lato"/>
                      </a:endParaRPr>
                    </a:p>
                  </a:txBody>
                  <a:tcPr marT="152400" marB="152400" marR="152400" marL="152400">
                    <a:lnR cap="flat" cmpd="sng" w="9525">
                      <a:solidFill>
                        <a:srgbClr val="9E9E9E"/>
                      </a:solidFill>
                      <a:prstDash val="solid"/>
                      <a:round/>
                      <a:headEnd len="sm" w="sm" type="none"/>
                      <a:tailEnd len="sm" w="sm" type="none"/>
                    </a:lnR>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rgbClr val="0000FF"/>
                          </a:solidFill>
                          <a:latin typeface="Lato"/>
                          <a:ea typeface="Lato"/>
                          <a:cs typeface="Lato"/>
                          <a:sym typeface="Lato"/>
                        </a:rPr>
                        <a:t>Transfer</a:t>
                      </a:r>
                      <a:endParaRPr b="1" sz="1200" u="none" cap="none" strike="noStrike">
                        <a:solidFill>
                          <a:srgbClr val="0000FF"/>
                        </a:solidFill>
                        <a:latin typeface="Lato"/>
                        <a:ea typeface="Lato"/>
                        <a:cs typeface="Lato"/>
                        <a:sym typeface="Lato"/>
                      </a:endParaRPr>
                    </a:p>
                  </a:txBody>
                  <a:tcPr marT="152400" marB="152400" marR="152400" marL="1524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Money has been transferred between accounts</a:t>
                      </a:r>
                      <a:endParaRPr sz="1200" u="none" cap="none" strike="noStrike">
                        <a:latin typeface="Lato"/>
                        <a:ea typeface="Lato"/>
                        <a:cs typeface="Lato"/>
                        <a:sym typeface="Lato"/>
                      </a:endParaRPr>
                    </a:p>
                  </a:txBody>
                  <a:tcPr marT="152400" marB="152400" marR="152400" marL="152400">
                    <a:lnL cap="flat" cmpd="sng" w="9525">
                      <a:solidFill>
                        <a:srgbClr val="9E9E9E"/>
                      </a:solidFill>
                      <a:prstDash val="solid"/>
                      <a:round/>
                      <a:headEnd len="sm" w="sm" type="none"/>
                      <a:tailEnd len="sm" w="sm" type="none"/>
                    </a:lnL>
                    <a:solidFill>
                      <a:schemeClr val="lt1"/>
                    </a:solidFill>
                  </a:tcPr>
                </a:tc>
              </a:tr>
            </a:tbl>
          </a:graphicData>
        </a:graphic>
      </p:graphicFrame>
      <p:sp>
        <p:nvSpPr>
          <p:cNvPr id="173" name="Google Shape;173;g1c968a57ef1_0_0"/>
          <p:cNvSpPr txBox="1"/>
          <p:nvPr>
            <p:ph type="ctrTitle"/>
          </p:nvPr>
        </p:nvSpPr>
        <p:spPr>
          <a:xfrm>
            <a:off x="2059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Abbreviations on bank statements</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0"/>
          <p:cNvSpPr txBox="1"/>
          <p:nvPr>
            <p:ph type="ctrTitle"/>
          </p:nvPr>
        </p:nvSpPr>
        <p:spPr>
          <a:xfrm>
            <a:off x="221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Bank statement example</a:t>
            </a:r>
            <a:endParaRPr b="1" i="0" sz="2900" u="none" cap="none" strike="noStrike">
              <a:solidFill>
                <a:schemeClr val="accent2"/>
              </a:solidFill>
              <a:latin typeface="Lato"/>
              <a:ea typeface="Lato"/>
              <a:cs typeface="Lato"/>
              <a:sym typeface="Lato"/>
            </a:endParaRPr>
          </a:p>
        </p:txBody>
      </p:sp>
      <p:sp>
        <p:nvSpPr>
          <p:cNvPr id="179" name="Google Shape;179;p10"/>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62A33"/>
              </a:solidFill>
              <a:latin typeface="Arial"/>
              <a:ea typeface="Arial"/>
              <a:cs typeface="Arial"/>
              <a:sym typeface="Arial"/>
            </a:endParaRPr>
          </a:p>
        </p:txBody>
      </p:sp>
      <p:pic>
        <p:nvPicPr>
          <p:cNvPr id="180" name="Google Shape;180;p10"/>
          <p:cNvPicPr preferRelativeResize="0"/>
          <p:nvPr/>
        </p:nvPicPr>
        <p:blipFill rotWithShape="1">
          <a:blip r:embed="rId3">
            <a:alphaModFix/>
          </a:blip>
          <a:srcRect b="0" l="0" r="0" t="0"/>
          <a:stretch/>
        </p:blipFill>
        <p:spPr>
          <a:xfrm>
            <a:off x="5243342" y="1698180"/>
            <a:ext cx="273100" cy="273100"/>
          </a:xfrm>
          <a:prstGeom prst="rect">
            <a:avLst/>
          </a:prstGeom>
          <a:noFill/>
          <a:ln>
            <a:noFill/>
          </a:ln>
        </p:spPr>
      </p:pic>
      <p:sp>
        <p:nvSpPr>
          <p:cNvPr id="181" name="Google Shape;181;p10"/>
          <p:cNvSpPr txBox="1"/>
          <p:nvPr/>
        </p:nvSpPr>
        <p:spPr>
          <a:xfrm>
            <a:off x="5379892" y="1583138"/>
            <a:ext cx="3410173" cy="1458831"/>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800"/>
              <a:buFont typeface="Arial"/>
              <a:buNone/>
            </a:pPr>
            <a:r>
              <a:rPr b="0" i="0" lang="en-GB" sz="1800" u="none" cap="none" strike="noStrike">
                <a:solidFill>
                  <a:srgbClr val="0543B3"/>
                </a:solidFill>
                <a:latin typeface="Lato"/>
                <a:ea typeface="Lato"/>
                <a:cs typeface="Lato"/>
                <a:sym typeface="Lato"/>
              </a:rPr>
              <a:t>How many direct debits are there?</a:t>
            </a:r>
            <a:endParaRPr b="0" i="0" sz="1400" u="none" cap="none" strike="noStrike">
              <a:solidFill>
                <a:srgbClr val="000000"/>
              </a:solidFill>
              <a:latin typeface="Arial"/>
              <a:ea typeface="Arial"/>
              <a:cs typeface="Arial"/>
              <a:sym typeface="Arial"/>
            </a:endParaRPr>
          </a:p>
          <a:p>
            <a:pPr indent="0" lvl="0" marL="1016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543B3"/>
              </a:solidFill>
              <a:latin typeface="Lato"/>
              <a:ea typeface="Lato"/>
              <a:cs typeface="Lato"/>
              <a:sym typeface="Lato"/>
            </a:endParaRPr>
          </a:p>
        </p:txBody>
      </p:sp>
      <p:grpSp>
        <p:nvGrpSpPr>
          <p:cNvPr id="182" name="Google Shape;182;p10"/>
          <p:cNvGrpSpPr/>
          <p:nvPr/>
        </p:nvGrpSpPr>
        <p:grpSpPr>
          <a:xfrm>
            <a:off x="5812803" y="2628291"/>
            <a:ext cx="1856615" cy="1149333"/>
            <a:chOff x="178441" y="501"/>
            <a:chExt cx="1856615" cy="1149333"/>
          </a:xfrm>
        </p:grpSpPr>
        <p:sp>
          <p:nvSpPr>
            <p:cNvPr id="183" name="Google Shape;183;p10"/>
            <p:cNvSpPr/>
            <p:nvPr/>
          </p:nvSpPr>
          <p:spPr>
            <a:xfrm>
              <a:off x="178441" y="501"/>
              <a:ext cx="884102" cy="530461"/>
            </a:xfrm>
            <a:prstGeom prst="rect">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10"/>
            <p:cNvSpPr txBox="1"/>
            <p:nvPr/>
          </p:nvSpPr>
          <p:spPr>
            <a:xfrm>
              <a:off x="178441" y="501"/>
              <a:ext cx="884102" cy="530461"/>
            </a:xfrm>
            <a:prstGeom prst="rect">
              <a:avLst/>
            </a:prstGeom>
            <a:no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Clr>
                  <a:srgbClr val="000000"/>
                </a:buClr>
                <a:buSzPts val="2500"/>
                <a:buFont typeface="Arial"/>
                <a:buNone/>
              </a:pPr>
              <a:r>
                <a:rPr b="0" i="0" lang="en-GB" sz="2500" u="none" cap="none" strike="noStrike">
                  <a:solidFill>
                    <a:schemeClr val="lt1"/>
                  </a:solidFill>
                  <a:latin typeface="Arial"/>
                  <a:ea typeface="Arial"/>
                  <a:cs typeface="Arial"/>
                  <a:sym typeface="Arial"/>
                </a:rPr>
                <a:t>a) 0</a:t>
              </a:r>
              <a:endParaRPr b="0" i="0" sz="2500" u="none" cap="none" strike="noStrike">
                <a:solidFill>
                  <a:schemeClr val="lt1"/>
                </a:solidFill>
                <a:latin typeface="Arial"/>
                <a:ea typeface="Arial"/>
                <a:cs typeface="Arial"/>
                <a:sym typeface="Arial"/>
              </a:endParaRPr>
            </a:p>
          </p:txBody>
        </p:sp>
        <p:sp>
          <p:nvSpPr>
            <p:cNvPr id="185" name="Google Shape;185;p10"/>
            <p:cNvSpPr/>
            <p:nvPr/>
          </p:nvSpPr>
          <p:spPr>
            <a:xfrm>
              <a:off x="1150954" y="501"/>
              <a:ext cx="884102" cy="530461"/>
            </a:xfrm>
            <a:prstGeom prst="rect">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10"/>
            <p:cNvSpPr txBox="1"/>
            <p:nvPr/>
          </p:nvSpPr>
          <p:spPr>
            <a:xfrm>
              <a:off x="1150954" y="501"/>
              <a:ext cx="884102" cy="530461"/>
            </a:xfrm>
            <a:prstGeom prst="rect">
              <a:avLst/>
            </a:prstGeom>
            <a:no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Clr>
                  <a:srgbClr val="000000"/>
                </a:buClr>
                <a:buSzPts val="2500"/>
                <a:buFont typeface="Arial"/>
                <a:buNone/>
              </a:pPr>
              <a:r>
                <a:rPr b="0" i="0" lang="en-GB" sz="2500" u="none" cap="none" strike="noStrike">
                  <a:solidFill>
                    <a:schemeClr val="lt1"/>
                  </a:solidFill>
                  <a:latin typeface="Arial"/>
                  <a:ea typeface="Arial"/>
                  <a:cs typeface="Arial"/>
                  <a:sym typeface="Arial"/>
                </a:rPr>
                <a:t>b) 1</a:t>
              </a:r>
              <a:endParaRPr b="0" i="0" sz="2500" u="none" cap="none" strike="noStrike">
                <a:solidFill>
                  <a:schemeClr val="lt1"/>
                </a:solidFill>
                <a:latin typeface="Arial"/>
                <a:ea typeface="Arial"/>
                <a:cs typeface="Arial"/>
                <a:sym typeface="Arial"/>
              </a:endParaRPr>
            </a:p>
          </p:txBody>
        </p:sp>
        <p:sp>
          <p:nvSpPr>
            <p:cNvPr id="187" name="Google Shape;187;p10"/>
            <p:cNvSpPr/>
            <p:nvPr/>
          </p:nvSpPr>
          <p:spPr>
            <a:xfrm>
              <a:off x="178441" y="619373"/>
              <a:ext cx="884102" cy="530461"/>
            </a:xfrm>
            <a:prstGeom prst="rect">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10"/>
            <p:cNvSpPr txBox="1"/>
            <p:nvPr/>
          </p:nvSpPr>
          <p:spPr>
            <a:xfrm>
              <a:off x="178441" y="619373"/>
              <a:ext cx="884102" cy="530461"/>
            </a:xfrm>
            <a:prstGeom prst="rect">
              <a:avLst/>
            </a:prstGeom>
            <a:no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Clr>
                  <a:srgbClr val="000000"/>
                </a:buClr>
                <a:buSzPts val="2500"/>
                <a:buFont typeface="Arial"/>
                <a:buNone/>
              </a:pPr>
              <a:r>
                <a:rPr b="0" i="0" lang="en-GB" sz="2500" u="none" cap="none" strike="noStrike">
                  <a:solidFill>
                    <a:schemeClr val="lt1"/>
                  </a:solidFill>
                  <a:latin typeface="Arial"/>
                  <a:ea typeface="Arial"/>
                  <a:cs typeface="Arial"/>
                  <a:sym typeface="Arial"/>
                </a:rPr>
                <a:t>c) 2</a:t>
              </a:r>
              <a:endParaRPr b="0" i="0" sz="2500" u="none" cap="none" strike="noStrike">
                <a:solidFill>
                  <a:schemeClr val="lt1"/>
                </a:solidFill>
                <a:latin typeface="Arial"/>
                <a:ea typeface="Arial"/>
                <a:cs typeface="Arial"/>
                <a:sym typeface="Arial"/>
              </a:endParaRPr>
            </a:p>
          </p:txBody>
        </p:sp>
        <p:sp>
          <p:nvSpPr>
            <p:cNvPr id="189" name="Google Shape;189;p10"/>
            <p:cNvSpPr/>
            <p:nvPr/>
          </p:nvSpPr>
          <p:spPr>
            <a:xfrm>
              <a:off x="1150954" y="619373"/>
              <a:ext cx="884102" cy="530461"/>
            </a:xfrm>
            <a:prstGeom prst="rect">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10"/>
            <p:cNvSpPr txBox="1"/>
            <p:nvPr/>
          </p:nvSpPr>
          <p:spPr>
            <a:xfrm>
              <a:off x="1150954" y="619373"/>
              <a:ext cx="884102" cy="530461"/>
            </a:xfrm>
            <a:prstGeom prst="rect">
              <a:avLst/>
            </a:prstGeom>
            <a:no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Clr>
                  <a:srgbClr val="000000"/>
                </a:buClr>
                <a:buSzPts val="2500"/>
                <a:buFont typeface="Arial"/>
                <a:buNone/>
              </a:pPr>
              <a:r>
                <a:rPr b="0" i="0" lang="en-GB" sz="2500" u="none" cap="none" strike="noStrike">
                  <a:solidFill>
                    <a:schemeClr val="lt1"/>
                  </a:solidFill>
                  <a:latin typeface="Arial"/>
                  <a:ea typeface="Arial"/>
                  <a:cs typeface="Arial"/>
                  <a:sym typeface="Arial"/>
                </a:rPr>
                <a:t>d) 4</a:t>
              </a:r>
              <a:endParaRPr b="0" i="0" sz="2500" u="none" cap="none" strike="noStrike">
                <a:solidFill>
                  <a:schemeClr val="lt1"/>
                </a:solidFill>
                <a:latin typeface="Arial"/>
                <a:ea typeface="Arial"/>
                <a:cs typeface="Arial"/>
                <a:sym typeface="Arial"/>
              </a:endParaRPr>
            </a:p>
          </p:txBody>
        </p:sp>
      </p:grpSp>
      <p:graphicFrame>
        <p:nvGraphicFramePr>
          <p:cNvPr id="191" name="Google Shape;191;p10"/>
          <p:cNvGraphicFramePr/>
          <p:nvPr/>
        </p:nvGraphicFramePr>
        <p:xfrm>
          <a:off x="320250" y="1547225"/>
          <a:ext cx="3000000" cy="3000000"/>
        </p:xfrm>
        <a:graphic>
          <a:graphicData uri="http://schemas.openxmlformats.org/drawingml/2006/table">
            <a:tbl>
              <a:tblPr bandRow="1">
                <a:noFill/>
                <a:tableStyleId>{5981D5AC-AC8A-4118-A058-EB8536DF27F6}</a:tableStyleId>
              </a:tblPr>
              <a:tblGrid>
                <a:gridCol w="764200"/>
                <a:gridCol w="505125"/>
                <a:gridCol w="1130300"/>
                <a:gridCol w="804200"/>
                <a:gridCol w="709175"/>
                <a:gridCol w="709175"/>
              </a:tblGrid>
              <a:tr h="139700">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chemeClr val="lt1"/>
                          </a:solidFill>
                          <a:latin typeface="Calibri"/>
                          <a:ea typeface="Calibri"/>
                          <a:cs typeface="Calibri"/>
                          <a:sym typeface="Calibri"/>
                        </a:rPr>
                        <a:t>Date</a:t>
                      </a:r>
                      <a:endParaRPr b="1" sz="1100" u="none" cap="none" strike="noStrike">
                        <a:solidFill>
                          <a:schemeClr val="lt1"/>
                        </a:solidFill>
                        <a:latin typeface="Calibri"/>
                        <a:ea typeface="Calibri"/>
                        <a:cs typeface="Calibri"/>
                        <a:sym typeface="Calibri"/>
                      </a:endParaRPr>
                    </a:p>
                  </a:txBody>
                  <a:tcPr marT="0" marB="0" marR="68575" marL="68575">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chemeClr val="lt1"/>
                          </a:solidFill>
                          <a:latin typeface="Calibri"/>
                          <a:ea typeface="Calibri"/>
                          <a:cs typeface="Calibri"/>
                          <a:sym typeface="Calibri"/>
                        </a:rPr>
                        <a:t>Code</a:t>
                      </a:r>
                      <a:endParaRPr b="1" sz="1100" u="none" cap="none" strike="noStrike">
                        <a:solidFill>
                          <a:schemeClr val="lt1"/>
                        </a:solidFill>
                        <a:latin typeface="Calibri"/>
                        <a:ea typeface="Calibri"/>
                        <a:cs typeface="Calibri"/>
                        <a:sym typeface="Calibri"/>
                      </a:endParaRPr>
                    </a:p>
                  </a:txBody>
                  <a:tcPr marT="0" marB="0" marR="68575" marL="68575">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chemeClr val="lt1"/>
                          </a:solidFill>
                          <a:latin typeface="Calibri"/>
                          <a:ea typeface="Calibri"/>
                          <a:cs typeface="Calibri"/>
                          <a:sym typeface="Calibri"/>
                        </a:rPr>
                        <a:t>Transaction details</a:t>
                      </a:r>
                      <a:endParaRPr b="1" sz="1100" u="none" cap="none" strike="noStrike">
                        <a:solidFill>
                          <a:schemeClr val="lt1"/>
                        </a:solidFill>
                        <a:latin typeface="Calibri"/>
                        <a:ea typeface="Calibri"/>
                        <a:cs typeface="Calibri"/>
                        <a:sym typeface="Calibri"/>
                      </a:endParaRPr>
                    </a:p>
                  </a:txBody>
                  <a:tcPr marT="0" marB="0" marR="68575" marL="68575">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chemeClr val="lt1"/>
                          </a:solidFill>
                          <a:latin typeface="Calibri"/>
                          <a:ea typeface="Calibri"/>
                          <a:cs typeface="Calibri"/>
                          <a:sym typeface="Calibri"/>
                        </a:rPr>
                        <a:t>Paid in</a:t>
                      </a:r>
                      <a:endParaRPr b="1" sz="1100" u="none" cap="none" strike="noStrike">
                        <a:solidFill>
                          <a:schemeClr val="lt1"/>
                        </a:solidFill>
                        <a:latin typeface="Calibri"/>
                        <a:ea typeface="Calibri"/>
                        <a:cs typeface="Calibri"/>
                        <a:sym typeface="Calibri"/>
                      </a:endParaRPr>
                    </a:p>
                  </a:txBody>
                  <a:tcPr marT="0" marB="0" marR="68575" marL="68575">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chemeClr val="lt1"/>
                          </a:solidFill>
                          <a:latin typeface="Calibri"/>
                          <a:ea typeface="Calibri"/>
                          <a:cs typeface="Calibri"/>
                          <a:sym typeface="Calibri"/>
                        </a:rPr>
                        <a:t>Paid out</a:t>
                      </a:r>
                      <a:endParaRPr b="1" sz="1100" u="none" cap="none" strike="noStrike">
                        <a:solidFill>
                          <a:schemeClr val="lt1"/>
                        </a:solidFill>
                        <a:latin typeface="Calibri"/>
                        <a:ea typeface="Calibri"/>
                        <a:cs typeface="Calibri"/>
                        <a:sym typeface="Calibri"/>
                      </a:endParaRPr>
                    </a:p>
                  </a:txBody>
                  <a:tcPr marT="0" marB="0" marR="68575" marL="68575">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chemeClr val="lt1"/>
                          </a:solidFill>
                          <a:latin typeface="Calibri"/>
                          <a:ea typeface="Calibri"/>
                          <a:cs typeface="Calibri"/>
                          <a:sym typeface="Calibri"/>
                        </a:rPr>
                        <a:t>Balance</a:t>
                      </a:r>
                      <a:endParaRPr b="1" sz="1100" u="none" cap="none" strike="noStrike">
                        <a:solidFill>
                          <a:schemeClr val="lt1"/>
                        </a:solidFill>
                        <a:latin typeface="Calibri"/>
                        <a:ea typeface="Calibri"/>
                        <a:cs typeface="Calibri"/>
                        <a:sym typeface="Calibri"/>
                      </a:endParaRPr>
                    </a:p>
                  </a:txBody>
                  <a:tcPr marT="0" marB="0" marR="68575" marL="68575">
                    <a:solidFill>
                      <a:schemeClr val="accent2"/>
                    </a:solidFill>
                  </a:tcPr>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01/01/01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D/D</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Mobile phone bill</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£12.79</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£21.47</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01/01/01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D/D</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Cloud storage</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£1.35</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£20.12</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03/01/01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TFR</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Present</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£10.00</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£11.12</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03/01/01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TFR</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Birthday meal</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£16.74</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-£5.62</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04/01/01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DR</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£0.50</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-£6.12</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05/01/01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DR</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£0.50</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-£6.62</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06/01/01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BACS</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Speedy Food</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£112</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£105.38</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10/01/01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S/O</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Rugby Club</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£30</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£75.38</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12/01/01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INT</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£0.07</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£75.45</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21/01/01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ATM</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Cash withdrawal</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£40.00</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£35.45</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CHG</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a:latin typeface="Calibri"/>
                          <a:ea typeface="Calibri"/>
                          <a:cs typeface="Calibri"/>
                          <a:sym typeface="Calibri"/>
                        </a:rPr>
                        <a:t>ATM usage</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£1.75</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£33.70</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23/01/01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TFR</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From AB for Cinema</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£11.00</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£44.70</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29/01/01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S/O</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Phone insurance</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£3.99</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£40.71</a:t>
                      </a:r>
                      <a:endParaRPr sz="1100" u="none" cap="none" strike="noStrike">
                        <a:latin typeface="Calibri"/>
                        <a:ea typeface="Calibri"/>
                        <a:cs typeface="Calibri"/>
                        <a:sym typeface="Calibri"/>
                      </a:endParaRPr>
                    </a:p>
                  </a:txBody>
                  <a:tcPr marT="0" marB="0" marR="68575" marL="6857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1f729b8a58d_0_5"/>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62A33"/>
              </a:solidFill>
              <a:latin typeface="Arial"/>
              <a:ea typeface="Arial"/>
              <a:cs typeface="Arial"/>
              <a:sym typeface="Arial"/>
            </a:endParaRPr>
          </a:p>
        </p:txBody>
      </p:sp>
      <p:pic>
        <p:nvPicPr>
          <p:cNvPr id="197" name="Google Shape;197;g1f729b8a58d_0_5"/>
          <p:cNvPicPr preferRelativeResize="0"/>
          <p:nvPr/>
        </p:nvPicPr>
        <p:blipFill rotWithShape="1">
          <a:blip r:embed="rId3">
            <a:alphaModFix/>
          </a:blip>
          <a:srcRect b="0" l="0" r="0" t="0"/>
          <a:stretch/>
        </p:blipFill>
        <p:spPr>
          <a:xfrm>
            <a:off x="5243342" y="1698180"/>
            <a:ext cx="273100" cy="273100"/>
          </a:xfrm>
          <a:prstGeom prst="rect">
            <a:avLst/>
          </a:prstGeom>
          <a:noFill/>
          <a:ln>
            <a:noFill/>
          </a:ln>
        </p:spPr>
      </p:pic>
      <p:sp>
        <p:nvSpPr>
          <p:cNvPr id="198" name="Google Shape;198;g1f729b8a58d_0_5"/>
          <p:cNvSpPr txBox="1"/>
          <p:nvPr/>
        </p:nvSpPr>
        <p:spPr>
          <a:xfrm>
            <a:off x="5379892" y="1583138"/>
            <a:ext cx="3410100" cy="14175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800"/>
              <a:buFont typeface="Arial"/>
              <a:buNone/>
            </a:pPr>
            <a:r>
              <a:rPr b="0" i="0" lang="en-GB" sz="1800" u="none" cap="none" strike="noStrike">
                <a:solidFill>
                  <a:srgbClr val="0543B3"/>
                </a:solidFill>
                <a:latin typeface="Lato"/>
                <a:ea typeface="Lato"/>
                <a:cs typeface="Lato"/>
                <a:sym typeface="Lato"/>
              </a:rPr>
              <a:t>How many direct debits are there?</a:t>
            </a:r>
            <a:endParaRPr b="0" i="0" sz="1400" u="none" cap="none" strike="noStrike">
              <a:solidFill>
                <a:srgbClr val="000000"/>
              </a:solidFill>
              <a:latin typeface="Arial"/>
              <a:ea typeface="Arial"/>
              <a:cs typeface="Arial"/>
              <a:sym typeface="Arial"/>
            </a:endParaRPr>
          </a:p>
          <a:p>
            <a:pPr indent="0" lvl="0" marL="1016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543B3"/>
              </a:solidFill>
              <a:latin typeface="Lato"/>
              <a:ea typeface="Lato"/>
              <a:cs typeface="Lato"/>
              <a:sym typeface="Lato"/>
            </a:endParaRPr>
          </a:p>
        </p:txBody>
      </p:sp>
      <p:grpSp>
        <p:nvGrpSpPr>
          <p:cNvPr id="199" name="Google Shape;199;g1f729b8a58d_0_5"/>
          <p:cNvGrpSpPr/>
          <p:nvPr/>
        </p:nvGrpSpPr>
        <p:grpSpPr>
          <a:xfrm>
            <a:off x="5812803" y="2628291"/>
            <a:ext cx="1856613" cy="1149272"/>
            <a:chOff x="178441" y="501"/>
            <a:chExt cx="1856613" cy="1149272"/>
          </a:xfrm>
        </p:grpSpPr>
        <p:sp>
          <p:nvSpPr>
            <p:cNvPr id="200" name="Google Shape;200;g1f729b8a58d_0_5"/>
            <p:cNvSpPr/>
            <p:nvPr/>
          </p:nvSpPr>
          <p:spPr>
            <a:xfrm>
              <a:off x="178441" y="501"/>
              <a:ext cx="884100" cy="530400"/>
            </a:xfrm>
            <a:prstGeom prst="rect">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g1f729b8a58d_0_5"/>
            <p:cNvSpPr txBox="1"/>
            <p:nvPr/>
          </p:nvSpPr>
          <p:spPr>
            <a:xfrm>
              <a:off x="178441" y="501"/>
              <a:ext cx="884100" cy="530400"/>
            </a:xfrm>
            <a:prstGeom prst="rect">
              <a:avLst/>
            </a:prstGeom>
            <a:no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Clr>
                  <a:srgbClr val="000000"/>
                </a:buClr>
                <a:buSzPts val="2500"/>
                <a:buFont typeface="Arial"/>
                <a:buNone/>
              </a:pPr>
              <a:r>
                <a:rPr b="0" i="0" lang="en-GB" sz="2500" u="none" cap="none" strike="noStrike">
                  <a:solidFill>
                    <a:schemeClr val="lt1"/>
                  </a:solidFill>
                  <a:latin typeface="Arial"/>
                  <a:ea typeface="Arial"/>
                  <a:cs typeface="Arial"/>
                  <a:sym typeface="Arial"/>
                </a:rPr>
                <a:t>a) 0</a:t>
              </a:r>
              <a:endParaRPr b="0" i="0" sz="2500" u="none" cap="none" strike="noStrike">
                <a:solidFill>
                  <a:schemeClr val="lt1"/>
                </a:solidFill>
                <a:latin typeface="Arial"/>
                <a:ea typeface="Arial"/>
                <a:cs typeface="Arial"/>
                <a:sym typeface="Arial"/>
              </a:endParaRPr>
            </a:p>
          </p:txBody>
        </p:sp>
        <p:sp>
          <p:nvSpPr>
            <p:cNvPr id="202" name="Google Shape;202;g1f729b8a58d_0_5"/>
            <p:cNvSpPr/>
            <p:nvPr/>
          </p:nvSpPr>
          <p:spPr>
            <a:xfrm>
              <a:off x="1150954" y="501"/>
              <a:ext cx="884100" cy="530400"/>
            </a:xfrm>
            <a:prstGeom prst="rect">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g1f729b8a58d_0_5"/>
            <p:cNvSpPr txBox="1"/>
            <p:nvPr/>
          </p:nvSpPr>
          <p:spPr>
            <a:xfrm>
              <a:off x="1150954" y="501"/>
              <a:ext cx="884100" cy="530400"/>
            </a:xfrm>
            <a:prstGeom prst="rect">
              <a:avLst/>
            </a:prstGeom>
            <a:no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Clr>
                  <a:srgbClr val="000000"/>
                </a:buClr>
                <a:buSzPts val="2500"/>
                <a:buFont typeface="Arial"/>
                <a:buNone/>
              </a:pPr>
              <a:r>
                <a:rPr b="0" i="0" lang="en-GB" sz="2500" u="none" cap="none" strike="noStrike">
                  <a:solidFill>
                    <a:schemeClr val="lt1"/>
                  </a:solidFill>
                  <a:latin typeface="Arial"/>
                  <a:ea typeface="Arial"/>
                  <a:cs typeface="Arial"/>
                  <a:sym typeface="Arial"/>
                </a:rPr>
                <a:t>b) 1</a:t>
              </a:r>
              <a:endParaRPr b="0" i="0" sz="2500" u="none" cap="none" strike="noStrike">
                <a:solidFill>
                  <a:schemeClr val="lt1"/>
                </a:solidFill>
                <a:latin typeface="Arial"/>
                <a:ea typeface="Arial"/>
                <a:cs typeface="Arial"/>
                <a:sym typeface="Arial"/>
              </a:endParaRPr>
            </a:p>
          </p:txBody>
        </p:sp>
        <p:sp>
          <p:nvSpPr>
            <p:cNvPr id="204" name="Google Shape;204;g1f729b8a58d_0_5"/>
            <p:cNvSpPr/>
            <p:nvPr/>
          </p:nvSpPr>
          <p:spPr>
            <a:xfrm>
              <a:off x="178441" y="619373"/>
              <a:ext cx="884100" cy="530400"/>
            </a:xfrm>
            <a:prstGeom prst="rect">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g1f729b8a58d_0_5"/>
            <p:cNvSpPr txBox="1"/>
            <p:nvPr/>
          </p:nvSpPr>
          <p:spPr>
            <a:xfrm>
              <a:off x="178441" y="619373"/>
              <a:ext cx="884100" cy="530400"/>
            </a:xfrm>
            <a:prstGeom prst="rect">
              <a:avLst/>
            </a:prstGeom>
            <a:solidFill>
              <a:srgbClr val="92D050"/>
            </a:solid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Clr>
                  <a:srgbClr val="000000"/>
                </a:buClr>
                <a:buSzPts val="2500"/>
                <a:buFont typeface="Arial"/>
                <a:buNone/>
              </a:pPr>
              <a:r>
                <a:rPr b="0" i="0" lang="en-GB" sz="2500" u="none" cap="none" strike="noStrike">
                  <a:solidFill>
                    <a:schemeClr val="lt1"/>
                  </a:solidFill>
                  <a:latin typeface="Arial"/>
                  <a:ea typeface="Arial"/>
                  <a:cs typeface="Arial"/>
                  <a:sym typeface="Arial"/>
                </a:rPr>
                <a:t>c) 2</a:t>
              </a:r>
              <a:endParaRPr b="0" i="0" sz="2500" u="none" cap="none" strike="noStrike">
                <a:solidFill>
                  <a:schemeClr val="lt1"/>
                </a:solidFill>
                <a:latin typeface="Arial"/>
                <a:ea typeface="Arial"/>
                <a:cs typeface="Arial"/>
                <a:sym typeface="Arial"/>
              </a:endParaRPr>
            </a:p>
          </p:txBody>
        </p:sp>
        <p:sp>
          <p:nvSpPr>
            <p:cNvPr id="206" name="Google Shape;206;g1f729b8a58d_0_5"/>
            <p:cNvSpPr/>
            <p:nvPr/>
          </p:nvSpPr>
          <p:spPr>
            <a:xfrm>
              <a:off x="1150954" y="619373"/>
              <a:ext cx="884100" cy="530400"/>
            </a:xfrm>
            <a:prstGeom prst="rect">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g1f729b8a58d_0_5"/>
            <p:cNvSpPr txBox="1"/>
            <p:nvPr/>
          </p:nvSpPr>
          <p:spPr>
            <a:xfrm>
              <a:off x="1150954" y="619373"/>
              <a:ext cx="884100" cy="530400"/>
            </a:xfrm>
            <a:prstGeom prst="rect">
              <a:avLst/>
            </a:prstGeom>
            <a:no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Clr>
                  <a:srgbClr val="000000"/>
                </a:buClr>
                <a:buSzPts val="2500"/>
                <a:buFont typeface="Arial"/>
                <a:buNone/>
              </a:pPr>
              <a:r>
                <a:rPr b="0" i="0" lang="en-GB" sz="2500" u="none" cap="none" strike="noStrike">
                  <a:solidFill>
                    <a:schemeClr val="lt1"/>
                  </a:solidFill>
                  <a:latin typeface="Arial"/>
                  <a:ea typeface="Arial"/>
                  <a:cs typeface="Arial"/>
                  <a:sym typeface="Arial"/>
                </a:rPr>
                <a:t>d) 4</a:t>
              </a:r>
              <a:endParaRPr b="0" i="0" sz="2500" u="none" cap="none" strike="noStrike">
                <a:solidFill>
                  <a:schemeClr val="lt1"/>
                </a:solidFill>
                <a:latin typeface="Arial"/>
                <a:ea typeface="Arial"/>
                <a:cs typeface="Arial"/>
                <a:sym typeface="Arial"/>
              </a:endParaRPr>
            </a:p>
          </p:txBody>
        </p:sp>
      </p:grpSp>
      <p:graphicFrame>
        <p:nvGraphicFramePr>
          <p:cNvPr id="208" name="Google Shape;208;g1f729b8a58d_0_5"/>
          <p:cNvGraphicFramePr/>
          <p:nvPr/>
        </p:nvGraphicFramePr>
        <p:xfrm>
          <a:off x="320250" y="1547225"/>
          <a:ext cx="3000000" cy="3000000"/>
        </p:xfrm>
        <a:graphic>
          <a:graphicData uri="http://schemas.openxmlformats.org/drawingml/2006/table">
            <a:tbl>
              <a:tblPr bandRow="1">
                <a:noFill/>
                <a:tableStyleId>{5981D5AC-AC8A-4118-A058-EB8536DF27F6}</a:tableStyleId>
              </a:tblPr>
              <a:tblGrid>
                <a:gridCol w="764200"/>
                <a:gridCol w="505125"/>
                <a:gridCol w="1130300"/>
                <a:gridCol w="804200"/>
                <a:gridCol w="709175"/>
                <a:gridCol w="709175"/>
              </a:tblGrid>
              <a:tr h="139700">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chemeClr val="lt1"/>
                          </a:solidFill>
                          <a:latin typeface="Calibri"/>
                          <a:ea typeface="Calibri"/>
                          <a:cs typeface="Calibri"/>
                          <a:sym typeface="Calibri"/>
                        </a:rPr>
                        <a:t>Date</a:t>
                      </a:r>
                      <a:endParaRPr b="1" sz="1100" u="none" cap="none" strike="noStrike">
                        <a:solidFill>
                          <a:schemeClr val="lt1"/>
                        </a:solidFill>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chemeClr val="lt1"/>
                          </a:solidFill>
                          <a:latin typeface="Calibri"/>
                          <a:ea typeface="Calibri"/>
                          <a:cs typeface="Calibri"/>
                          <a:sym typeface="Calibri"/>
                        </a:rPr>
                        <a:t>Code</a:t>
                      </a:r>
                      <a:endParaRPr b="1" sz="1100" u="none" cap="none" strike="noStrike">
                        <a:solidFill>
                          <a:schemeClr val="lt1"/>
                        </a:solidFill>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chemeClr val="lt1"/>
                          </a:solidFill>
                          <a:latin typeface="Calibri"/>
                          <a:ea typeface="Calibri"/>
                          <a:cs typeface="Calibri"/>
                          <a:sym typeface="Calibri"/>
                        </a:rPr>
                        <a:t>Transaction details</a:t>
                      </a:r>
                      <a:endParaRPr b="1" sz="1100" u="none" cap="none" strike="noStrike">
                        <a:solidFill>
                          <a:schemeClr val="lt1"/>
                        </a:solidFill>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chemeClr val="lt1"/>
                          </a:solidFill>
                          <a:latin typeface="Calibri"/>
                          <a:ea typeface="Calibri"/>
                          <a:cs typeface="Calibri"/>
                          <a:sym typeface="Calibri"/>
                        </a:rPr>
                        <a:t>Paid in</a:t>
                      </a:r>
                      <a:endParaRPr b="1" sz="1100" u="none" cap="none" strike="noStrike">
                        <a:solidFill>
                          <a:schemeClr val="lt1"/>
                        </a:solidFill>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chemeClr val="lt1"/>
                          </a:solidFill>
                          <a:latin typeface="Calibri"/>
                          <a:ea typeface="Calibri"/>
                          <a:cs typeface="Calibri"/>
                          <a:sym typeface="Calibri"/>
                        </a:rPr>
                        <a:t>Paid out</a:t>
                      </a:r>
                      <a:endParaRPr b="1" sz="1100" u="none" cap="none" strike="noStrike">
                        <a:solidFill>
                          <a:schemeClr val="lt1"/>
                        </a:solidFill>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chemeClr val="lt1"/>
                          </a:solidFill>
                          <a:latin typeface="Calibri"/>
                          <a:ea typeface="Calibri"/>
                          <a:cs typeface="Calibri"/>
                          <a:sym typeface="Calibri"/>
                        </a:rPr>
                        <a:t>Balance</a:t>
                      </a:r>
                      <a:endParaRPr b="1" sz="1100" u="none" cap="none" strike="noStrike">
                        <a:solidFill>
                          <a:schemeClr val="lt1"/>
                        </a:solidFill>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01/01/01</a:t>
                      </a:r>
                      <a:endParaRPr sz="1100" u="none" cap="none" strike="noStrike">
                        <a:latin typeface="Calibri"/>
                        <a:ea typeface="Calibri"/>
                        <a:cs typeface="Calibri"/>
                        <a:sym typeface="Calibri"/>
                      </a:endParaRPr>
                    </a:p>
                  </a:txBody>
                  <a:tcPr marT="0" marB="0" marR="68575" marL="68575">
                    <a:lnT cap="flat" cmpd="sng" w="9525">
                      <a:solidFill>
                        <a:srgbClr val="000000"/>
                      </a:solidFill>
                      <a:prstDash val="solid"/>
                      <a:round/>
                      <a:headEnd len="sm" w="sm" type="none"/>
                      <a:tailEnd len="sm" w="sm" type="none"/>
                    </a:lnT>
                    <a:solidFill>
                      <a:srgbClr val="92D050"/>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D/D</a:t>
                      </a:r>
                      <a:endParaRPr sz="1100" u="none" cap="none" strike="noStrike">
                        <a:latin typeface="Calibri"/>
                        <a:ea typeface="Calibri"/>
                        <a:cs typeface="Calibri"/>
                        <a:sym typeface="Calibri"/>
                      </a:endParaRPr>
                    </a:p>
                  </a:txBody>
                  <a:tcPr marT="0" marB="0" marR="68575" marL="68575">
                    <a:lnT cap="flat" cmpd="sng" w="9525">
                      <a:solidFill>
                        <a:srgbClr val="000000"/>
                      </a:solidFill>
                      <a:prstDash val="solid"/>
                      <a:round/>
                      <a:headEnd len="sm" w="sm" type="none"/>
                      <a:tailEnd len="sm" w="sm" type="none"/>
                    </a:lnT>
                    <a:solidFill>
                      <a:srgbClr val="92D050"/>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Mobile phone bill</a:t>
                      </a:r>
                      <a:endParaRPr sz="1100" u="none" cap="none" strike="noStrike">
                        <a:latin typeface="Calibri"/>
                        <a:ea typeface="Calibri"/>
                        <a:cs typeface="Calibri"/>
                        <a:sym typeface="Calibri"/>
                      </a:endParaRPr>
                    </a:p>
                  </a:txBody>
                  <a:tcPr marT="0" marB="0" marR="68575" marL="68575">
                    <a:lnT cap="flat" cmpd="sng" w="9525">
                      <a:solidFill>
                        <a:srgbClr val="000000"/>
                      </a:solidFill>
                      <a:prstDash val="solid"/>
                      <a:round/>
                      <a:headEnd len="sm" w="sm" type="none"/>
                      <a:tailEnd len="sm" w="sm" type="none"/>
                    </a:lnT>
                    <a:solidFill>
                      <a:srgbClr val="92D050"/>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lnT cap="flat" cmpd="sng" w="9525">
                      <a:solidFill>
                        <a:srgbClr val="000000"/>
                      </a:solidFill>
                      <a:prstDash val="solid"/>
                      <a:round/>
                      <a:headEnd len="sm" w="sm" type="none"/>
                      <a:tailEnd len="sm" w="sm" type="none"/>
                    </a:lnT>
                    <a:solidFill>
                      <a:srgbClr val="92D050"/>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£12.79</a:t>
                      </a:r>
                      <a:endParaRPr sz="1100" u="none" cap="none" strike="noStrike">
                        <a:latin typeface="Calibri"/>
                        <a:ea typeface="Calibri"/>
                        <a:cs typeface="Calibri"/>
                        <a:sym typeface="Calibri"/>
                      </a:endParaRPr>
                    </a:p>
                  </a:txBody>
                  <a:tcPr marT="0" marB="0" marR="68575" marL="68575">
                    <a:lnT cap="flat" cmpd="sng" w="9525">
                      <a:solidFill>
                        <a:srgbClr val="000000"/>
                      </a:solidFill>
                      <a:prstDash val="solid"/>
                      <a:round/>
                      <a:headEnd len="sm" w="sm" type="none"/>
                      <a:tailEnd len="sm" w="sm" type="none"/>
                    </a:lnT>
                    <a:solidFill>
                      <a:srgbClr val="92D050"/>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£21.47</a:t>
                      </a:r>
                      <a:endParaRPr sz="1100" u="none" cap="none" strike="noStrike">
                        <a:latin typeface="Calibri"/>
                        <a:ea typeface="Calibri"/>
                        <a:cs typeface="Calibri"/>
                        <a:sym typeface="Calibri"/>
                      </a:endParaRPr>
                    </a:p>
                  </a:txBody>
                  <a:tcPr marT="0" marB="0" marR="68575" marL="68575">
                    <a:lnT cap="flat" cmpd="sng" w="9525">
                      <a:solidFill>
                        <a:srgbClr val="000000"/>
                      </a:solidFill>
                      <a:prstDash val="solid"/>
                      <a:round/>
                      <a:headEnd len="sm" w="sm" type="none"/>
                      <a:tailEnd len="sm" w="sm" type="none"/>
                    </a:lnT>
                    <a:solidFill>
                      <a:srgbClr val="92D050"/>
                    </a:solidFill>
                  </a:tcPr>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01/01/01</a:t>
                      </a:r>
                      <a:endParaRPr sz="1100" u="none" cap="none" strike="noStrike">
                        <a:latin typeface="Calibri"/>
                        <a:ea typeface="Calibri"/>
                        <a:cs typeface="Calibri"/>
                        <a:sym typeface="Calibri"/>
                      </a:endParaRPr>
                    </a:p>
                  </a:txBody>
                  <a:tcPr marT="0" marB="0" marR="68575" marL="68575">
                    <a:solidFill>
                      <a:srgbClr val="92D050"/>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D/D</a:t>
                      </a:r>
                      <a:endParaRPr sz="1100" u="none" cap="none" strike="noStrike">
                        <a:latin typeface="Calibri"/>
                        <a:ea typeface="Calibri"/>
                        <a:cs typeface="Calibri"/>
                        <a:sym typeface="Calibri"/>
                      </a:endParaRPr>
                    </a:p>
                  </a:txBody>
                  <a:tcPr marT="0" marB="0" marR="68575" marL="68575">
                    <a:solidFill>
                      <a:srgbClr val="92D050"/>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Cloud storage</a:t>
                      </a:r>
                      <a:endParaRPr sz="1100" u="none" cap="none" strike="noStrike">
                        <a:latin typeface="Calibri"/>
                        <a:ea typeface="Calibri"/>
                        <a:cs typeface="Calibri"/>
                        <a:sym typeface="Calibri"/>
                      </a:endParaRPr>
                    </a:p>
                  </a:txBody>
                  <a:tcPr marT="0" marB="0" marR="68575" marL="68575">
                    <a:solidFill>
                      <a:srgbClr val="92D050"/>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solidFill>
                      <a:srgbClr val="92D050"/>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£1.35</a:t>
                      </a:r>
                      <a:endParaRPr sz="1100" u="none" cap="none" strike="noStrike">
                        <a:latin typeface="Calibri"/>
                        <a:ea typeface="Calibri"/>
                        <a:cs typeface="Calibri"/>
                        <a:sym typeface="Calibri"/>
                      </a:endParaRPr>
                    </a:p>
                  </a:txBody>
                  <a:tcPr marT="0" marB="0" marR="68575" marL="68575">
                    <a:solidFill>
                      <a:srgbClr val="92D050"/>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£20.12</a:t>
                      </a:r>
                      <a:endParaRPr sz="1100" u="none" cap="none" strike="noStrike">
                        <a:latin typeface="Calibri"/>
                        <a:ea typeface="Calibri"/>
                        <a:cs typeface="Calibri"/>
                        <a:sym typeface="Calibri"/>
                      </a:endParaRPr>
                    </a:p>
                  </a:txBody>
                  <a:tcPr marT="0" marB="0" marR="68575" marL="68575">
                    <a:solidFill>
                      <a:srgbClr val="92D050"/>
                    </a:solidFill>
                  </a:tcPr>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03/01/01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TFR</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Present</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£10.00</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£11.12</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03/01/01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TFR</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Birthday meal</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£16.74</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-£5.62</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04/01/01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DR</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£0.50</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-£6.12</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05/01/01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DR</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£0.50</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-£6.62</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06/01/01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BACS</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Speedy Food</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£112</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£105.38</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10/01/01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S/O</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Rugby Club</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£30</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£75.38</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12/01/01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INT</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£0.07</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£75.45</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21/01/01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ATM</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Cash withdrawal</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£40.00</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£35.45</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CHG</a:t>
                      </a:r>
                      <a:endParaRPr sz="1100" u="none" cap="none" strike="noStrike">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ATM usage</a:t>
                      </a:r>
                      <a:endParaRPr sz="1100">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£1.75</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£33.70</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23/01/01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TFR</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From AB for Cinema</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£11.00</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£44.70</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29/01/01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S/O</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Phone insurance</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£3.99</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£40.71</a:t>
                      </a:r>
                      <a:endParaRPr sz="1100" u="none" cap="none" strike="noStrike">
                        <a:latin typeface="Calibri"/>
                        <a:ea typeface="Calibri"/>
                        <a:cs typeface="Calibri"/>
                        <a:sym typeface="Calibri"/>
                      </a:endParaRPr>
                    </a:p>
                  </a:txBody>
                  <a:tcPr marT="0" marB="0" marR="68575" marL="68575"/>
                </a:tc>
              </a:tr>
            </a:tbl>
          </a:graphicData>
        </a:graphic>
      </p:graphicFrame>
      <p:sp>
        <p:nvSpPr>
          <p:cNvPr id="209" name="Google Shape;209;g1f729b8a58d_0_5"/>
          <p:cNvSpPr txBox="1"/>
          <p:nvPr>
            <p:ph type="ctrTitle"/>
          </p:nvPr>
        </p:nvSpPr>
        <p:spPr>
          <a:xfrm>
            <a:off x="221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Bank statement example</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graphicFrame>
        <p:nvGraphicFramePr>
          <p:cNvPr id="214" name="Google Shape;214;p11"/>
          <p:cNvGraphicFramePr/>
          <p:nvPr/>
        </p:nvGraphicFramePr>
        <p:xfrm>
          <a:off x="320250" y="1547225"/>
          <a:ext cx="3000000" cy="3000000"/>
        </p:xfrm>
        <a:graphic>
          <a:graphicData uri="http://schemas.openxmlformats.org/drawingml/2006/table">
            <a:tbl>
              <a:tblPr bandRow="1">
                <a:noFill/>
                <a:tableStyleId>{5981D5AC-AC8A-4118-A058-EB8536DF27F6}</a:tableStyleId>
              </a:tblPr>
              <a:tblGrid>
                <a:gridCol w="764200"/>
                <a:gridCol w="505125"/>
                <a:gridCol w="1130300"/>
                <a:gridCol w="804200"/>
                <a:gridCol w="709175"/>
                <a:gridCol w="709175"/>
              </a:tblGrid>
              <a:tr h="139700">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chemeClr val="lt1"/>
                          </a:solidFill>
                          <a:latin typeface="Calibri"/>
                          <a:ea typeface="Calibri"/>
                          <a:cs typeface="Calibri"/>
                          <a:sym typeface="Calibri"/>
                        </a:rPr>
                        <a:t>Date</a:t>
                      </a:r>
                      <a:endParaRPr b="1" sz="1100" u="none" cap="none" strike="noStrike">
                        <a:solidFill>
                          <a:schemeClr val="lt1"/>
                        </a:solidFill>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chemeClr val="lt1"/>
                          </a:solidFill>
                          <a:latin typeface="Calibri"/>
                          <a:ea typeface="Calibri"/>
                          <a:cs typeface="Calibri"/>
                          <a:sym typeface="Calibri"/>
                        </a:rPr>
                        <a:t>Code</a:t>
                      </a:r>
                      <a:endParaRPr b="1" sz="1100" u="none" cap="none" strike="noStrike">
                        <a:solidFill>
                          <a:schemeClr val="lt1"/>
                        </a:solidFill>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chemeClr val="lt1"/>
                          </a:solidFill>
                          <a:latin typeface="Calibri"/>
                          <a:ea typeface="Calibri"/>
                          <a:cs typeface="Calibri"/>
                          <a:sym typeface="Calibri"/>
                        </a:rPr>
                        <a:t>Transaction details</a:t>
                      </a:r>
                      <a:endParaRPr b="1" sz="1100" u="none" cap="none" strike="noStrike">
                        <a:solidFill>
                          <a:schemeClr val="lt1"/>
                        </a:solidFill>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chemeClr val="lt1"/>
                          </a:solidFill>
                          <a:latin typeface="Calibri"/>
                          <a:ea typeface="Calibri"/>
                          <a:cs typeface="Calibri"/>
                          <a:sym typeface="Calibri"/>
                        </a:rPr>
                        <a:t>Paid in</a:t>
                      </a:r>
                      <a:endParaRPr b="1" sz="1100" u="none" cap="none" strike="noStrike">
                        <a:solidFill>
                          <a:schemeClr val="lt1"/>
                        </a:solidFill>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chemeClr val="lt1"/>
                          </a:solidFill>
                          <a:latin typeface="Calibri"/>
                          <a:ea typeface="Calibri"/>
                          <a:cs typeface="Calibri"/>
                          <a:sym typeface="Calibri"/>
                        </a:rPr>
                        <a:t>Paid out</a:t>
                      </a:r>
                      <a:endParaRPr b="1" sz="1100" u="none" cap="none" strike="noStrike">
                        <a:solidFill>
                          <a:schemeClr val="lt1"/>
                        </a:solidFill>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chemeClr val="lt1"/>
                          </a:solidFill>
                          <a:latin typeface="Calibri"/>
                          <a:ea typeface="Calibri"/>
                          <a:cs typeface="Calibri"/>
                          <a:sym typeface="Calibri"/>
                        </a:rPr>
                        <a:t>Balance</a:t>
                      </a:r>
                      <a:endParaRPr b="1" sz="1100" u="none" cap="none" strike="noStrike">
                        <a:solidFill>
                          <a:schemeClr val="lt1"/>
                        </a:solidFill>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01/01/01</a:t>
                      </a:r>
                      <a:endParaRPr sz="1100" u="none" cap="none" strike="noStrike">
                        <a:latin typeface="Calibri"/>
                        <a:ea typeface="Calibri"/>
                        <a:cs typeface="Calibri"/>
                        <a:sym typeface="Calibri"/>
                      </a:endParaRPr>
                    </a:p>
                  </a:txBody>
                  <a:tcPr marT="0" marB="0" marR="68575" marL="68575">
                    <a:lnT cap="flat" cmpd="sng" w="9525">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D/D</a:t>
                      </a:r>
                      <a:endParaRPr sz="1100" u="none" cap="none" strike="noStrike">
                        <a:latin typeface="Calibri"/>
                        <a:ea typeface="Calibri"/>
                        <a:cs typeface="Calibri"/>
                        <a:sym typeface="Calibri"/>
                      </a:endParaRPr>
                    </a:p>
                  </a:txBody>
                  <a:tcPr marT="0" marB="0" marR="68575" marL="68575">
                    <a:lnT cap="flat" cmpd="sng" w="9525">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Mobile phone bill</a:t>
                      </a:r>
                      <a:endParaRPr sz="1100" u="none" cap="none" strike="noStrike">
                        <a:latin typeface="Calibri"/>
                        <a:ea typeface="Calibri"/>
                        <a:cs typeface="Calibri"/>
                        <a:sym typeface="Calibri"/>
                      </a:endParaRPr>
                    </a:p>
                  </a:txBody>
                  <a:tcPr marT="0" marB="0" marR="68575" marL="68575">
                    <a:lnT cap="flat" cmpd="sng" w="9525">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lnT cap="flat" cmpd="sng" w="9525">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£12.79</a:t>
                      </a:r>
                      <a:endParaRPr sz="1100" u="none" cap="none" strike="noStrike">
                        <a:latin typeface="Calibri"/>
                        <a:ea typeface="Calibri"/>
                        <a:cs typeface="Calibri"/>
                        <a:sym typeface="Calibri"/>
                      </a:endParaRPr>
                    </a:p>
                  </a:txBody>
                  <a:tcPr marT="0" marB="0" marR="68575" marL="68575">
                    <a:lnT cap="flat" cmpd="sng" w="9525">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£21.47</a:t>
                      </a:r>
                      <a:endParaRPr sz="1100" u="none" cap="none" strike="noStrike">
                        <a:latin typeface="Calibri"/>
                        <a:ea typeface="Calibri"/>
                        <a:cs typeface="Calibri"/>
                        <a:sym typeface="Calibri"/>
                      </a:endParaRPr>
                    </a:p>
                  </a:txBody>
                  <a:tcPr marT="0" marB="0" marR="68575" marL="68575">
                    <a:lnT cap="flat" cmpd="sng" w="9525">
                      <a:solidFill>
                        <a:srgbClr val="000000"/>
                      </a:solidFill>
                      <a:prstDash val="solid"/>
                      <a:round/>
                      <a:headEnd len="sm" w="sm" type="none"/>
                      <a:tailEnd len="sm" w="sm" type="none"/>
                    </a:lnT>
                  </a:tcPr>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01/01/01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D/D</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Cloud storage</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£1.35</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£20.12</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03/01/01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TFR</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Present</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£10.00</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£11.12</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03/01/01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TFR</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Birthday meal</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£16.74</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-£5.62</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04/01/01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DR</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£0.50</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-£6.12</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05/01/01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DR</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£0.50</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-£6.62</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06/01/01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BACS</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Speedy Food</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£112</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£105.38</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10/01/01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S/O</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Rugby Club</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£30</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£75.38</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12/01/01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INT</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£0.07</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£75.45</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21/01/01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ATM</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Cash withdrawal</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£40.00</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£35.45</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CHG</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a:latin typeface="Calibri"/>
                          <a:ea typeface="Calibri"/>
                          <a:cs typeface="Calibri"/>
                          <a:sym typeface="Calibri"/>
                        </a:rPr>
                        <a:t>ATM usage</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£1.75</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£33.70</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23/01/01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TFR</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From AB for Cinema</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£11.00</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£44.70</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29/01/01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S/O</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Phone insurance</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£3.99</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£40.71</a:t>
                      </a:r>
                      <a:endParaRPr sz="1100" u="none" cap="none" strike="noStrike">
                        <a:latin typeface="Calibri"/>
                        <a:ea typeface="Calibri"/>
                        <a:cs typeface="Calibri"/>
                        <a:sym typeface="Calibri"/>
                      </a:endParaRPr>
                    </a:p>
                  </a:txBody>
                  <a:tcPr marT="0" marB="0" marR="68575" marL="68575"/>
                </a:tc>
              </a:tr>
            </a:tbl>
          </a:graphicData>
        </a:graphic>
      </p:graphicFrame>
      <p:sp>
        <p:nvSpPr>
          <p:cNvPr id="215" name="Google Shape;215;p11"/>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62A33"/>
              </a:solidFill>
              <a:latin typeface="Arial"/>
              <a:ea typeface="Arial"/>
              <a:cs typeface="Arial"/>
              <a:sym typeface="Arial"/>
            </a:endParaRPr>
          </a:p>
        </p:txBody>
      </p:sp>
      <p:pic>
        <p:nvPicPr>
          <p:cNvPr id="216" name="Google Shape;216;p11"/>
          <p:cNvPicPr preferRelativeResize="0"/>
          <p:nvPr/>
        </p:nvPicPr>
        <p:blipFill rotWithShape="1">
          <a:blip r:embed="rId3">
            <a:alphaModFix/>
          </a:blip>
          <a:srcRect b="0" l="0" r="0" t="0"/>
          <a:stretch/>
        </p:blipFill>
        <p:spPr>
          <a:xfrm>
            <a:off x="5243342" y="1698180"/>
            <a:ext cx="273100" cy="273100"/>
          </a:xfrm>
          <a:prstGeom prst="rect">
            <a:avLst/>
          </a:prstGeom>
          <a:noFill/>
          <a:ln>
            <a:noFill/>
          </a:ln>
        </p:spPr>
      </p:pic>
      <p:sp>
        <p:nvSpPr>
          <p:cNvPr id="217" name="Google Shape;217;p11"/>
          <p:cNvSpPr txBox="1"/>
          <p:nvPr/>
        </p:nvSpPr>
        <p:spPr>
          <a:xfrm>
            <a:off x="5379900" y="1583144"/>
            <a:ext cx="3410100" cy="7803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800"/>
              <a:buFont typeface="Arial"/>
              <a:buNone/>
            </a:pPr>
            <a:r>
              <a:rPr b="0" i="0" lang="en-GB" sz="1800" u="none" cap="none" strike="noStrike">
                <a:solidFill>
                  <a:srgbClr val="0543B3"/>
                </a:solidFill>
                <a:latin typeface="Lato"/>
                <a:ea typeface="Lato"/>
                <a:cs typeface="Lato"/>
                <a:sym typeface="Lato"/>
              </a:rPr>
              <a:t>What is the total income this month?</a:t>
            </a:r>
            <a:endParaRPr b="0" i="0" sz="1800" u="none" cap="none" strike="noStrike">
              <a:solidFill>
                <a:srgbClr val="0543B3"/>
              </a:solidFill>
              <a:latin typeface="Lato"/>
              <a:ea typeface="Lato"/>
              <a:cs typeface="Lato"/>
              <a:sym typeface="Lato"/>
            </a:endParaRPr>
          </a:p>
        </p:txBody>
      </p:sp>
      <p:sp>
        <p:nvSpPr>
          <p:cNvPr id="218" name="Google Shape;218;p11"/>
          <p:cNvSpPr txBox="1"/>
          <p:nvPr/>
        </p:nvSpPr>
        <p:spPr>
          <a:xfrm>
            <a:off x="5379892" y="1583138"/>
            <a:ext cx="3410100" cy="14175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800"/>
              <a:buFont typeface="Arial"/>
              <a:buNone/>
            </a:pPr>
            <a:r>
              <a:rPr b="0" i="0" lang="en-GB" sz="1800" u="none" cap="none" strike="noStrike">
                <a:solidFill>
                  <a:srgbClr val="0543B3"/>
                </a:solidFill>
                <a:latin typeface="Lato"/>
                <a:ea typeface="Lato"/>
                <a:cs typeface="Lato"/>
                <a:sym typeface="Lato"/>
              </a:rPr>
              <a:t>What is the total income this month?</a:t>
            </a:r>
            <a:endParaRPr b="0" i="0" sz="1400" u="none" cap="none" strike="noStrike">
              <a:solidFill>
                <a:srgbClr val="000000"/>
              </a:solidFill>
              <a:latin typeface="Arial"/>
              <a:ea typeface="Arial"/>
              <a:cs typeface="Arial"/>
              <a:sym typeface="Arial"/>
            </a:endParaRPr>
          </a:p>
          <a:p>
            <a:pPr indent="0" lvl="0" marL="1016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543B3"/>
              </a:solidFill>
              <a:latin typeface="Lato"/>
              <a:ea typeface="Lato"/>
              <a:cs typeface="Lato"/>
              <a:sym typeface="Lato"/>
            </a:endParaRPr>
          </a:p>
        </p:txBody>
      </p:sp>
      <p:grpSp>
        <p:nvGrpSpPr>
          <p:cNvPr id="219" name="Google Shape;219;p11"/>
          <p:cNvGrpSpPr/>
          <p:nvPr/>
        </p:nvGrpSpPr>
        <p:grpSpPr>
          <a:xfrm>
            <a:off x="5551949" y="2619073"/>
            <a:ext cx="2917236" cy="1437832"/>
            <a:chOff x="35507" y="162"/>
            <a:chExt cx="2917236" cy="1437832"/>
          </a:xfrm>
        </p:grpSpPr>
        <p:sp>
          <p:nvSpPr>
            <p:cNvPr id="220" name="Google Shape;220;p11"/>
            <p:cNvSpPr/>
            <p:nvPr/>
          </p:nvSpPr>
          <p:spPr>
            <a:xfrm>
              <a:off x="44389" y="162"/>
              <a:ext cx="1397700" cy="663600"/>
            </a:xfrm>
            <a:prstGeom prst="rect">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11"/>
            <p:cNvSpPr txBox="1"/>
            <p:nvPr/>
          </p:nvSpPr>
          <p:spPr>
            <a:xfrm>
              <a:off x="44389" y="162"/>
              <a:ext cx="1397700" cy="66360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2000"/>
                <a:buFont typeface="Arial"/>
                <a:buNone/>
              </a:pPr>
              <a:r>
                <a:rPr b="0" i="0" lang="en-GB" sz="2000" u="none" cap="none" strike="noStrike">
                  <a:solidFill>
                    <a:srgbClr val="FFFFFF"/>
                  </a:solidFill>
                  <a:latin typeface="Arial"/>
                  <a:ea typeface="Arial"/>
                  <a:cs typeface="Arial"/>
                  <a:sym typeface="Arial"/>
                </a:rPr>
                <a:t>a) £112</a:t>
              </a:r>
              <a:endParaRPr b="0" i="0" sz="2000" u="none" cap="none" strike="noStrike">
                <a:solidFill>
                  <a:srgbClr val="FFFFFF"/>
                </a:solidFill>
                <a:latin typeface="Arial"/>
                <a:ea typeface="Arial"/>
                <a:cs typeface="Arial"/>
                <a:sym typeface="Arial"/>
              </a:endParaRPr>
            </a:p>
          </p:txBody>
        </p:sp>
        <p:sp>
          <p:nvSpPr>
            <p:cNvPr id="222" name="Google Shape;222;p11"/>
            <p:cNvSpPr/>
            <p:nvPr/>
          </p:nvSpPr>
          <p:spPr>
            <a:xfrm>
              <a:off x="1552825" y="162"/>
              <a:ext cx="1391100" cy="663600"/>
            </a:xfrm>
            <a:prstGeom prst="rect">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11"/>
            <p:cNvSpPr txBox="1"/>
            <p:nvPr/>
          </p:nvSpPr>
          <p:spPr>
            <a:xfrm>
              <a:off x="1552825" y="162"/>
              <a:ext cx="1391100" cy="66360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2000"/>
                <a:buFont typeface="Arial"/>
                <a:buNone/>
              </a:pPr>
              <a:r>
                <a:rPr b="0" i="0" lang="en-GB" sz="2000" u="none" cap="none" strike="noStrike">
                  <a:solidFill>
                    <a:srgbClr val="FFFFFF"/>
                  </a:solidFill>
                  <a:latin typeface="Arial"/>
                  <a:ea typeface="Arial"/>
                  <a:cs typeface="Arial"/>
                  <a:sym typeface="Arial"/>
                </a:rPr>
                <a:t>b) £112.07</a:t>
              </a:r>
              <a:endParaRPr b="0" i="0" sz="2000" u="none" cap="none" strike="noStrike">
                <a:solidFill>
                  <a:srgbClr val="FFFFFF"/>
                </a:solidFill>
                <a:latin typeface="Arial"/>
                <a:ea typeface="Arial"/>
                <a:cs typeface="Arial"/>
                <a:sym typeface="Arial"/>
              </a:endParaRPr>
            </a:p>
          </p:txBody>
        </p:sp>
        <p:sp>
          <p:nvSpPr>
            <p:cNvPr id="224" name="Google Shape;224;p11"/>
            <p:cNvSpPr/>
            <p:nvPr/>
          </p:nvSpPr>
          <p:spPr>
            <a:xfrm>
              <a:off x="35507" y="774394"/>
              <a:ext cx="1397700" cy="663600"/>
            </a:xfrm>
            <a:prstGeom prst="rect">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11"/>
            <p:cNvSpPr txBox="1"/>
            <p:nvPr/>
          </p:nvSpPr>
          <p:spPr>
            <a:xfrm>
              <a:off x="35507" y="774394"/>
              <a:ext cx="1397700" cy="66360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2000"/>
                <a:buFont typeface="Arial"/>
                <a:buNone/>
              </a:pPr>
              <a:r>
                <a:rPr b="0" i="0" lang="en-GB" sz="2000" u="none" cap="none" strike="noStrike">
                  <a:solidFill>
                    <a:srgbClr val="FFFFFF"/>
                  </a:solidFill>
                  <a:latin typeface="Arial"/>
                  <a:ea typeface="Arial"/>
                  <a:cs typeface="Arial"/>
                  <a:sym typeface="Arial"/>
                </a:rPr>
                <a:t>c) £122.07</a:t>
              </a:r>
              <a:endParaRPr b="0" i="0" sz="2000" u="none" cap="none" strike="noStrike">
                <a:solidFill>
                  <a:srgbClr val="FFFFFF"/>
                </a:solidFill>
                <a:latin typeface="Arial"/>
                <a:ea typeface="Arial"/>
                <a:cs typeface="Arial"/>
                <a:sym typeface="Arial"/>
              </a:endParaRPr>
            </a:p>
          </p:txBody>
        </p:sp>
        <p:sp>
          <p:nvSpPr>
            <p:cNvPr id="226" name="Google Shape;226;p11"/>
            <p:cNvSpPr/>
            <p:nvPr/>
          </p:nvSpPr>
          <p:spPr>
            <a:xfrm>
              <a:off x="1543943" y="774394"/>
              <a:ext cx="1408800" cy="663600"/>
            </a:xfrm>
            <a:prstGeom prst="rect">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11"/>
            <p:cNvSpPr txBox="1"/>
            <p:nvPr/>
          </p:nvSpPr>
          <p:spPr>
            <a:xfrm>
              <a:off x="1543943" y="774394"/>
              <a:ext cx="1408800" cy="66360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2000"/>
                <a:buFont typeface="Arial"/>
                <a:buNone/>
              </a:pPr>
              <a:r>
                <a:rPr b="0" i="0" lang="en-GB" sz="2000" u="none" cap="none" strike="noStrike">
                  <a:solidFill>
                    <a:srgbClr val="FFFFFF"/>
                  </a:solidFill>
                  <a:latin typeface="Arial"/>
                  <a:ea typeface="Arial"/>
                  <a:cs typeface="Arial"/>
                  <a:sym typeface="Arial"/>
                </a:rPr>
                <a:t>d) £123.07</a:t>
              </a:r>
              <a:endParaRPr b="0" i="0" sz="2000" u="none" cap="none" strike="noStrike">
                <a:solidFill>
                  <a:srgbClr val="FFFFFF"/>
                </a:solidFill>
                <a:latin typeface="Arial"/>
                <a:ea typeface="Arial"/>
                <a:cs typeface="Arial"/>
                <a:sym typeface="Arial"/>
              </a:endParaRPr>
            </a:p>
          </p:txBody>
        </p:sp>
      </p:grpSp>
      <p:sp>
        <p:nvSpPr>
          <p:cNvPr id="228" name="Google Shape;228;p11"/>
          <p:cNvSpPr txBox="1"/>
          <p:nvPr>
            <p:ph type="ctrTitle"/>
          </p:nvPr>
        </p:nvSpPr>
        <p:spPr>
          <a:xfrm>
            <a:off x="221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Bank statement example</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graphicFrame>
        <p:nvGraphicFramePr>
          <p:cNvPr id="233" name="Google Shape;233;g1f729b8a58d_0_62"/>
          <p:cNvGraphicFramePr/>
          <p:nvPr/>
        </p:nvGraphicFramePr>
        <p:xfrm>
          <a:off x="320250" y="1547225"/>
          <a:ext cx="3000000" cy="3000000"/>
        </p:xfrm>
        <a:graphic>
          <a:graphicData uri="http://schemas.openxmlformats.org/drawingml/2006/table">
            <a:tbl>
              <a:tblPr bandRow="1">
                <a:noFill/>
                <a:tableStyleId>{5981D5AC-AC8A-4118-A058-EB8536DF27F6}</a:tableStyleId>
              </a:tblPr>
              <a:tblGrid>
                <a:gridCol w="764200"/>
                <a:gridCol w="505125"/>
                <a:gridCol w="1130300"/>
                <a:gridCol w="804200"/>
                <a:gridCol w="709175"/>
                <a:gridCol w="709175"/>
              </a:tblGrid>
              <a:tr h="139700">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chemeClr val="lt1"/>
                          </a:solidFill>
                          <a:latin typeface="Calibri"/>
                          <a:ea typeface="Calibri"/>
                          <a:cs typeface="Calibri"/>
                          <a:sym typeface="Calibri"/>
                        </a:rPr>
                        <a:t>Date</a:t>
                      </a:r>
                      <a:endParaRPr b="1" sz="1100" u="none" cap="none" strike="noStrike">
                        <a:solidFill>
                          <a:schemeClr val="lt1"/>
                        </a:solidFill>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chemeClr val="lt1"/>
                          </a:solidFill>
                          <a:latin typeface="Calibri"/>
                          <a:ea typeface="Calibri"/>
                          <a:cs typeface="Calibri"/>
                          <a:sym typeface="Calibri"/>
                        </a:rPr>
                        <a:t>Code</a:t>
                      </a:r>
                      <a:endParaRPr b="1" sz="1100" u="none" cap="none" strike="noStrike">
                        <a:solidFill>
                          <a:schemeClr val="lt1"/>
                        </a:solidFill>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chemeClr val="lt1"/>
                          </a:solidFill>
                          <a:latin typeface="Calibri"/>
                          <a:ea typeface="Calibri"/>
                          <a:cs typeface="Calibri"/>
                          <a:sym typeface="Calibri"/>
                        </a:rPr>
                        <a:t>Transaction details</a:t>
                      </a:r>
                      <a:endParaRPr b="1" sz="1100" u="none" cap="none" strike="noStrike">
                        <a:solidFill>
                          <a:schemeClr val="lt1"/>
                        </a:solidFill>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chemeClr val="lt1"/>
                          </a:solidFill>
                          <a:latin typeface="Calibri"/>
                          <a:ea typeface="Calibri"/>
                          <a:cs typeface="Calibri"/>
                          <a:sym typeface="Calibri"/>
                        </a:rPr>
                        <a:t>Paid in</a:t>
                      </a:r>
                      <a:endParaRPr b="1" sz="1100" u="none" cap="none" strike="noStrike">
                        <a:solidFill>
                          <a:schemeClr val="lt1"/>
                        </a:solidFill>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chemeClr val="lt1"/>
                          </a:solidFill>
                          <a:latin typeface="Calibri"/>
                          <a:ea typeface="Calibri"/>
                          <a:cs typeface="Calibri"/>
                          <a:sym typeface="Calibri"/>
                        </a:rPr>
                        <a:t>Paid out</a:t>
                      </a:r>
                      <a:endParaRPr b="1" sz="1100" u="none" cap="none" strike="noStrike">
                        <a:solidFill>
                          <a:schemeClr val="lt1"/>
                        </a:solidFill>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chemeClr val="lt1"/>
                          </a:solidFill>
                          <a:latin typeface="Calibri"/>
                          <a:ea typeface="Calibri"/>
                          <a:cs typeface="Calibri"/>
                          <a:sym typeface="Calibri"/>
                        </a:rPr>
                        <a:t>Balance</a:t>
                      </a:r>
                      <a:endParaRPr b="1" sz="1100" u="none" cap="none" strike="noStrike">
                        <a:solidFill>
                          <a:schemeClr val="lt1"/>
                        </a:solidFill>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01/01/01</a:t>
                      </a:r>
                      <a:endParaRPr sz="1100" u="none" cap="none" strike="noStrike">
                        <a:latin typeface="Calibri"/>
                        <a:ea typeface="Calibri"/>
                        <a:cs typeface="Calibri"/>
                        <a:sym typeface="Calibri"/>
                      </a:endParaRPr>
                    </a:p>
                  </a:txBody>
                  <a:tcPr marT="0" marB="0" marR="68575" marL="68575">
                    <a:lnT cap="flat" cmpd="sng" w="9525">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D/D</a:t>
                      </a:r>
                      <a:endParaRPr sz="1100" u="none" cap="none" strike="noStrike">
                        <a:latin typeface="Calibri"/>
                        <a:ea typeface="Calibri"/>
                        <a:cs typeface="Calibri"/>
                        <a:sym typeface="Calibri"/>
                      </a:endParaRPr>
                    </a:p>
                  </a:txBody>
                  <a:tcPr marT="0" marB="0" marR="68575" marL="68575">
                    <a:lnT cap="flat" cmpd="sng" w="9525">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Mobile phone bill</a:t>
                      </a:r>
                      <a:endParaRPr sz="1100" u="none" cap="none" strike="noStrike">
                        <a:latin typeface="Calibri"/>
                        <a:ea typeface="Calibri"/>
                        <a:cs typeface="Calibri"/>
                        <a:sym typeface="Calibri"/>
                      </a:endParaRPr>
                    </a:p>
                  </a:txBody>
                  <a:tcPr marT="0" marB="0" marR="68575" marL="68575">
                    <a:lnT cap="flat" cmpd="sng" w="9525">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lnT cap="flat" cmpd="sng" w="9525">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£12.79</a:t>
                      </a:r>
                      <a:endParaRPr sz="1100" u="none" cap="none" strike="noStrike">
                        <a:latin typeface="Calibri"/>
                        <a:ea typeface="Calibri"/>
                        <a:cs typeface="Calibri"/>
                        <a:sym typeface="Calibri"/>
                      </a:endParaRPr>
                    </a:p>
                  </a:txBody>
                  <a:tcPr marT="0" marB="0" marR="68575" marL="68575">
                    <a:lnT cap="flat" cmpd="sng" w="9525">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£21.47</a:t>
                      </a:r>
                      <a:endParaRPr sz="1100" u="none" cap="none" strike="noStrike">
                        <a:latin typeface="Calibri"/>
                        <a:ea typeface="Calibri"/>
                        <a:cs typeface="Calibri"/>
                        <a:sym typeface="Calibri"/>
                      </a:endParaRPr>
                    </a:p>
                  </a:txBody>
                  <a:tcPr marT="0" marB="0" marR="68575" marL="68575">
                    <a:lnT cap="flat" cmpd="sng" w="9525">
                      <a:solidFill>
                        <a:srgbClr val="000000"/>
                      </a:solidFill>
                      <a:prstDash val="solid"/>
                      <a:round/>
                      <a:headEnd len="sm" w="sm" type="none"/>
                      <a:tailEnd len="sm" w="sm" type="none"/>
                    </a:lnT>
                  </a:tcPr>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01/01/01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D/D</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Cloud storage</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£1.35</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£20.12</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03/01/01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TFR</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Present</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£10.00</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£11.12</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03/01/01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TFR</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Birthday meal</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£16.74</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-£5.62</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04/01/01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DR</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£0.50</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-£6.12</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05/01/01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DR</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£0.50</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-£6.62</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06/01/01</a:t>
                      </a:r>
                      <a:endParaRPr sz="1100" u="none" cap="none" strike="noStrike">
                        <a:latin typeface="Calibri"/>
                        <a:ea typeface="Calibri"/>
                        <a:cs typeface="Calibri"/>
                        <a:sym typeface="Calibri"/>
                      </a:endParaRPr>
                    </a:p>
                  </a:txBody>
                  <a:tcPr marT="0" marB="0" marR="68575" marL="68575">
                    <a:solidFill>
                      <a:srgbClr val="92D050"/>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BACS</a:t>
                      </a:r>
                      <a:endParaRPr sz="1100" u="none" cap="none" strike="noStrike">
                        <a:latin typeface="Calibri"/>
                        <a:ea typeface="Calibri"/>
                        <a:cs typeface="Calibri"/>
                        <a:sym typeface="Calibri"/>
                      </a:endParaRPr>
                    </a:p>
                  </a:txBody>
                  <a:tcPr marT="0" marB="0" marR="68575" marL="68575">
                    <a:solidFill>
                      <a:srgbClr val="92D050"/>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Speedy Food</a:t>
                      </a:r>
                      <a:endParaRPr sz="1100" u="none" cap="none" strike="noStrike">
                        <a:latin typeface="Calibri"/>
                        <a:ea typeface="Calibri"/>
                        <a:cs typeface="Calibri"/>
                        <a:sym typeface="Calibri"/>
                      </a:endParaRPr>
                    </a:p>
                  </a:txBody>
                  <a:tcPr marT="0" marB="0" marR="68575" marL="68575">
                    <a:solidFill>
                      <a:srgbClr val="92D050"/>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£112</a:t>
                      </a:r>
                      <a:endParaRPr sz="1100" u="none" cap="none" strike="noStrike">
                        <a:latin typeface="Calibri"/>
                        <a:ea typeface="Calibri"/>
                        <a:cs typeface="Calibri"/>
                        <a:sym typeface="Calibri"/>
                      </a:endParaRPr>
                    </a:p>
                  </a:txBody>
                  <a:tcPr marT="0" marB="0" marR="68575" marL="68575">
                    <a:solidFill>
                      <a:srgbClr val="92D050"/>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solidFill>
                      <a:srgbClr val="92D050"/>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£105.38</a:t>
                      </a:r>
                      <a:endParaRPr sz="1100" u="none" cap="none" strike="noStrike">
                        <a:latin typeface="Calibri"/>
                        <a:ea typeface="Calibri"/>
                        <a:cs typeface="Calibri"/>
                        <a:sym typeface="Calibri"/>
                      </a:endParaRPr>
                    </a:p>
                  </a:txBody>
                  <a:tcPr marT="0" marB="0" marR="68575" marL="68575">
                    <a:solidFill>
                      <a:srgbClr val="92D050"/>
                    </a:solidFill>
                  </a:tcPr>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10/01/01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S/O</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Rugby Club</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£30</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£75.38</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12/01/01</a:t>
                      </a:r>
                      <a:endParaRPr sz="1100" u="none" cap="none" strike="noStrike">
                        <a:latin typeface="Calibri"/>
                        <a:ea typeface="Calibri"/>
                        <a:cs typeface="Calibri"/>
                        <a:sym typeface="Calibri"/>
                      </a:endParaRPr>
                    </a:p>
                  </a:txBody>
                  <a:tcPr marT="0" marB="0" marR="68575" marL="68575">
                    <a:solidFill>
                      <a:srgbClr val="92D050"/>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INT</a:t>
                      </a:r>
                      <a:endParaRPr sz="1100" u="none" cap="none" strike="noStrike">
                        <a:latin typeface="Calibri"/>
                        <a:ea typeface="Calibri"/>
                        <a:cs typeface="Calibri"/>
                        <a:sym typeface="Calibri"/>
                      </a:endParaRPr>
                    </a:p>
                  </a:txBody>
                  <a:tcPr marT="0" marB="0" marR="68575" marL="68575">
                    <a:solidFill>
                      <a:srgbClr val="92D050"/>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solidFill>
                      <a:srgbClr val="92D050"/>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£0.07</a:t>
                      </a:r>
                      <a:endParaRPr sz="1100" u="none" cap="none" strike="noStrike">
                        <a:latin typeface="Calibri"/>
                        <a:ea typeface="Calibri"/>
                        <a:cs typeface="Calibri"/>
                        <a:sym typeface="Calibri"/>
                      </a:endParaRPr>
                    </a:p>
                  </a:txBody>
                  <a:tcPr marT="0" marB="0" marR="68575" marL="68575">
                    <a:solidFill>
                      <a:srgbClr val="92D050"/>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solidFill>
                      <a:srgbClr val="92D050"/>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£75.45</a:t>
                      </a:r>
                      <a:endParaRPr sz="1100" u="none" cap="none" strike="noStrike">
                        <a:latin typeface="Calibri"/>
                        <a:ea typeface="Calibri"/>
                        <a:cs typeface="Calibri"/>
                        <a:sym typeface="Calibri"/>
                      </a:endParaRPr>
                    </a:p>
                  </a:txBody>
                  <a:tcPr marT="0" marB="0" marR="68575" marL="68575">
                    <a:solidFill>
                      <a:srgbClr val="92D050"/>
                    </a:solidFill>
                  </a:tcPr>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21/01/01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ATM</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Cash withdrawal</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£40.00</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£35.45</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CHG</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a:latin typeface="Calibri"/>
                          <a:ea typeface="Calibri"/>
                          <a:cs typeface="Calibri"/>
                          <a:sym typeface="Calibri"/>
                        </a:rPr>
                        <a:t>ATM usage</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£1.75</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£33.70</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23/01/01</a:t>
                      </a:r>
                      <a:endParaRPr sz="1100" u="none" cap="none" strike="noStrike">
                        <a:latin typeface="Calibri"/>
                        <a:ea typeface="Calibri"/>
                        <a:cs typeface="Calibri"/>
                        <a:sym typeface="Calibri"/>
                      </a:endParaRPr>
                    </a:p>
                  </a:txBody>
                  <a:tcPr marT="0" marB="0" marR="68575" marL="68575">
                    <a:solidFill>
                      <a:srgbClr val="92D050"/>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TFR</a:t>
                      </a:r>
                      <a:endParaRPr sz="1100" u="none" cap="none" strike="noStrike">
                        <a:latin typeface="Calibri"/>
                        <a:ea typeface="Calibri"/>
                        <a:cs typeface="Calibri"/>
                        <a:sym typeface="Calibri"/>
                      </a:endParaRPr>
                    </a:p>
                  </a:txBody>
                  <a:tcPr marT="0" marB="0" marR="68575" marL="68575">
                    <a:solidFill>
                      <a:srgbClr val="92D050"/>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From AB for Cinema</a:t>
                      </a:r>
                      <a:endParaRPr sz="1100" u="none" cap="none" strike="noStrike">
                        <a:latin typeface="Calibri"/>
                        <a:ea typeface="Calibri"/>
                        <a:cs typeface="Calibri"/>
                        <a:sym typeface="Calibri"/>
                      </a:endParaRPr>
                    </a:p>
                  </a:txBody>
                  <a:tcPr marT="0" marB="0" marR="68575" marL="68575">
                    <a:solidFill>
                      <a:srgbClr val="92D050"/>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£11.00</a:t>
                      </a:r>
                      <a:endParaRPr sz="1100" u="none" cap="none" strike="noStrike">
                        <a:latin typeface="Calibri"/>
                        <a:ea typeface="Calibri"/>
                        <a:cs typeface="Calibri"/>
                        <a:sym typeface="Calibri"/>
                      </a:endParaRPr>
                    </a:p>
                  </a:txBody>
                  <a:tcPr marT="0" marB="0" marR="68575" marL="68575">
                    <a:solidFill>
                      <a:srgbClr val="92D050"/>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solidFill>
                      <a:srgbClr val="92D050"/>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£44.70</a:t>
                      </a:r>
                      <a:endParaRPr sz="1100" u="none" cap="none" strike="noStrike">
                        <a:latin typeface="Calibri"/>
                        <a:ea typeface="Calibri"/>
                        <a:cs typeface="Calibri"/>
                        <a:sym typeface="Calibri"/>
                      </a:endParaRPr>
                    </a:p>
                  </a:txBody>
                  <a:tcPr marT="0" marB="0" marR="68575" marL="68575">
                    <a:solidFill>
                      <a:srgbClr val="92D050"/>
                    </a:solidFill>
                  </a:tcPr>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29/01/01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S/O</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Phone insurance</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£3.99</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£40.71</a:t>
                      </a:r>
                      <a:endParaRPr sz="1100" u="none" cap="none" strike="noStrike">
                        <a:latin typeface="Calibri"/>
                        <a:ea typeface="Calibri"/>
                        <a:cs typeface="Calibri"/>
                        <a:sym typeface="Calibri"/>
                      </a:endParaRPr>
                    </a:p>
                  </a:txBody>
                  <a:tcPr marT="0" marB="0" marR="68575" marL="68575"/>
                </a:tc>
              </a:tr>
            </a:tbl>
          </a:graphicData>
        </a:graphic>
      </p:graphicFrame>
      <p:sp>
        <p:nvSpPr>
          <p:cNvPr id="234" name="Google Shape;234;g1f729b8a58d_0_62"/>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62A33"/>
              </a:solidFill>
              <a:latin typeface="Arial"/>
              <a:ea typeface="Arial"/>
              <a:cs typeface="Arial"/>
              <a:sym typeface="Arial"/>
            </a:endParaRPr>
          </a:p>
        </p:txBody>
      </p:sp>
      <p:pic>
        <p:nvPicPr>
          <p:cNvPr id="235" name="Google Shape;235;g1f729b8a58d_0_62"/>
          <p:cNvPicPr preferRelativeResize="0"/>
          <p:nvPr/>
        </p:nvPicPr>
        <p:blipFill rotWithShape="1">
          <a:blip r:embed="rId3">
            <a:alphaModFix/>
          </a:blip>
          <a:srcRect b="0" l="0" r="0" t="0"/>
          <a:stretch/>
        </p:blipFill>
        <p:spPr>
          <a:xfrm>
            <a:off x="5243342" y="1698180"/>
            <a:ext cx="273100" cy="273100"/>
          </a:xfrm>
          <a:prstGeom prst="rect">
            <a:avLst/>
          </a:prstGeom>
          <a:noFill/>
          <a:ln>
            <a:noFill/>
          </a:ln>
        </p:spPr>
      </p:pic>
      <p:sp>
        <p:nvSpPr>
          <p:cNvPr id="236" name="Google Shape;236;g1f729b8a58d_0_62"/>
          <p:cNvSpPr txBox="1"/>
          <p:nvPr/>
        </p:nvSpPr>
        <p:spPr>
          <a:xfrm>
            <a:off x="5379900" y="1583144"/>
            <a:ext cx="3410100" cy="7803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800"/>
              <a:buFont typeface="Arial"/>
              <a:buNone/>
            </a:pPr>
            <a:r>
              <a:rPr b="0" i="0" lang="en-GB" sz="1800" u="none" cap="none" strike="noStrike">
                <a:solidFill>
                  <a:srgbClr val="0543B3"/>
                </a:solidFill>
                <a:latin typeface="Lato"/>
                <a:ea typeface="Lato"/>
                <a:cs typeface="Lato"/>
                <a:sym typeface="Lato"/>
              </a:rPr>
              <a:t>What is the total income this month?</a:t>
            </a:r>
            <a:endParaRPr b="0" i="0" sz="1800" u="none" cap="none" strike="noStrike">
              <a:solidFill>
                <a:srgbClr val="0543B3"/>
              </a:solidFill>
              <a:latin typeface="Lato"/>
              <a:ea typeface="Lato"/>
              <a:cs typeface="Lato"/>
              <a:sym typeface="Lato"/>
            </a:endParaRPr>
          </a:p>
        </p:txBody>
      </p:sp>
      <p:sp>
        <p:nvSpPr>
          <p:cNvPr id="237" name="Google Shape;237;g1f729b8a58d_0_62"/>
          <p:cNvSpPr txBox="1"/>
          <p:nvPr/>
        </p:nvSpPr>
        <p:spPr>
          <a:xfrm>
            <a:off x="5379892" y="1583138"/>
            <a:ext cx="3410100" cy="14175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800"/>
              <a:buFont typeface="Arial"/>
              <a:buNone/>
            </a:pPr>
            <a:r>
              <a:rPr b="0" i="0" lang="en-GB" sz="1800" u="none" cap="none" strike="noStrike">
                <a:solidFill>
                  <a:srgbClr val="0543B3"/>
                </a:solidFill>
                <a:latin typeface="Lato"/>
                <a:ea typeface="Lato"/>
                <a:cs typeface="Lato"/>
                <a:sym typeface="Lato"/>
              </a:rPr>
              <a:t>What is the total income this month?</a:t>
            </a:r>
            <a:endParaRPr b="0" i="0" sz="1400" u="none" cap="none" strike="noStrike">
              <a:solidFill>
                <a:srgbClr val="000000"/>
              </a:solidFill>
              <a:latin typeface="Arial"/>
              <a:ea typeface="Arial"/>
              <a:cs typeface="Arial"/>
              <a:sym typeface="Arial"/>
            </a:endParaRPr>
          </a:p>
          <a:p>
            <a:pPr indent="0" lvl="0" marL="1016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543B3"/>
              </a:solidFill>
              <a:latin typeface="Lato"/>
              <a:ea typeface="Lato"/>
              <a:cs typeface="Lato"/>
              <a:sym typeface="Lato"/>
            </a:endParaRPr>
          </a:p>
        </p:txBody>
      </p:sp>
      <p:grpSp>
        <p:nvGrpSpPr>
          <p:cNvPr id="238" name="Google Shape;238;g1f729b8a58d_0_62"/>
          <p:cNvGrpSpPr/>
          <p:nvPr/>
        </p:nvGrpSpPr>
        <p:grpSpPr>
          <a:xfrm>
            <a:off x="5551949" y="2619073"/>
            <a:ext cx="2917236" cy="1437832"/>
            <a:chOff x="35507" y="162"/>
            <a:chExt cx="2917236" cy="1437832"/>
          </a:xfrm>
        </p:grpSpPr>
        <p:sp>
          <p:nvSpPr>
            <p:cNvPr id="239" name="Google Shape;239;g1f729b8a58d_0_62"/>
            <p:cNvSpPr/>
            <p:nvPr/>
          </p:nvSpPr>
          <p:spPr>
            <a:xfrm>
              <a:off x="44389" y="162"/>
              <a:ext cx="1397700" cy="663600"/>
            </a:xfrm>
            <a:prstGeom prst="rect">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g1f729b8a58d_0_62"/>
            <p:cNvSpPr txBox="1"/>
            <p:nvPr/>
          </p:nvSpPr>
          <p:spPr>
            <a:xfrm>
              <a:off x="44389" y="162"/>
              <a:ext cx="1397700" cy="66360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2000"/>
                <a:buFont typeface="Arial"/>
                <a:buNone/>
              </a:pPr>
              <a:r>
                <a:rPr b="0" i="0" lang="en-GB" sz="2000" u="none" cap="none" strike="noStrike">
                  <a:solidFill>
                    <a:srgbClr val="FFFFFF"/>
                  </a:solidFill>
                  <a:latin typeface="Arial"/>
                  <a:ea typeface="Arial"/>
                  <a:cs typeface="Arial"/>
                  <a:sym typeface="Arial"/>
                </a:rPr>
                <a:t>a) £112</a:t>
              </a:r>
              <a:endParaRPr b="0" i="0" sz="2000" u="none" cap="none" strike="noStrike">
                <a:solidFill>
                  <a:srgbClr val="FFFFFF"/>
                </a:solidFill>
                <a:latin typeface="Arial"/>
                <a:ea typeface="Arial"/>
                <a:cs typeface="Arial"/>
                <a:sym typeface="Arial"/>
              </a:endParaRPr>
            </a:p>
          </p:txBody>
        </p:sp>
        <p:sp>
          <p:nvSpPr>
            <p:cNvPr id="241" name="Google Shape;241;g1f729b8a58d_0_62"/>
            <p:cNvSpPr/>
            <p:nvPr/>
          </p:nvSpPr>
          <p:spPr>
            <a:xfrm>
              <a:off x="1552825" y="162"/>
              <a:ext cx="1391100" cy="663600"/>
            </a:xfrm>
            <a:prstGeom prst="rect">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g1f729b8a58d_0_62"/>
            <p:cNvSpPr txBox="1"/>
            <p:nvPr/>
          </p:nvSpPr>
          <p:spPr>
            <a:xfrm>
              <a:off x="1552825" y="162"/>
              <a:ext cx="1391100" cy="66360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2000"/>
                <a:buFont typeface="Arial"/>
                <a:buNone/>
              </a:pPr>
              <a:r>
                <a:rPr b="0" i="0" lang="en-GB" sz="2000" u="none" cap="none" strike="noStrike">
                  <a:solidFill>
                    <a:srgbClr val="FFFFFF"/>
                  </a:solidFill>
                  <a:latin typeface="Arial"/>
                  <a:ea typeface="Arial"/>
                  <a:cs typeface="Arial"/>
                  <a:sym typeface="Arial"/>
                </a:rPr>
                <a:t>b) £112.07</a:t>
              </a:r>
              <a:endParaRPr b="0" i="0" sz="2000" u="none" cap="none" strike="noStrike">
                <a:solidFill>
                  <a:srgbClr val="FFFFFF"/>
                </a:solidFill>
                <a:latin typeface="Arial"/>
                <a:ea typeface="Arial"/>
                <a:cs typeface="Arial"/>
                <a:sym typeface="Arial"/>
              </a:endParaRPr>
            </a:p>
          </p:txBody>
        </p:sp>
        <p:sp>
          <p:nvSpPr>
            <p:cNvPr id="243" name="Google Shape;243;g1f729b8a58d_0_62"/>
            <p:cNvSpPr/>
            <p:nvPr/>
          </p:nvSpPr>
          <p:spPr>
            <a:xfrm>
              <a:off x="35507" y="774394"/>
              <a:ext cx="1397700" cy="663600"/>
            </a:xfrm>
            <a:prstGeom prst="rect">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g1f729b8a58d_0_62"/>
            <p:cNvSpPr txBox="1"/>
            <p:nvPr/>
          </p:nvSpPr>
          <p:spPr>
            <a:xfrm>
              <a:off x="35507" y="774394"/>
              <a:ext cx="1397700" cy="66360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2000"/>
                <a:buFont typeface="Arial"/>
                <a:buNone/>
              </a:pPr>
              <a:r>
                <a:rPr b="0" i="0" lang="en-GB" sz="2000" u="none" cap="none" strike="noStrike">
                  <a:solidFill>
                    <a:srgbClr val="FFFFFF"/>
                  </a:solidFill>
                  <a:latin typeface="Arial"/>
                  <a:ea typeface="Arial"/>
                  <a:cs typeface="Arial"/>
                  <a:sym typeface="Arial"/>
                </a:rPr>
                <a:t>c) £122.07</a:t>
              </a:r>
              <a:endParaRPr b="0" i="0" sz="2000" u="none" cap="none" strike="noStrike">
                <a:solidFill>
                  <a:srgbClr val="FFFFFF"/>
                </a:solidFill>
                <a:latin typeface="Arial"/>
                <a:ea typeface="Arial"/>
                <a:cs typeface="Arial"/>
                <a:sym typeface="Arial"/>
              </a:endParaRPr>
            </a:p>
          </p:txBody>
        </p:sp>
        <p:sp>
          <p:nvSpPr>
            <p:cNvPr id="245" name="Google Shape;245;g1f729b8a58d_0_62"/>
            <p:cNvSpPr/>
            <p:nvPr/>
          </p:nvSpPr>
          <p:spPr>
            <a:xfrm>
              <a:off x="1543943" y="774394"/>
              <a:ext cx="1408800" cy="663600"/>
            </a:xfrm>
            <a:prstGeom prst="rect">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g1f729b8a58d_0_62"/>
            <p:cNvSpPr txBox="1"/>
            <p:nvPr/>
          </p:nvSpPr>
          <p:spPr>
            <a:xfrm>
              <a:off x="1543943" y="774394"/>
              <a:ext cx="1408800" cy="663600"/>
            </a:xfrm>
            <a:prstGeom prst="rect">
              <a:avLst/>
            </a:prstGeom>
            <a:solidFill>
              <a:srgbClr val="92D050"/>
            </a:solid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2000"/>
                <a:buFont typeface="Arial"/>
                <a:buNone/>
              </a:pPr>
              <a:r>
                <a:rPr b="0" i="0" lang="en-GB" sz="2000" u="none" cap="none" strike="noStrike">
                  <a:solidFill>
                    <a:srgbClr val="FFFFFF"/>
                  </a:solidFill>
                  <a:latin typeface="Arial"/>
                  <a:ea typeface="Arial"/>
                  <a:cs typeface="Arial"/>
                  <a:sym typeface="Arial"/>
                </a:rPr>
                <a:t>d) £123.07</a:t>
              </a:r>
              <a:endParaRPr b="0" i="0" sz="2000" u="none" cap="none" strike="noStrike">
                <a:solidFill>
                  <a:srgbClr val="FFFFFF"/>
                </a:solidFill>
                <a:latin typeface="Arial"/>
                <a:ea typeface="Arial"/>
                <a:cs typeface="Arial"/>
                <a:sym typeface="Arial"/>
              </a:endParaRPr>
            </a:p>
          </p:txBody>
        </p:sp>
      </p:grpSp>
      <p:sp>
        <p:nvSpPr>
          <p:cNvPr id="247" name="Google Shape;247;g1f729b8a58d_0_62"/>
          <p:cNvSpPr txBox="1"/>
          <p:nvPr>
            <p:ph type="ctrTitle"/>
          </p:nvPr>
        </p:nvSpPr>
        <p:spPr>
          <a:xfrm>
            <a:off x="221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Bank statement example</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2"/>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62A33"/>
              </a:solidFill>
              <a:latin typeface="Arial"/>
              <a:ea typeface="Arial"/>
              <a:cs typeface="Arial"/>
              <a:sym typeface="Arial"/>
            </a:endParaRPr>
          </a:p>
        </p:txBody>
      </p:sp>
      <p:pic>
        <p:nvPicPr>
          <p:cNvPr id="253" name="Google Shape;253;p12"/>
          <p:cNvPicPr preferRelativeResize="0"/>
          <p:nvPr/>
        </p:nvPicPr>
        <p:blipFill rotWithShape="1">
          <a:blip r:embed="rId3">
            <a:alphaModFix/>
          </a:blip>
          <a:srcRect b="0" l="0" r="0" t="0"/>
          <a:stretch/>
        </p:blipFill>
        <p:spPr>
          <a:xfrm>
            <a:off x="5243342" y="1698180"/>
            <a:ext cx="273100" cy="273100"/>
          </a:xfrm>
          <a:prstGeom prst="rect">
            <a:avLst/>
          </a:prstGeom>
          <a:noFill/>
          <a:ln>
            <a:noFill/>
          </a:ln>
        </p:spPr>
      </p:pic>
      <p:sp>
        <p:nvSpPr>
          <p:cNvPr id="254" name="Google Shape;254;p12"/>
          <p:cNvSpPr txBox="1"/>
          <p:nvPr/>
        </p:nvSpPr>
        <p:spPr>
          <a:xfrm>
            <a:off x="5379892" y="1583138"/>
            <a:ext cx="3410173" cy="821733"/>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800"/>
              <a:buFont typeface="Arial"/>
              <a:buNone/>
            </a:pPr>
            <a:r>
              <a:rPr b="0" i="0" lang="en-GB" sz="1800" u="none" cap="none" strike="noStrike">
                <a:solidFill>
                  <a:srgbClr val="0543B3"/>
                </a:solidFill>
                <a:latin typeface="Lato"/>
                <a:ea typeface="Lato"/>
                <a:cs typeface="Lato"/>
                <a:sym typeface="Lato"/>
              </a:rPr>
              <a:t>Why is there a £1.75 fee on withdrawing money?</a:t>
            </a:r>
            <a:endParaRPr b="0" i="0" sz="1400" u="none" cap="none" strike="noStrike">
              <a:solidFill>
                <a:srgbClr val="000000"/>
              </a:solidFill>
              <a:latin typeface="Arial"/>
              <a:ea typeface="Arial"/>
              <a:cs typeface="Arial"/>
              <a:sym typeface="Arial"/>
            </a:endParaRPr>
          </a:p>
        </p:txBody>
      </p:sp>
      <p:grpSp>
        <p:nvGrpSpPr>
          <p:cNvPr id="255" name="Google Shape;255;p12"/>
          <p:cNvGrpSpPr/>
          <p:nvPr/>
        </p:nvGrpSpPr>
        <p:grpSpPr>
          <a:xfrm>
            <a:off x="5755777" y="2628267"/>
            <a:ext cx="2192608" cy="1357328"/>
            <a:chOff x="121415" y="477"/>
            <a:chExt cx="2192608" cy="1357328"/>
          </a:xfrm>
        </p:grpSpPr>
        <p:sp>
          <p:nvSpPr>
            <p:cNvPr id="256" name="Google Shape;256;p12"/>
            <p:cNvSpPr/>
            <p:nvPr/>
          </p:nvSpPr>
          <p:spPr>
            <a:xfrm>
              <a:off x="121415" y="477"/>
              <a:ext cx="1044099" cy="626459"/>
            </a:xfrm>
            <a:prstGeom prst="rect">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12"/>
            <p:cNvSpPr txBox="1"/>
            <p:nvPr/>
          </p:nvSpPr>
          <p:spPr>
            <a:xfrm>
              <a:off x="121415" y="477"/>
              <a:ext cx="1044099" cy="626459"/>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rgbClr val="000000"/>
                </a:buClr>
                <a:buSzPts val="1300"/>
                <a:buFont typeface="Arial"/>
                <a:buNone/>
              </a:pPr>
              <a:r>
                <a:rPr b="0" i="0" lang="en-GB" sz="1300" u="none" cap="none" strike="noStrike">
                  <a:solidFill>
                    <a:schemeClr val="lt1"/>
                  </a:solidFill>
                  <a:latin typeface="Arial"/>
                  <a:ea typeface="Arial"/>
                  <a:cs typeface="Arial"/>
                  <a:sym typeface="Arial"/>
                </a:rPr>
                <a:t>a) There’s always a fee</a:t>
              </a:r>
              <a:endParaRPr b="0" i="0" sz="1300" u="none" cap="none" strike="noStrike">
                <a:solidFill>
                  <a:schemeClr val="lt1"/>
                </a:solidFill>
                <a:latin typeface="Arial"/>
                <a:ea typeface="Arial"/>
                <a:cs typeface="Arial"/>
                <a:sym typeface="Arial"/>
              </a:endParaRPr>
            </a:p>
          </p:txBody>
        </p:sp>
        <p:sp>
          <p:nvSpPr>
            <p:cNvPr id="258" name="Google Shape;258;p12"/>
            <p:cNvSpPr/>
            <p:nvPr/>
          </p:nvSpPr>
          <p:spPr>
            <a:xfrm>
              <a:off x="1269924" y="477"/>
              <a:ext cx="1044099" cy="626459"/>
            </a:xfrm>
            <a:prstGeom prst="rect">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12"/>
            <p:cNvSpPr txBox="1"/>
            <p:nvPr/>
          </p:nvSpPr>
          <p:spPr>
            <a:xfrm>
              <a:off x="1269924" y="477"/>
              <a:ext cx="1044099" cy="626459"/>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rgbClr val="000000"/>
                </a:buClr>
                <a:buSzPts val="1300"/>
                <a:buFont typeface="Arial"/>
                <a:buNone/>
              </a:pPr>
              <a:r>
                <a:rPr b="0" i="0" lang="en-GB" sz="1300" u="none" cap="none" strike="noStrike">
                  <a:solidFill>
                    <a:schemeClr val="lt1"/>
                  </a:solidFill>
                  <a:latin typeface="Arial"/>
                  <a:ea typeface="Arial"/>
                  <a:cs typeface="Arial"/>
                  <a:sym typeface="Arial"/>
                </a:rPr>
                <a:t>b) The ATM had a charge</a:t>
              </a:r>
              <a:endParaRPr b="0" i="0" sz="1300" u="none" cap="none" strike="noStrike">
                <a:solidFill>
                  <a:schemeClr val="lt1"/>
                </a:solidFill>
                <a:latin typeface="Arial"/>
                <a:ea typeface="Arial"/>
                <a:cs typeface="Arial"/>
                <a:sym typeface="Arial"/>
              </a:endParaRPr>
            </a:p>
          </p:txBody>
        </p:sp>
        <p:sp>
          <p:nvSpPr>
            <p:cNvPr id="260" name="Google Shape;260;p12"/>
            <p:cNvSpPr/>
            <p:nvPr/>
          </p:nvSpPr>
          <p:spPr>
            <a:xfrm>
              <a:off x="121415" y="731346"/>
              <a:ext cx="1044099" cy="626459"/>
            </a:xfrm>
            <a:prstGeom prst="rect">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12"/>
            <p:cNvSpPr txBox="1"/>
            <p:nvPr/>
          </p:nvSpPr>
          <p:spPr>
            <a:xfrm>
              <a:off x="121415" y="731346"/>
              <a:ext cx="1044099" cy="626459"/>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rgbClr val="000000"/>
                </a:buClr>
                <a:buSzPts val="1300"/>
                <a:buFont typeface="Arial"/>
                <a:buNone/>
              </a:pPr>
              <a:r>
                <a:rPr b="0" i="0" lang="en-GB" sz="1300" u="none" cap="none" strike="noStrike">
                  <a:solidFill>
                    <a:schemeClr val="lt1"/>
                  </a:solidFill>
                  <a:latin typeface="Arial"/>
                  <a:ea typeface="Arial"/>
                  <a:cs typeface="Arial"/>
                  <a:sym typeface="Arial"/>
                </a:rPr>
                <a:t>c) It’s an error on the statement</a:t>
              </a:r>
              <a:endParaRPr b="0" i="0" sz="1300" u="none" cap="none" strike="noStrike">
                <a:solidFill>
                  <a:schemeClr val="lt1"/>
                </a:solidFill>
                <a:latin typeface="Arial"/>
                <a:ea typeface="Arial"/>
                <a:cs typeface="Arial"/>
                <a:sym typeface="Arial"/>
              </a:endParaRPr>
            </a:p>
          </p:txBody>
        </p:sp>
        <p:sp>
          <p:nvSpPr>
            <p:cNvPr id="262" name="Google Shape;262;p12"/>
            <p:cNvSpPr/>
            <p:nvPr/>
          </p:nvSpPr>
          <p:spPr>
            <a:xfrm>
              <a:off x="1269924" y="731346"/>
              <a:ext cx="1044099" cy="626459"/>
            </a:xfrm>
            <a:prstGeom prst="rect">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12"/>
            <p:cNvSpPr txBox="1"/>
            <p:nvPr/>
          </p:nvSpPr>
          <p:spPr>
            <a:xfrm>
              <a:off x="1269924" y="731346"/>
              <a:ext cx="1044099" cy="626459"/>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rgbClr val="000000"/>
                </a:buClr>
                <a:buSzPts val="1300"/>
                <a:buFont typeface="Arial"/>
                <a:buNone/>
              </a:pPr>
              <a:r>
                <a:rPr b="0" i="0" lang="en-GB" sz="1300" u="none" cap="none" strike="noStrike">
                  <a:solidFill>
                    <a:schemeClr val="lt1"/>
                  </a:solidFill>
                  <a:latin typeface="Arial"/>
                  <a:ea typeface="Arial"/>
                  <a:cs typeface="Arial"/>
                  <a:sym typeface="Arial"/>
                </a:rPr>
                <a:t>d) It’s interest charged</a:t>
              </a:r>
              <a:endParaRPr b="0" i="0" sz="1300" u="none" cap="none" strike="noStrike">
                <a:solidFill>
                  <a:schemeClr val="lt1"/>
                </a:solidFill>
                <a:latin typeface="Arial"/>
                <a:ea typeface="Arial"/>
                <a:cs typeface="Arial"/>
                <a:sym typeface="Arial"/>
              </a:endParaRPr>
            </a:p>
          </p:txBody>
        </p:sp>
      </p:grpSp>
      <p:graphicFrame>
        <p:nvGraphicFramePr>
          <p:cNvPr id="264" name="Google Shape;264;p12"/>
          <p:cNvGraphicFramePr/>
          <p:nvPr/>
        </p:nvGraphicFramePr>
        <p:xfrm>
          <a:off x="290350" y="1583150"/>
          <a:ext cx="3000000" cy="3000000"/>
        </p:xfrm>
        <a:graphic>
          <a:graphicData uri="http://schemas.openxmlformats.org/drawingml/2006/table">
            <a:tbl>
              <a:tblPr bandRow="1">
                <a:noFill/>
                <a:tableStyleId>{5981D5AC-AC8A-4118-A058-EB8536DF27F6}</a:tableStyleId>
              </a:tblPr>
              <a:tblGrid>
                <a:gridCol w="772350"/>
                <a:gridCol w="510525"/>
                <a:gridCol w="1098675"/>
                <a:gridCol w="856450"/>
                <a:gridCol w="716750"/>
                <a:gridCol w="716750"/>
              </a:tblGrid>
              <a:tr h="139700">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chemeClr val="lt1"/>
                          </a:solidFill>
                          <a:latin typeface="Calibri"/>
                          <a:ea typeface="Calibri"/>
                          <a:cs typeface="Calibri"/>
                          <a:sym typeface="Calibri"/>
                        </a:rPr>
                        <a:t>Date</a:t>
                      </a:r>
                      <a:endParaRPr b="1" sz="1100" u="none" cap="none" strike="noStrike">
                        <a:solidFill>
                          <a:schemeClr val="lt1"/>
                        </a:solidFill>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chemeClr val="lt1"/>
                          </a:solidFill>
                          <a:latin typeface="Calibri"/>
                          <a:ea typeface="Calibri"/>
                          <a:cs typeface="Calibri"/>
                          <a:sym typeface="Calibri"/>
                        </a:rPr>
                        <a:t>Code</a:t>
                      </a:r>
                      <a:endParaRPr b="1" sz="1100" u="none" cap="none" strike="noStrike">
                        <a:solidFill>
                          <a:schemeClr val="lt1"/>
                        </a:solidFill>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chemeClr val="lt1"/>
                          </a:solidFill>
                          <a:latin typeface="Calibri"/>
                          <a:ea typeface="Calibri"/>
                          <a:cs typeface="Calibri"/>
                          <a:sym typeface="Calibri"/>
                        </a:rPr>
                        <a:t>Transaction details</a:t>
                      </a:r>
                      <a:endParaRPr b="1" sz="1100" u="none" cap="none" strike="noStrike">
                        <a:solidFill>
                          <a:schemeClr val="lt1"/>
                        </a:solidFill>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chemeClr val="lt1"/>
                          </a:solidFill>
                          <a:latin typeface="Calibri"/>
                          <a:ea typeface="Calibri"/>
                          <a:cs typeface="Calibri"/>
                          <a:sym typeface="Calibri"/>
                        </a:rPr>
                        <a:t>Paid in</a:t>
                      </a:r>
                      <a:endParaRPr b="1" sz="1100" u="none" cap="none" strike="noStrike">
                        <a:solidFill>
                          <a:schemeClr val="lt1"/>
                        </a:solidFill>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chemeClr val="lt1"/>
                          </a:solidFill>
                          <a:latin typeface="Calibri"/>
                          <a:ea typeface="Calibri"/>
                          <a:cs typeface="Calibri"/>
                          <a:sym typeface="Calibri"/>
                        </a:rPr>
                        <a:t>Paid out</a:t>
                      </a:r>
                      <a:endParaRPr b="1" sz="1100" u="none" cap="none" strike="noStrike">
                        <a:solidFill>
                          <a:schemeClr val="lt1"/>
                        </a:solidFill>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chemeClr val="lt1"/>
                          </a:solidFill>
                          <a:latin typeface="Calibri"/>
                          <a:ea typeface="Calibri"/>
                          <a:cs typeface="Calibri"/>
                          <a:sym typeface="Calibri"/>
                        </a:rPr>
                        <a:t>Balance</a:t>
                      </a:r>
                      <a:endParaRPr b="1" sz="1100" u="none" cap="none" strike="noStrike">
                        <a:solidFill>
                          <a:schemeClr val="lt1"/>
                        </a:solidFill>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01/01/01</a:t>
                      </a:r>
                      <a:endParaRPr sz="1100" u="none" cap="none" strike="noStrike">
                        <a:latin typeface="Calibri"/>
                        <a:ea typeface="Calibri"/>
                        <a:cs typeface="Calibri"/>
                        <a:sym typeface="Calibri"/>
                      </a:endParaRPr>
                    </a:p>
                  </a:txBody>
                  <a:tcPr marT="0" marB="0" marR="68575" marL="68575">
                    <a:lnT cap="flat" cmpd="sng" w="9525">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D/</a:t>
                      </a:r>
                      <a:r>
                        <a:rPr lang="en-GB" sz="1100" u="none" cap="none" strike="noStrike">
                          <a:latin typeface="Calibri"/>
                          <a:ea typeface="Calibri"/>
                          <a:cs typeface="Calibri"/>
                          <a:sym typeface="Calibri"/>
                          <a:extLst>
                            <a:ext uri="http://customooxmlschemas.google.com/">
                              <go:slidesCustomData xmlns:go="http://customooxmlschemas.google.com/" textRoundtripDataId="0"/>
                            </a:ext>
                          </a:extLst>
                        </a:rPr>
                        <a:t>D</a:t>
                      </a:r>
                      <a:endParaRPr sz="1100" u="none" cap="none" strike="noStrike">
                        <a:latin typeface="Calibri"/>
                        <a:ea typeface="Calibri"/>
                        <a:cs typeface="Calibri"/>
                        <a:sym typeface="Calibri"/>
                      </a:endParaRPr>
                    </a:p>
                  </a:txBody>
                  <a:tcPr marT="0" marB="0" marR="68575" marL="68575">
                    <a:lnT cap="flat" cmpd="sng" w="9525">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Mobile phone bill</a:t>
                      </a:r>
                      <a:endParaRPr sz="1100" u="none" cap="none" strike="noStrike">
                        <a:latin typeface="Calibri"/>
                        <a:ea typeface="Calibri"/>
                        <a:cs typeface="Calibri"/>
                        <a:sym typeface="Calibri"/>
                      </a:endParaRPr>
                    </a:p>
                  </a:txBody>
                  <a:tcPr marT="0" marB="0" marR="68575" marL="68575">
                    <a:lnT cap="flat" cmpd="sng" w="9525">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lnT cap="flat" cmpd="sng" w="9525">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£12.79</a:t>
                      </a:r>
                      <a:endParaRPr sz="1100" u="none" cap="none" strike="noStrike">
                        <a:latin typeface="Calibri"/>
                        <a:ea typeface="Calibri"/>
                        <a:cs typeface="Calibri"/>
                        <a:sym typeface="Calibri"/>
                      </a:endParaRPr>
                    </a:p>
                  </a:txBody>
                  <a:tcPr marT="0" marB="0" marR="68575" marL="68575">
                    <a:lnT cap="flat" cmpd="sng" w="9525">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£21.47</a:t>
                      </a:r>
                      <a:endParaRPr sz="1100" u="none" cap="none" strike="noStrike">
                        <a:latin typeface="Calibri"/>
                        <a:ea typeface="Calibri"/>
                        <a:cs typeface="Calibri"/>
                        <a:sym typeface="Calibri"/>
                      </a:endParaRPr>
                    </a:p>
                  </a:txBody>
                  <a:tcPr marT="0" marB="0" marR="68575" marL="68575">
                    <a:lnT cap="flat" cmpd="sng" w="9525">
                      <a:solidFill>
                        <a:srgbClr val="000000"/>
                      </a:solidFill>
                      <a:prstDash val="solid"/>
                      <a:round/>
                      <a:headEnd len="sm" w="sm" type="none"/>
                      <a:tailEnd len="sm" w="sm" type="none"/>
                    </a:lnT>
                  </a:tcPr>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01/01/01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D/D</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Cloud storage</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£1.35</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£20.12</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03/01/01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TFR</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Present</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£10.00</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£11.12</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03/01/01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TFR</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Birthday meal</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£16.74</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-£5.62</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a:t>
                      </a:r>
                      <a:r>
                        <a:rPr lang="en-GB" sz="1100">
                          <a:latin typeface="Calibri"/>
                          <a:ea typeface="Calibri"/>
                          <a:cs typeface="Calibri"/>
                          <a:sym typeface="Calibri"/>
                        </a:rPr>
                        <a:t>4</a:t>
                      </a:r>
                      <a:r>
                        <a:rPr lang="en-GB" sz="1100" u="none" cap="none" strike="noStrike">
                          <a:latin typeface="Calibri"/>
                          <a:ea typeface="Calibri"/>
                          <a:cs typeface="Calibri"/>
                          <a:sym typeface="Calibri"/>
                        </a:rPr>
                        <a:t>/01/01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DR</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£0.50</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-£6.12</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a:t>
                      </a:r>
                      <a:r>
                        <a:rPr lang="en-GB" sz="1100">
                          <a:latin typeface="Calibri"/>
                          <a:ea typeface="Calibri"/>
                          <a:cs typeface="Calibri"/>
                          <a:sym typeface="Calibri"/>
                        </a:rPr>
                        <a:t>5</a:t>
                      </a:r>
                      <a:r>
                        <a:rPr lang="en-GB" sz="1100" u="none" cap="none" strike="noStrike">
                          <a:latin typeface="Calibri"/>
                          <a:ea typeface="Calibri"/>
                          <a:cs typeface="Calibri"/>
                          <a:sym typeface="Calibri"/>
                        </a:rPr>
                        <a:t>/01/01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DR</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£0.50</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-£6.62</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05/01/01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BACS</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Speedy Food</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£112</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£105.38</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10/01/01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S/O</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Rugby Club</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£30</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£75.38</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12/01/01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INT</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£0.07</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£75.45</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21/01/01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ATM</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Cash withdrawal</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£40.00</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£35.45</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CHG</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a:latin typeface="Calibri"/>
                          <a:ea typeface="Calibri"/>
                          <a:cs typeface="Calibri"/>
                          <a:sym typeface="Calibri"/>
                        </a:rPr>
                        <a:t>ATM usage</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£1.75</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£33.70</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23/01/01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TFR</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From AB for Cinema</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£11.00</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£44.70</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29/01/01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S/O</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Phone insurance</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£3.99</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£40.71</a:t>
                      </a:r>
                      <a:endParaRPr sz="1100" u="none" cap="none" strike="noStrike">
                        <a:latin typeface="Calibri"/>
                        <a:ea typeface="Calibri"/>
                        <a:cs typeface="Calibri"/>
                        <a:sym typeface="Calibri"/>
                      </a:endParaRPr>
                    </a:p>
                  </a:txBody>
                  <a:tcPr marT="0" marB="0" marR="68575" marL="68575"/>
                </a:tc>
              </a:tr>
            </a:tbl>
          </a:graphicData>
        </a:graphic>
      </p:graphicFrame>
      <p:sp>
        <p:nvSpPr>
          <p:cNvPr id="265" name="Google Shape;265;p12"/>
          <p:cNvSpPr txBox="1"/>
          <p:nvPr>
            <p:ph type="ctrTitle"/>
          </p:nvPr>
        </p:nvSpPr>
        <p:spPr>
          <a:xfrm>
            <a:off x="221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Bank statement example</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1f729b8a58d_0_82"/>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62A33"/>
              </a:solidFill>
              <a:latin typeface="Arial"/>
              <a:ea typeface="Arial"/>
              <a:cs typeface="Arial"/>
              <a:sym typeface="Arial"/>
            </a:endParaRPr>
          </a:p>
        </p:txBody>
      </p:sp>
      <p:pic>
        <p:nvPicPr>
          <p:cNvPr id="271" name="Google Shape;271;g1f729b8a58d_0_82"/>
          <p:cNvPicPr preferRelativeResize="0"/>
          <p:nvPr/>
        </p:nvPicPr>
        <p:blipFill rotWithShape="1">
          <a:blip r:embed="rId3">
            <a:alphaModFix/>
          </a:blip>
          <a:srcRect b="0" l="0" r="0" t="0"/>
          <a:stretch/>
        </p:blipFill>
        <p:spPr>
          <a:xfrm>
            <a:off x="5243342" y="1698180"/>
            <a:ext cx="273100" cy="273100"/>
          </a:xfrm>
          <a:prstGeom prst="rect">
            <a:avLst/>
          </a:prstGeom>
          <a:noFill/>
          <a:ln>
            <a:noFill/>
          </a:ln>
        </p:spPr>
      </p:pic>
      <p:sp>
        <p:nvSpPr>
          <p:cNvPr id="272" name="Google Shape;272;g1f729b8a58d_0_82"/>
          <p:cNvSpPr txBox="1"/>
          <p:nvPr/>
        </p:nvSpPr>
        <p:spPr>
          <a:xfrm>
            <a:off x="5379892" y="1583138"/>
            <a:ext cx="3410100" cy="7803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800"/>
              <a:buFont typeface="Arial"/>
              <a:buNone/>
            </a:pPr>
            <a:r>
              <a:rPr b="0" i="0" lang="en-GB" sz="1800" u="none" cap="none" strike="noStrike">
                <a:solidFill>
                  <a:srgbClr val="0543B3"/>
                </a:solidFill>
                <a:latin typeface="Lato"/>
                <a:ea typeface="Lato"/>
                <a:cs typeface="Lato"/>
                <a:sym typeface="Lato"/>
              </a:rPr>
              <a:t>Why is there a £1.75 fee on withdrawing money?</a:t>
            </a:r>
            <a:endParaRPr b="0" i="0" sz="1400" u="none" cap="none" strike="noStrike">
              <a:solidFill>
                <a:srgbClr val="000000"/>
              </a:solidFill>
              <a:latin typeface="Arial"/>
              <a:ea typeface="Arial"/>
              <a:cs typeface="Arial"/>
              <a:sym typeface="Arial"/>
            </a:endParaRPr>
          </a:p>
        </p:txBody>
      </p:sp>
      <p:grpSp>
        <p:nvGrpSpPr>
          <p:cNvPr id="273" name="Google Shape;273;g1f729b8a58d_0_82"/>
          <p:cNvGrpSpPr/>
          <p:nvPr/>
        </p:nvGrpSpPr>
        <p:grpSpPr>
          <a:xfrm>
            <a:off x="5755777" y="2628267"/>
            <a:ext cx="2192509" cy="1357269"/>
            <a:chOff x="121415" y="477"/>
            <a:chExt cx="2192509" cy="1357269"/>
          </a:xfrm>
        </p:grpSpPr>
        <p:sp>
          <p:nvSpPr>
            <p:cNvPr id="274" name="Google Shape;274;g1f729b8a58d_0_82"/>
            <p:cNvSpPr/>
            <p:nvPr/>
          </p:nvSpPr>
          <p:spPr>
            <a:xfrm>
              <a:off x="121415" y="477"/>
              <a:ext cx="1044000" cy="626400"/>
            </a:xfrm>
            <a:prstGeom prst="rect">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g1f729b8a58d_0_82"/>
            <p:cNvSpPr txBox="1"/>
            <p:nvPr/>
          </p:nvSpPr>
          <p:spPr>
            <a:xfrm>
              <a:off x="121415" y="477"/>
              <a:ext cx="1044000" cy="6264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rgbClr val="000000"/>
                </a:buClr>
                <a:buSzPts val="1300"/>
                <a:buFont typeface="Arial"/>
                <a:buNone/>
              </a:pPr>
              <a:r>
                <a:rPr b="0" i="0" lang="en-GB" sz="1300" u="none" cap="none" strike="noStrike">
                  <a:solidFill>
                    <a:schemeClr val="lt1"/>
                  </a:solidFill>
                  <a:latin typeface="Arial"/>
                  <a:ea typeface="Arial"/>
                  <a:cs typeface="Arial"/>
                  <a:sym typeface="Arial"/>
                </a:rPr>
                <a:t>a) There’s always a fee</a:t>
              </a:r>
              <a:endParaRPr b="0" i="0" sz="1300" u="none" cap="none" strike="noStrike">
                <a:solidFill>
                  <a:schemeClr val="lt1"/>
                </a:solidFill>
                <a:latin typeface="Arial"/>
                <a:ea typeface="Arial"/>
                <a:cs typeface="Arial"/>
                <a:sym typeface="Arial"/>
              </a:endParaRPr>
            </a:p>
          </p:txBody>
        </p:sp>
        <p:sp>
          <p:nvSpPr>
            <p:cNvPr id="276" name="Google Shape;276;g1f729b8a58d_0_82"/>
            <p:cNvSpPr/>
            <p:nvPr/>
          </p:nvSpPr>
          <p:spPr>
            <a:xfrm>
              <a:off x="1269924" y="477"/>
              <a:ext cx="1044000" cy="626400"/>
            </a:xfrm>
            <a:prstGeom prst="rect">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g1f729b8a58d_0_82"/>
            <p:cNvSpPr txBox="1"/>
            <p:nvPr/>
          </p:nvSpPr>
          <p:spPr>
            <a:xfrm>
              <a:off x="1269924" y="477"/>
              <a:ext cx="1044000" cy="626400"/>
            </a:xfrm>
            <a:prstGeom prst="rect">
              <a:avLst/>
            </a:prstGeom>
            <a:solidFill>
              <a:srgbClr val="92D050"/>
            </a:solid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rgbClr val="000000"/>
                </a:buClr>
                <a:buSzPts val="1300"/>
                <a:buFont typeface="Arial"/>
                <a:buNone/>
              </a:pPr>
              <a:r>
                <a:rPr b="0" i="0" lang="en-GB" sz="1300" u="none" cap="none" strike="noStrike">
                  <a:solidFill>
                    <a:schemeClr val="lt1"/>
                  </a:solidFill>
                  <a:latin typeface="Arial"/>
                  <a:ea typeface="Arial"/>
                  <a:cs typeface="Arial"/>
                  <a:sym typeface="Arial"/>
                </a:rPr>
                <a:t>b) The ATM had a charge</a:t>
              </a:r>
              <a:endParaRPr b="0" i="0" sz="1300" u="none" cap="none" strike="noStrike">
                <a:solidFill>
                  <a:schemeClr val="lt1"/>
                </a:solidFill>
                <a:latin typeface="Arial"/>
                <a:ea typeface="Arial"/>
                <a:cs typeface="Arial"/>
                <a:sym typeface="Arial"/>
              </a:endParaRPr>
            </a:p>
          </p:txBody>
        </p:sp>
        <p:sp>
          <p:nvSpPr>
            <p:cNvPr id="278" name="Google Shape;278;g1f729b8a58d_0_82"/>
            <p:cNvSpPr/>
            <p:nvPr/>
          </p:nvSpPr>
          <p:spPr>
            <a:xfrm>
              <a:off x="121415" y="731346"/>
              <a:ext cx="1044000" cy="626400"/>
            </a:xfrm>
            <a:prstGeom prst="rect">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g1f729b8a58d_0_82"/>
            <p:cNvSpPr txBox="1"/>
            <p:nvPr/>
          </p:nvSpPr>
          <p:spPr>
            <a:xfrm>
              <a:off x="121415" y="731346"/>
              <a:ext cx="1044000" cy="6264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rgbClr val="000000"/>
                </a:buClr>
                <a:buSzPts val="1300"/>
                <a:buFont typeface="Arial"/>
                <a:buNone/>
              </a:pPr>
              <a:r>
                <a:rPr b="0" i="0" lang="en-GB" sz="1300" u="none" cap="none" strike="noStrike">
                  <a:solidFill>
                    <a:schemeClr val="lt1"/>
                  </a:solidFill>
                  <a:latin typeface="Arial"/>
                  <a:ea typeface="Arial"/>
                  <a:cs typeface="Arial"/>
                  <a:sym typeface="Arial"/>
                </a:rPr>
                <a:t>c) It’s an error on the statement</a:t>
              </a:r>
              <a:endParaRPr b="0" i="0" sz="1300" u="none" cap="none" strike="noStrike">
                <a:solidFill>
                  <a:schemeClr val="lt1"/>
                </a:solidFill>
                <a:latin typeface="Arial"/>
                <a:ea typeface="Arial"/>
                <a:cs typeface="Arial"/>
                <a:sym typeface="Arial"/>
              </a:endParaRPr>
            </a:p>
          </p:txBody>
        </p:sp>
        <p:sp>
          <p:nvSpPr>
            <p:cNvPr id="280" name="Google Shape;280;g1f729b8a58d_0_82"/>
            <p:cNvSpPr/>
            <p:nvPr/>
          </p:nvSpPr>
          <p:spPr>
            <a:xfrm>
              <a:off x="1269924" y="731346"/>
              <a:ext cx="1044000" cy="626400"/>
            </a:xfrm>
            <a:prstGeom prst="rect">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g1f729b8a58d_0_82"/>
            <p:cNvSpPr txBox="1"/>
            <p:nvPr/>
          </p:nvSpPr>
          <p:spPr>
            <a:xfrm>
              <a:off x="1269924" y="731346"/>
              <a:ext cx="1044000" cy="6264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rgbClr val="000000"/>
                </a:buClr>
                <a:buSzPts val="1300"/>
                <a:buFont typeface="Arial"/>
                <a:buNone/>
              </a:pPr>
              <a:r>
                <a:rPr b="0" i="0" lang="en-GB" sz="1300" u="none" cap="none" strike="noStrike">
                  <a:solidFill>
                    <a:schemeClr val="lt1"/>
                  </a:solidFill>
                  <a:latin typeface="Arial"/>
                  <a:ea typeface="Arial"/>
                  <a:cs typeface="Arial"/>
                  <a:sym typeface="Arial"/>
                </a:rPr>
                <a:t>d) It’s interest charged</a:t>
              </a:r>
              <a:endParaRPr b="0" i="0" sz="1300" u="none" cap="none" strike="noStrike">
                <a:solidFill>
                  <a:schemeClr val="lt1"/>
                </a:solidFill>
                <a:latin typeface="Arial"/>
                <a:ea typeface="Arial"/>
                <a:cs typeface="Arial"/>
                <a:sym typeface="Arial"/>
              </a:endParaRPr>
            </a:p>
          </p:txBody>
        </p:sp>
      </p:grpSp>
      <p:graphicFrame>
        <p:nvGraphicFramePr>
          <p:cNvPr id="282" name="Google Shape;282;g1f729b8a58d_0_82"/>
          <p:cNvGraphicFramePr/>
          <p:nvPr/>
        </p:nvGraphicFramePr>
        <p:xfrm>
          <a:off x="290350" y="1583150"/>
          <a:ext cx="3000000" cy="3000000"/>
        </p:xfrm>
        <a:graphic>
          <a:graphicData uri="http://schemas.openxmlformats.org/drawingml/2006/table">
            <a:tbl>
              <a:tblPr bandRow="1">
                <a:noFill/>
                <a:tableStyleId>{5981D5AC-AC8A-4118-A058-EB8536DF27F6}</a:tableStyleId>
              </a:tblPr>
              <a:tblGrid>
                <a:gridCol w="772350"/>
                <a:gridCol w="510525"/>
                <a:gridCol w="1116125"/>
                <a:gridCol w="839000"/>
                <a:gridCol w="716750"/>
                <a:gridCol w="716750"/>
              </a:tblGrid>
              <a:tr h="139700">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chemeClr val="lt1"/>
                          </a:solidFill>
                          <a:latin typeface="Calibri"/>
                          <a:ea typeface="Calibri"/>
                          <a:cs typeface="Calibri"/>
                          <a:sym typeface="Calibri"/>
                        </a:rPr>
                        <a:t>Date</a:t>
                      </a:r>
                      <a:endParaRPr b="1" sz="1100" u="none" cap="none" strike="noStrike">
                        <a:solidFill>
                          <a:schemeClr val="lt1"/>
                        </a:solidFill>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chemeClr val="lt1"/>
                          </a:solidFill>
                          <a:latin typeface="Calibri"/>
                          <a:ea typeface="Calibri"/>
                          <a:cs typeface="Calibri"/>
                          <a:sym typeface="Calibri"/>
                        </a:rPr>
                        <a:t>Code</a:t>
                      </a:r>
                      <a:endParaRPr b="1" sz="1100" u="none" cap="none" strike="noStrike">
                        <a:solidFill>
                          <a:schemeClr val="lt1"/>
                        </a:solidFill>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chemeClr val="lt1"/>
                          </a:solidFill>
                          <a:latin typeface="Calibri"/>
                          <a:ea typeface="Calibri"/>
                          <a:cs typeface="Calibri"/>
                          <a:sym typeface="Calibri"/>
                        </a:rPr>
                        <a:t>Transaction details</a:t>
                      </a:r>
                      <a:endParaRPr b="1" sz="1100" u="none" cap="none" strike="noStrike">
                        <a:solidFill>
                          <a:schemeClr val="lt1"/>
                        </a:solidFill>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chemeClr val="lt1"/>
                          </a:solidFill>
                          <a:latin typeface="Calibri"/>
                          <a:ea typeface="Calibri"/>
                          <a:cs typeface="Calibri"/>
                          <a:sym typeface="Calibri"/>
                        </a:rPr>
                        <a:t>Paid in</a:t>
                      </a:r>
                      <a:endParaRPr b="1" sz="1100" u="none" cap="none" strike="noStrike">
                        <a:solidFill>
                          <a:schemeClr val="lt1"/>
                        </a:solidFill>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chemeClr val="lt1"/>
                          </a:solidFill>
                          <a:latin typeface="Calibri"/>
                          <a:ea typeface="Calibri"/>
                          <a:cs typeface="Calibri"/>
                          <a:sym typeface="Calibri"/>
                        </a:rPr>
                        <a:t>Paid out</a:t>
                      </a:r>
                      <a:endParaRPr b="1" sz="1100" u="none" cap="none" strike="noStrike">
                        <a:solidFill>
                          <a:schemeClr val="lt1"/>
                        </a:solidFill>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chemeClr val="lt1"/>
                          </a:solidFill>
                          <a:latin typeface="Calibri"/>
                          <a:ea typeface="Calibri"/>
                          <a:cs typeface="Calibri"/>
                          <a:sym typeface="Calibri"/>
                        </a:rPr>
                        <a:t>Balance</a:t>
                      </a:r>
                      <a:endParaRPr b="1" sz="1100" u="none" cap="none" strike="noStrike">
                        <a:solidFill>
                          <a:schemeClr val="lt1"/>
                        </a:solidFill>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01/01/01</a:t>
                      </a:r>
                      <a:endParaRPr sz="1100" u="none" cap="none" strike="noStrike">
                        <a:latin typeface="Calibri"/>
                        <a:ea typeface="Calibri"/>
                        <a:cs typeface="Calibri"/>
                        <a:sym typeface="Calibri"/>
                      </a:endParaRPr>
                    </a:p>
                  </a:txBody>
                  <a:tcPr marT="0" marB="0" marR="68575" marL="68575">
                    <a:lnT cap="flat" cmpd="sng" w="9525">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D/</a:t>
                      </a:r>
                      <a:r>
                        <a:rPr lang="en-GB" sz="1100" u="none" cap="none" strike="noStrike">
                          <a:latin typeface="Calibri"/>
                          <a:ea typeface="Calibri"/>
                          <a:cs typeface="Calibri"/>
                          <a:sym typeface="Calibri"/>
                          <a:extLst>
                            <a:ext uri="http://customooxmlschemas.google.com/">
                              <go:slidesCustomData xmlns:go="http://customooxmlschemas.google.com/" textRoundtripDataId="1"/>
                            </a:ext>
                          </a:extLst>
                        </a:rPr>
                        <a:t>D</a:t>
                      </a:r>
                      <a:endParaRPr sz="1100" u="none" cap="none" strike="noStrike">
                        <a:latin typeface="Calibri"/>
                        <a:ea typeface="Calibri"/>
                        <a:cs typeface="Calibri"/>
                        <a:sym typeface="Calibri"/>
                      </a:endParaRPr>
                    </a:p>
                  </a:txBody>
                  <a:tcPr marT="0" marB="0" marR="68575" marL="68575">
                    <a:lnT cap="flat" cmpd="sng" w="9525">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Mobile phone bill</a:t>
                      </a:r>
                      <a:endParaRPr sz="1100" u="none" cap="none" strike="noStrike">
                        <a:latin typeface="Calibri"/>
                        <a:ea typeface="Calibri"/>
                        <a:cs typeface="Calibri"/>
                        <a:sym typeface="Calibri"/>
                      </a:endParaRPr>
                    </a:p>
                  </a:txBody>
                  <a:tcPr marT="0" marB="0" marR="68575" marL="68575">
                    <a:lnT cap="flat" cmpd="sng" w="9525">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lnT cap="flat" cmpd="sng" w="9525">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£12.79</a:t>
                      </a:r>
                      <a:endParaRPr sz="1100" u="none" cap="none" strike="noStrike">
                        <a:latin typeface="Calibri"/>
                        <a:ea typeface="Calibri"/>
                        <a:cs typeface="Calibri"/>
                        <a:sym typeface="Calibri"/>
                      </a:endParaRPr>
                    </a:p>
                  </a:txBody>
                  <a:tcPr marT="0" marB="0" marR="68575" marL="68575">
                    <a:lnT cap="flat" cmpd="sng" w="9525">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£21.47</a:t>
                      </a:r>
                      <a:endParaRPr sz="1100" u="none" cap="none" strike="noStrike">
                        <a:latin typeface="Calibri"/>
                        <a:ea typeface="Calibri"/>
                        <a:cs typeface="Calibri"/>
                        <a:sym typeface="Calibri"/>
                      </a:endParaRPr>
                    </a:p>
                  </a:txBody>
                  <a:tcPr marT="0" marB="0" marR="68575" marL="68575">
                    <a:lnT cap="flat" cmpd="sng" w="9525">
                      <a:solidFill>
                        <a:srgbClr val="000000"/>
                      </a:solidFill>
                      <a:prstDash val="solid"/>
                      <a:round/>
                      <a:headEnd len="sm" w="sm" type="none"/>
                      <a:tailEnd len="sm" w="sm" type="none"/>
                    </a:lnT>
                  </a:tcPr>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01/01/01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D/D</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Cloud storage</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£1.35</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£20.12</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03/01/01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TFR</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Present</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£10.00</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£11.12</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03/01/01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TFR</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Birthday meal</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£16.74</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-£5.62</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04/01/01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DR</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£0.50</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-£6.12</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05/01/01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DR</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£0.50</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-£6.62</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06/01/01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BACS</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Speedy Food</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£112</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£105.38</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10/01/01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S/O</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Rugby Club</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£30</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£75.38</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12/01/01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INT</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£0.07</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£75.45</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21/01/01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ATM</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Cash withdrawal</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£40.00</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£35.45</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solidFill>
                      <a:srgbClr val="92D050"/>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CHG</a:t>
                      </a:r>
                      <a:endParaRPr sz="1100" u="none" cap="none" strike="noStrike">
                        <a:latin typeface="Calibri"/>
                        <a:ea typeface="Calibri"/>
                        <a:cs typeface="Calibri"/>
                        <a:sym typeface="Calibri"/>
                      </a:endParaRPr>
                    </a:p>
                  </a:txBody>
                  <a:tcPr marT="0" marB="0" marR="68575" marL="68575">
                    <a:solidFill>
                      <a:srgbClr val="92D050"/>
                    </a:solidFill>
                  </a:tcPr>
                </a:tc>
                <a:tc>
                  <a:txBody>
                    <a:bodyPr/>
                    <a:lstStyle/>
                    <a:p>
                      <a:pPr indent="0" lvl="0" marL="0" rtl="0" algn="l">
                        <a:spcBef>
                          <a:spcPts val="0"/>
                        </a:spcBef>
                        <a:spcAft>
                          <a:spcPts val="0"/>
                        </a:spcAft>
                        <a:buNone/>
                      </a:pPr>
                      <a:r>
                        <a:rPr lang="en-GB" sz="1100">
                          <a:latin typeface="Calibri"/>
                          <a:ea typeface="Calibri"/>
                          <a:cs typeface="Calibri"/>
                          <a:sym typeface="Calibri"/>
                        </a:rPr>
                        <a:t>ATM usage</a:t>
                      </a:r>
                      <a:endParaRPr sz="1100">
                        <a:latin typeface="Calibri"/>
                        <a:ea typeface="Calibri"/>
                        <a:cs typeface="Calibri"/>
                        <a:sym typeface="Calibri"/>
                      </a:endParaRPr>
                    </a:p>
                  </a:txBody>
                  <a:tcPr marT="0" marB="0" marR="68575" marL="68575">
                    <a:solidFill>
                      <a:srgbClr val="92D050"/>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solidFill>
                      <a:srgbClr val="92D050"/>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£1.75</a:t>
                      </a:r>
                      <a:endParaRPr sz="1100" u="none" cap="none" strike="noStrike">
                        <a:latin typeface="Calibri"/>
                        <a:ea typeface="Calibri"/>
                        <a:cs typeface="Calibri"/>
                        <a:sym typeface="Calibri"/>
                      </a:endParaRPr>
                    </a:p>
                  </a:txBody>
                  <a:tcPr marT="0" marB="0" marR="68575" marL="68575">
                    <a:solidFill>
                      <a:srgbClr val="92D050"/>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£33.70</a:t>
                      </a:r>
                      <a:endParaRPr sz="1100" u="none" cap="none" strike="noStrike">
                        <a:latin typeface="Calibri"/>
                        <a:ea typeface="Calibri"/>
                        <a:cs typeface="Calibri"/>
                        <a:sym typeface="Calibri"/>
                      </a:endParaRPr>
                    </a:p>
                  </a:txBody>
                  <a:tcPr marT="0" marB="0" marR="68575" marL="68575">
                    <a:solidFill>
                      <a:srgbClr val="92D050"/>
                    </a:solidFill>
                  </a:tcPr>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23/01/01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TFR</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From AB for Cinema</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£11.00</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£44.70</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29/01/01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S/O</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Phone insurance</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£3.99</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£40.71</a:t>
                      </a:r>
                      <a:endParaRPr sz="1100" u="none" cap="none" strike="noStrike">
                        <a:latin typeface="Calibri"/>
                        <a:ea typeface="Calibri"/>
                        <a:cs typeface="Calibri"/>
                        <a:sym typeface="Calibri"/>
                      </a:endParaRPr>
                    </a:p>
                  </a:txBody>
                  <a:tcPr marT="0" marB="0" marR="68575" marL="68575"/>
                </a:tc>
              </a:tr>
            </a:tbl>
          </a:graphicData>
        </a:graphic>
      </p:graphicFrame>
      <p:sp>
        <p:nvSpPr>
          <p:cNvPr id="283" name="Google Shape;283;g1f729b8a58d_0_82"/>
          <p:cNvSpPr txBox="1"/>
          <p:nvPr>
            <p:ph type="ctrTitle"/>
          </p:nvPr>
        </p:nvSpPr>
        <p:spPr>
          <a:xfrm>
            <a:off x="221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Bank statement example</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g1575e96a1fb_0_240"/>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Unit outline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graphicFrame>
        <p:nvGraphicFramePr>
          <p:cNvPr id="62" name="Google Shape;62;g1575e96a1fb_0_240"/>
          <p:cNvGraphicFramePr/>
          <p:nvPr/>
        </p:nvGraphicFramePr>
        <p:xfrm>
          <a:off x="871975" y="1721850"/>
          <a:ext cx="3000000" cy="3000000"/>
        </p:xfrm>
        <a:graphic>
          <a:graphicData uri="http://schemas.openxmlformats.org/drawingml/2006/table">
            <a:tbl>
              <a:tblPr>
                <a:noFill/>
                <a:tableStyleId>{9B8C2950-626C-42CD-A451-847FE5C66521}</a:tableStyleId>
              </a:tblPr>
              <a:tblGrid>
                <a:gridCol w="1206500"/>
                <a:gridCol w="1206500"/>
                <a:gridCol w="1206500"/>
                <a:gridCol w="1206500"/>
                <a:gridCol w="1206500"/>
                <a:gridCol w="1206500"/>
              </a:tblGrid>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1</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2</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3</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4</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5</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6</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r>
              <a:tr h="381000">
                <a:tc>
                  <a:txBody>
                    <a:bodyPr/>
                    <a:lstStyle/>
                    <a:p>
                      <a:pPr indent="0" lvl="0" marL="0" marR="0" rtl="0" algn="ctr">
                        <a:lnSpc>
                          <a:spcPct val="115000"/>
                        </a:lnSpc>
                        <a:spcBef>
                          <a:spcPts val="0"/>
                        </a:spcBef>
                        <a:spcAft>
                          <a:spcPts val="0"/>
                        </a:spcAft>
                        <a:buClr>
                          <a:srgbClr val="000000"/>
                        </a:buClr>
                        <a:buSzPts val="1400"/>
                        <a:buFont typeface="Arial"/>
                        <a:buNone/>
                      </a:pPr>
                      <a:r>
                        <a:rPr b="0" lang="en-GB" sz="1400" u="none" cap="none" strike="noStrike">
                          <a:latin typeface="Lato"/>
                          <a:ea typeface="Lato"/>
                          <a:cs typeface="Lato"/>
                          <a:sym typeface="Lato"/>
                        </a:rPr>
                        <a:t>How to open a bank account </a:t>
                      </a:r>
                      <a:endParaRPr b="0" sz="1400" u="none" cap="none" strike="noStrike">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b="1" lang="en-GB" sz="1400" u="none" cap="none" strike="noStrike">
                          <a:solidFill>
                            <a:schemeClr val="accent2"/>
                          </a:solidFill>
                          <a:latin typeface="Lato"/>
                          <a:ea typeface="Lato"/>
                          <a:cs typeface="Lato"/>
                          <a:sym typeface="Lato"/>
                        </a:rPr>
                        <a:t>How to read a bank statement </a:t>
                      </a:r>
                      <a:endParaRPr sz="1400" u="none" cap="none" strike="noStrike">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How to save money</a:t>
                      </a:r>
                      <a:endParaRPr b="0" sz="1400" u="none" cap="none" strike="noStrike">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n-GB" sz="1400" u="none" cap="none" strike="noStrike">
                          <a:solidFill>
                            <a:schemeClr val="dk2"/>
                          </a:solidFill>
                          <a:latin typeface="Lato"/>
                          <a:ea typeface="Lato"/>
                          <a:cs typeface="Lato"/>
                          <a:sym typeface="Lato"/>
                        </a:rPr>
                        <a:t>How to use bank cards</a:t>
                      </a:r>
                      <a:endParaRPr sz="1400" u="none" cap="none" strike="noStrike">
                        <a:solidFill>
                          <a:schemeClr val="dk2"/>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How to manage debt</a:t>
                      </a:r>
                      <a:endParaRPr b="0" sz="1400" u="none" cap="none" strike="noStrike">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rgbClr val="262A33"/>
                          </a:solidFill>
                          <a:latin typeface="Lato"/>
                          <a:ea typeface="Lato"/>
                          <a:cs typeface="Lato"/>
                          <a:sym typeface="Lato"/>
                        </a:rPr>
                        <a:t>A guide to banking</a:t>
                      </a:r>
                      <a:endParaRPr sz="1400" u="none" cap="none" strike="noStrike">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graphicFrame>
        <p:nvGraphicFramePr>
          <p:cNvPr id="288" name="Google Shape;288;g1d53e1328ca_0_0"/>
          <p:cNvGraphicFramePr/>
          <p:nvPr/>
        </p:nvGraphicFramePr>
        <p:xfrm>
          <a:off x="290350" y="1583150"/>
          <a:ext cx="3000000" cy="3000000"/>
        </p:xfrm>
        <a:graphic>
          <a:graphicData uri="http://schemas.openxmlformats.org/drawingml/2006/table">
            <a:tbl>
              <a:tblPr bandRow="1">
                <a:noFill/>
                <a:tableStyleId>{5981D5AC-AC8A-4118-A058-EB8536DF27F6}</a:tableStyleId>
              </a:tblPr>
              <a:tblGrid>
                <a:gridCol w="772350"/>
                <a:gridCol w="510525"/>
                <a:gridCol w="1116150"/>
                <a:gridCol w="838975"/>
                <a:gridCol w="716750"/>
                <a:gridCol w="716750"/>
              </a:tblGrid>
              <a:tr h="139700">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chemeClr val="lt1"/>
                          </a:solidFill>
                          <a:latin typeface="Calibri"/>
                          <a:ea typeface="Calibri"/>
                          <a:cs typeface="Calibri"/>
                          <a:sym typeface="Calibri"/>
                        </a:rPr>
                        <a:t>Date</a:t>
                      </a:r>
                      <a:endParaRPr b="1" sz="1100" u="none" cap="none" strike="noStrike">
                        <a:solidFill>
                          <a:schemeClr val="lt1"/>
                        </a:solidFill>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chemeClr val="lt1"/>
                          </a:solidFill>
                          <a:latin typeface="Calibri"/>
                          <a:ea typeface="Calibri"/>
                          <a:cs typeface="Calibri"/>
                          <a:sym typeface="Calibri"/>
                        </a:rPr>
                        <a:t>Code</a:t>
                      </a:r>
                      <a:endParaRPr b="1" sz="1100" u="none" cap="none" strike="noStrike">
                        <a:solidFill>
                          <a:schemeClr val="lt1"/>
                        </a:solidFill>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chemeClr val="lt1"/>
                          </a:solidFill>
                          <a:latin typeface="Calibri"/>
                          <a:ea typeface="Calibri"/>
                          <a:cs typeface="Calibri"/>
                          <a:sym typeface="Calibri"/>
                        </a:rPr>
                        <a:t>Transaction details</a:t>
                      </a:r>
                      <a:endParaRPr b="1" sz="1100" u="none" cap="none" strike="noStrike">
                        <a:solidFill>
                          <a:schemeClr val="lt1"/>
                        </a:solidFill>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chemeClr val="lt1"/>
                          </a:solidFill>
                          <a:latin typeface="Calibri"/>
                          <a:ea typeface="Calibri"/>
                          <a:cs typeface="Calibri"/>
                          <a:sym typeface="Calibri"/>
                        </a:rPr>
                        <a:t>Paid in</a:t>
                      </a:r>
                      <a:endParaRPr b="1" sz="1100" u="none" cap="none" strike="noStrike">
                        <a:solidFill>
                          <a:schemeClr val="lt1"/>
                        </a:solidFill>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chemeClr val="lt1"/>
                          </a:solidFill>
                          <a:latin typeface="Calibri"/>
                          <a:ea typeface="Calibri"/>
                          <a:cs typeface="Calibri"/>
                          <a:sym typeface="Calibri"/>
                        </a:rPr>
                        <a:t>Paid out</a:t>
                      </a:r>
                      <a:endParaRPr b="1" sz="1100" u="none" cap="none" strike="noStrike">
                        <a:solidFill>
                          <a:schemeClr val="lt1"/>
                        </a:solidFill>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chemeClr val="lt1"/>
                          </a:solidFill>
                          <a:latin typeface="Calibri"/>
                          <a:ea typeface="Calibri"/>
                          <a:cs typeface="Calibri"/>
                          <a:sym typeface="Calibri"/>
                        </a:rPr>
                        <a:t>Balance</a:t>
                      </a:r>
                      <a:endParaRPr b="1" sz="1100" u="none" cap="none" strike="noStrike">
                        <a:solidFill>
                          <a:schemeClr val="lt1"/>
                        </a:solidFill>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01/01/01</a:t>
                      </a:r>
                      <a:endParaRPr sz="1100" u="none" cap="none" strike="noStrike">
                        <a:latin typeface="Calibri"/>
                        <a:ea typeface="Calibri"/>
                        <a:cs typeface="Calibri"/>
                        <a:sym typeface="Calibri"/>
                      </a:endParaRPr>
                    </a:p>
                  </a:txBody>
                  <a:tcPr marT="0" marB="0" marR="68575" marL="68575">
                    <a:lnT cap="flat" cmpd="sng" w="9525">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D/</a:t>
                      </a:r>
                      <a:r>
                        <a:rPr lang="en-GB" sz="1100" u="none" cap="none" strike="noStrike">
                          <a:latin typeface="Calibri"/>
                          <a:ea typeface="Calibri"/>
                          <a:cs typeface="Calibri"/>
                          <a:sym typeface="Calibri"/>
                          <a:extLst>
                            <a:ext uri="http://customooxmlschemas.google.com/">
                              <go:slidesCustomData xmlns:go="http://customooxmlschemas.google.com/" textRoundtripDataId="2"/>
                            </a:ext>
                          </a:extLst>
                        </a:rPr>
                        <a:t>D</a:t>
                      </a:r>
                      <a:endParaRPr sz="1100" u="none" cap="none" strike="noStrike">
                        <a:latin typeface="Calibri"/>
                        <a:ea typeface="Calibri"/>
                        <a:cs typeface="Calibri"/>
                        <a:sym typeface="Calibri"/>
                      </a:endParaRPr>
                    </a:p>
                  </a:txBody>
                  <a:tcPr marT="0" marB="0" marR="68575" marL="68575">
                    <a:lnT cap="flat" cmpd="sng" w="9525">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Mobile phone bill</a:t>
                      </a:r>
                      <a:endParaRPr sz="1100" u="none" cap="none" strike="noStrike">
                        <a:latin typeface="Calibri"/>
                        <a:ea typeface="Calibri"/>
                        <a:cs typeface="Calibri"/>
                        <a:sym typeface="Calibri"/>
                      </a:endParaRPr>
                    </a:p>
                  </a:txBody>
                  <a:tcPr marT="0" marB="0" marR="68575" marL="68575">
                    <a:lnT cap="flat" cmpd="sng" w="9525">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lnT cap="flat" cmpd="sng" w="9525">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£12.79</a:t>
                      </a:r>
                      <a:endParaRPr sz="1100" u="none" cap="none" strike="noStrike">
                        <a:latin typeface="Calibri"/>
                        <a:ea typeface="Calibri"/>
                        <a:cs typeface="Calibri"/>
                        <a:sym typeface="Calibri"/>
                      </a:endParaRPr>
                    </a:p>
                  </a:txBody>
                  <a:tcPr marT="0" marB="0" marR="68575" marL="68575">
                    <a:lnT cap="flat" cmpd="sng" w="9525">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£21.47</a:t>
                      </a:r>
                      <a:endParaRPr sz="1100" u="none" cap="none" strike="noStrike">
                        <a:latin typeface="Calibri"/>
                        <a:ea typeface="Calibri"/>
                        <a:cs typeface="Calibri"/>
                        <a:sym typeface="Calibri"/>
                      </a:endParaRPr>
                    </a:p>
                  </a:txBody>
                  <a:tcPr marT="0" marB="0" marR="68575" marL="68575">
                    <a:lnT cap="flat" cmpd="sng" w="9525">
                      <a:solidFill>
                        <a:srgbClr val="000000"/>
                      </a:solidFill>
                      <a:prstDash val="solid"/>
                      <a:round/>
                      <a:headEnd len="sm" w="sm" type="none"/>
                      <a:tailEnd len="sm" w="sm" type="none"/>
                    </a:lnT>
                  </a:tcPr>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01/01/01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D/D</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Cloud storage</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£1.35</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£20.12</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03/01/01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TFR</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Present</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£10.00</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£11.12</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03/01/01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TFR</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Birthday meal</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£16.74</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-£5.62</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04/01/01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DR</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£0.50</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-£6.12</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05/01/01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DR</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£0.50</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-£6.62</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06/01/01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BACS</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Speedy Food</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£112</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£105.38</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10/01/01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S/O</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Rugby Club</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£30</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£75.38</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12/01/01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INT</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£0.07</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£75.45</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21/01/01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ATM</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Cash withdrawal</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£40.00</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£35.45</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CHG</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ATM usage</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£1.75</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£33.70</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23/01/01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TFR</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From AB for Cinema</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£11.00</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£44.70</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29/01/01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S/O</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Phone insurance</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£3.99</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£40.71</a:t>
                      </a:r>
                      <a:endParaRPr sz="1100" u="none" cap="none" strike="noStrike">
                        <a:latin typeface="Calibri"/>
                        <a:ea typeface="Calibri"/>
                        <a:cs typeface="Calibri"/>
                        <a:sym typeface="Calibri"/>
                      </a:endParaRPr>
                    </a:p>
                  </a:txBody>
                  <a:tcPr marT="0" marB="0" marR="68575" marL="68575"/>
                </a:tc>
              </a:tr>
            </a:tbl>
          </a:graphicData>
        </a:graphic>
      </p:graphicFrame>
      <p:sp>
        <p:nvSpPr>
          <p:cNvPr id="289" name="Google Shape;289;g1d53e1328ca_0_0"/>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62A33"/>
              </a:solidFill>
              <a:latin typeface="Arial"/>
              <a:ea typeface="Arial"/>
              <a:cs typeface="Arial"/>
              <a:sym typeface="Arial"/>
            </a:endParaRPr>
          </a:p>
        </p:txBody>
      </p:sp>
      <p:pic>
        <p:nvPicPr>
          <p:cNvPr id="290" name="Google Shape;290;g1d53e1328ca_0_0"/>
          <p:cNvPicPr preferRelativeResize="0"/>
          <p:nvPr/>
        </p:nvPicPr>
        <p:blipFill rotWithShape="1">
          <a:blip r:embed="rId3">
            <a:alphaModFix/>
          </a:blip>
          <a:srcRect b="0" l="0" r="0" t="0"/>
          <a:stretch/>
        </p:blipFill>
        <p:spPr>
          <a:xfrm>
            <a:off x="5243342" y="1698180"/>
            <a:ext cx="273100" cy="273100"/>
          </a:xfrm>
          <a:prstGeom prst="rect">
            <a:avLst/>
          </a:prstGeom>
          <a:noFill/>
          <a:ln>
            <a:noFill/>
          </a:ln>
        </p:spPr>
      </p:pic>
      <p:sp>
        <p:nvSpPr>
          <p:cNvPr id="291" name="Google Shape;291;g1d53e1328ca_0_0"/>
          <p:cNvSpPr txBox="1"/>
          <p:nvPr/>
        </p:nvSpPr>
        <p:spPr>
          <a:xfrm>
            <a:off x="5379892" y="1583138"/>
            <a:ext cx="3410100" cy="7803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For how many days was the account in overdraft?</a:t>
            </a:r>
            <a:endParaRPr b="0" i="0" sz="1800" u="none" cap="none" strike="noStrike">
              <a:solidFill>
                <a:srgbClr val="0543B3"/>
              </a:solidFill>
              <a:latin typeface="Lato"/>
              <a:ea typeface="Lato"/>
              <a:cs typeface="Lato"/>
              <a:sym typeface="Lato"/>
            </a:endParaRPr>
          </a:p>
        </p:txBody>
      </p:sp>
      <p:grpSp>
        <p:nvGrpSpPr>
          <p:cNvPr id="292" name="Google Shape;292;g1d53e1328ca_0_0"/>
          <p:cNvGrpSpPr/>
          <p:nvPr/>
        </p:nvGrpSpPr>
        <p:grpSpPr>
          <a:xfrm>
            <a:off x="5635376" y="2694654"/>
            <a:ext cx="2877267" cy="1224576"/>
            <a:chOff x="1015" y="66864"/>
            <a:chExt cx="2877267" cy="1224576"/>
          </a:xfrm>
        </p:grpSpPr>
        <p:sp>
          <p:nvSpPr>
            <p:cNvPr id="293" name="Google Shape;293;g1d53e1328ca_0_0"/>
            <p:cNvSpPr/>
            <p:nvPr/>
          </p:nvSpPr>
          <p:spPr>
            <a:xfrm>
              <a:off x="31827" y="66864"/>
              <a:ext cx="1266600" cy="565200"/>
            </a:xfrm>
            <a:prstGeom prst="rect">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g1d53e1328ca_0_0"/>
            <p:cNvSpPr txBox="1"/>
            <p:nvPr/>
          </p:nvSpPr>
          <p:spPr>
            <a:xfrm>
              <a:off x="31827" y="66864"/>
              <a:ext cx="1266600" cy="565200"/>
            </a:xfrm>
            <a:prstGeom prst="rect">
              <a:avLst/>
            </a:prstGeom>
            <a:no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Clr>
                  <a:srgbClr val="000000"/>
                </a:buClr>
                <a:buSzPts val="2100"/>
                <a:buFont typeface="Arial"/>
                <a:buNone/>
              </a:pPr>
              <a:r>
                <a:rPr b="0" i="0" lang="en-GB" sz="2100" u="none" cap="none" strike="noStrike">
                  <a:solidFill>
                    <a:schemeClr val="lt1"/>
                  </a:solidFill>
                  <a:latin typeface="Arial"/>
                  <a:ea typeface="Arial"/>
                  <a:cs typeface="Arial"/>
                  <a:sym typeface="Arial"/>
                </a:rPr>
                <a:t>a) 0 days</a:t>
              </a:r>
              <a:endParaRPr b="0" i="0" sz="2100" u="none" cap="none" strike="noStrike">
                <a:solidFill>
                  <a:schemeClr val="lt1"/>
                </a:solidFill>
                <a:latin typeface="Arial"/>
                <a:ea typeface="Arial"/>
                <a:cs typeface="Arial"/>
                <a:sym typeface="Arial"/>
              </a:endParaRPr>
            </a:p>
          </p:txBody>
        </p:sp>
        <p:sp>
          <p:nvSpPr>
            <p:cNvPr id="295" name="Google Shape;295;g1d53e1328ca_0_0"/>
            <p:cNvSpPr/>
            <p:nvPr/>
          </p:nvSpPr>
          <p:spPr>
            <a:xfrm>
              <a:off x="1392761" y="66864"/>
              <a:ext cx="1454700" cy="565200"/>
            </a:xfrm>
            <a:prstGeom prst="rect">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g1d53e1328ca_0_0"/>
            <p:cNvSpPr txBox="1"/>
            <p:nvPr/>
          </p:nvSpPr>
          <p:spPr>
            <a:xfrm>
              <a:off x="1392761" y="66864"/>
              <a:ext cx="1454700" cy="565200"/>
            </a:xfrm>
            <a:prstGeom prst="rect">
              <a:avLst/>
            </a:prstGeom>
            <a:no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Clr>
                  <a:srgbClr val="000000"/>
                </a:buClr>
                <a:buSzPts val="2100"/>
                <a:buFont typeface="Arial"/>
                <a:buNone/>
              </a:pPr>
              <a:r>
                <a:rPr b="0" i="0" lang="en-GB" sz="2100" u="none" cap="none" strike="noStrike">
                  <a:solidFill>
                    <a:schemeClr val="lt1"/>
                  </a:solidFill>
                  <a:latin typeface="Arial"/>
                  <a:ea typeface="Arial"/>
                  <a:cs typeface="Arial"/>
                  <a:sym typeface="Arial"/>
                </a:rPr>
                <a:t>b) 1 day</a:t>
              </a:r>
              <a:endParaRPr b="0" i="0" sz="2100" u="none" cap="none" strike="noStrike">
                <a:solidFill>
                  <a:schemeClr val="lt1"/>
                </a:solidFill>
                <a:latin typeface="Arial"/>
                <a:ea typeface="Arial"/>
                <a:cs typeface="Arial"/>
                <a:sym typeface="Arial"/>
              </a:endParaRPr>
            </a:p>
          </p:txBody>
        </p:sp>
        <p:sp>
          <p:nvSpPr>
            <p:cNvPr id="297" name="Google Shape;297;g1d53e1328ca_0_0"/>
            <p:cNvSpPr/>
            <p:nvPr/>
          </p:nvSpPr>
          <p:spPr>
            <a:xfrm>
              <a:off x="1015" y="726240"/>
              <a:ext cx="1464900" cy="565200"/>
            </a:xfrm>
            <a:prstGeom prst="rect">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g1d53e1328ca_0_0"/>
            <p:cNvSpPr txBox="1"/>
            <p:nvPr/>
          </p:nvSpPr>
          <p:spPr>
            <a:xfrm>
              <a:off x="1015" y="726240"/>
              <a:ext cx="1464900" cy="565200"/>
            </a:xfrm>
            <a:prstGeom prst="rect">
              <a:avLst/>
            </a:prstGeom>
            <a:no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Clr>
                  <a:srgbClr val="000000"/>
                </a:buClr>
                <a:buSzPts val="2100"/>
                <a:buFont typeface="Arial"/>
                <a:buNone/>
              </a:pPr>
              <a:r>
                <a:rPr b="0" i="0" lang="en-GB" sz="2100" u="none" cap="none" strike="noStrike">
                  <a:solidFill>
                    <a:schemeClr val="lt1"/>
                  </a:solidFill>
                  <a:latin typeface="Arial"/>
                  <a:ea typeface="Arial"/>
                  <a:cs typeface="Arial"/>
                  <a:sym typeface="Arial"/>
                </a:rPr>
                <a:t>c) 2 days</a:t>
              </a:r>
              <a:endParaRPr b="0" i="0" sz="2100" u="none" cap="none" strike="noStrike">
                <a:solidFill>
                  <a:schemeClr val="lt1"/>
                </a:solidFill>
                <a:latin typeface="Arial"/>
                <a:ea typeface="Arial"/>
                <a:cs typeface="Arial"/>
                <a:sym typeface="Arial"/>
              </a:endParaRPr>
            </a:p>
          </p:txBody>
        </p:sp>
        <p:sp>
          <p:nvSpPr>
            <p:cNvPr id="299" name="Google Shape;299;g1d53e1328ca_0_0"/>
            <p:cNvSpPr/>
            <p:nvPr/>
          </p:nvSpPr>
          <p:spPr>
            <a:xfrm>
              <a:off x="1560082" y="726240"/>
              <a:ext cx="1318200" cy="565200"/>
            </a:xfrm>
            <a:prstGeom prst="rect">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g1d53e1328ca_0_0"/>
            <p:cNvSpPr txBox="1"/>
            <p:nvPr/>
          </p:nvSpPr>
          <p:spPr>
            <a:xfrm>
              <a:off x="1560082" y="726240"/>
              <a:ext cx="1318200" cy="565200"/>
            </a:xfrm>
            <a:prstGeom prst="rect">
              <a:avLst/>
            </a:prstGeom>
            <a:no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Clr>
                  <a:srgbClr val="000000"/>
                </a:buClr>
                <a:buSzPts val="2100"/>
                <a:buFont typeface="Arial"/>
                <a:buNone/>
              </a:pPr>
              <a:r>
                <a:rPr b="0" i="0" lang="en-GB" sz="2100" u="none" cap="none" strike="noStrike">
                  <a:solidFill>
                    <a:schemeClr val="lt1"/>
                  </a:solidFill>
                  <a:latin typeface="Arial"/>
                  <a:ea typeface="Arial"/>
                  <a:cs typeface="Arial"/>
                  <a:sym typeface="Arial"/>
                </a:rPr>
                <a:t>d) 3 days</a:t>
              </a:r>
              <a:endParaRPr b="0" i="0" sz="2100" u="none" cap="none" strike="noStrike">
                <a:solidFill>
                  <a:schemeClr val="lt1"/>
                </a:solidFill>
                <a:latin typeface="Arial"/>
                <a:ea typeface="Arial"/>
                <a:cs typeface="Arial"/>
                <a:sym typeface="Arial"/>
              </a:endParaRPr>
            </a:p>
          </p:txBody>
        </p:sp>
      </p:grpSp>
      <p:sp>
        <p:nvSpPr>
          <p:cNvPr id="301" name="Google Shape;301;g1d53e1328ca_0_0"/>
          <p:cNvSpPr txBox="1"/>
          <p:nvPr>
            <p:ph type="ctrTitle"/>
          </p:nvPr>
        </p:nvSpPr>
        <p:spPr>
          <a:xfrm>
            <a:off x="221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Bank statement example</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graphicFrame>
        <p:nvGraphicFramePr>
          <p:cNvPr id="306" name="Google Shape;306;g1f729b8a58d_0_102"/>
          <p:cNvGraphicFramePr/>
          <p:nvPr/>
        </p:nvGraphicFramePr>
        <p:xfrm>
          <a:off x="290350" y="1583150"/>
          <a:ext cx="3000000" cy="3000000"/>
        </p:xfrm>
        <a:graphic>
          <a:graphicData uri="http://schemas.openxmlformats.org/drawingml/2006/table">
            <a:tbl>
              <a:tblPr bandRow="1">
                <a:noFill/>
                <a:tableStyleId>{5981D5AC-AC8A-4118-A058-EB8536DF27F6}</a:tableStyleId>
              </a:tblPr>
              <a:tblGrid>
                <a:gridCol w="772350"/>
                <a:gridCol w="510525"/>
                <a:gridCol w="1124875"/>
                <a:gridCol w="830250"/>
                <a:gridCol w="716750"/>
                <a:gridCol w="716750"/>
              </a:tblGrid>
              <a:tr h="139700">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chemeClr val="lt1"/>
                          </a:solidFill>
                          <a:latin typeface="Calibri"/>
                          <a:ea typeface="Calibri"/>
                          <a:cs typeface="Calibri"/>
                          <a:sym typeface="Calibri"/>
                        </a:rPr>
                        <a:t>Date</a:t>
                      </a:r>
                      <a:endParaRPr b="1" sz="1100" u="none" cap="none" strike="noStrike">
                        <a:solidFill>
                          <a:schemeClr val="lt1"/>
                        </a:solidFill>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chemeClr val="lt1"/>
                          </a:solidFill>
                          <a:latin typeface="Calibri"/>
                          <a:ea typeface="Calibri"/>
                          <a:cs typeface="Calibri"/>
                          <a:sym typeface="Calibri"/>
                        </a:rPr>
                        <a:t>Code</a:t>
                      </a:r>
                      <a:endParaRPr b="1" sz="1100" u="none" cap="none" strike="noStrike">
                        <a:solidFill>
                          <a:schemeClr val="lt1"/>
                        </a:solidFill>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chemeClr val="lt1"/>
                          </a:solidFill>
                          <a:latin typeface="Calibri"/>
                          <a:ea typeface="Calibri"/>
                          <a:cs typeface="Calibri"/>
                          <a:sym typeface="Calibri"/>
                        </a:rPr>
                        <a:t>Transaction details</a:t>
                      </a:r>
                      <a:endParaRPr b="1" sz="1100" u="none" cap="none" strike="noStrike">
                        <a:solidFill>
                          <a:schemeClr val="lt1"/>
                        </a:solidFill>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chemeClr val="lt1"/>
                          </a:solidFill>
                          <a:latin typeface="Calibri"/>
                          <a:ea typeface="Calibri"/>
                          <a:cs typeface="Calibri"/>
                          <a:sym typeface="Calibri"/>
                        </a:rPr>
                        <a:t>Paid in</a:t>
                      </a:r>
                      <a:endParaRPr b="1" sz="1100" u="none" cap="none" strike="noStrike">
                        <a:solidFill>
                          <a:schemeClr val="lt1"/>
                        </a:solidFill>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chemeClr val="lt1"/>
                          </a:solidFill>
                          <a:latin typeface="Calibri"/>
                          <a:ea typeface="Calibri"/>
                          <a:cs typeface="Calibri"/>
                          <a:sym typeface="Calibri"/>
                        </a:rPr>
                        <a:t>Paid out</a:t>
                      </a:r>
                      <a:endParaRPr b="1" sz="1100" u="none" cap="none" strike="noStrike">
                        <a:solidFill>
                          <a:schemeClr val="lt1"/>
                        </a:solidFill>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chemeClr val="lt1"/>
                          </a:solidFill>
                          <a:latin typeface="Calibri"/>
                          <a:ea typeface="Calibri"/>
                          <a:cs typeface="Calibri"/>
                          <a:sym typeface="Calibri"/>
                        </a:rPr>
                        <a:t>Balance</a:t>
                      </a:r>
                      <a:endParaRPr b="1" sz="1100" u="none" cap="none" strike="noStrike">
                        <a:solidFill>
                          <a:schemeClr val="lt1"/>
                        </a:solidFill>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01/01/01</a:t>
                      </a:r>
                      <a:endParaRPr sz="1100" u="none" cap="none" strike="noStrike">
                        <a:latin typeface="Calibri"/>
                        <a:ea typeface="Calibri"/>
                        <a:cs typeface="Calibri"/>
                        <a:sym typeface="Calibri"/>
                      </a:endParaRPr>
                    </a:p>
                  </a:txBody>
                  <a:tcPr marT="0" marB="0" marR="68575" marL="68575">
                    <a:lnT cap="flat" cmpd="sng" w="9525">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D/</a:t>
                      </a:r>
                      <a:r>
                        <a:rPr lang="en-GB" sz="1100" u="none" cap="none" strike="noStrike">
                          <a:latin typeface="Calibri"/>
                          <a:ea typeface="Calibri"/>
                          <a:cs typeface="Calibri"/>
                          <a:sym typeface="Calibri"/>
                          <a:extLst>
                            <a:ext uri="http://customooxmlschemas.google.com/">
                              <go:slidesCustomData xmlns:go="http://customooxmlschemas.google.com/" textRoundtripDataId="3"/>
                            </a:ext>
                          </a:extLst>
                        </a:rPr>
                        <a:t>D</a:t>
                      </a:r>
                      <a:endParaRPr sz="1100" u="none" cap="none" strike="noStrike">
                        <a:latin typeface="Calibri"/>
                        <a:ea typeface="Calibri"/>
                        <a:cs typeface="Calibri"/>
                        <a:sym typeface="Calibri"/>
                      </a:endParaRPr>
                    </a:p>
                  </a:txBody>
                  <a:tcPr marT="0" marB="0" marR="68575" marL="68575">
                    <a:lnT cap="flat" cmpd="sng" w="9525">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Mobile phone bill</a:t>
                      </a:r>
                      <a:endParaRPr sz="1100" u="none" cap="none" strike="noStrike">
                        <a:latin typeface="Calibri"/>
                        <a:ea typeface="Calibri"/>
                        <a:cs typeface="Calibri"/>
                        <a:sym typeface="Calibri"/>
                      </a:endParaRPr>
                    </a:p>
                  </a:txBody>
                  <a:tcPr marT="0" marB="0" marR="68575" marL="68575">
                    <a:lnT cap="flat" cmpd="sng" w="9525">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lnT cap="flat" cmpd="sng" w="9525">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£12.79</a:t>
                      </a:r>
                      <a:endParaRPr sz="1100" u="none" cap="none" strike="noStrike">
                        <a:latin typeface="Calibri"/>
                        <a:ea typeface="Calibri"/>
                        <a:cs typeface="Calibri"/>
                        <a:sym typeface="Calibri"/>
                      </a:endParaRPr>
                    </a:p>
                  </a:txBody>
                  <a:tcPr marT="0" marB="0" marR="68575" marL="68575">
                    <a:lnT cap="flat" cmpd="sng" w="9525">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£21.47</a:t>
                      </a:r>
                      <a:endParaRPr sz="1100" u="none" cap="none" strike="noStrike">
                        <a:latin typeface="Calibri"/>
                        <a:ea typeface="Calibri"/>
                        <a:cs typeface="Calibri"/>
                        <a:sym typeface="Calibri"/>
                      </a:endParaRPr>
                    </a:p>
                  </a:txBody>
                  <a:tcPr marT="0" marB="0" marR="68575" marL="68575">
                    <a:lnT cap="flat" cmpd="sng" w="9525">
                      <a:solidFill>
                        <a:srgbClr val="000000"/>
                      </a:solidFill>
                      <a:prstDash val="solid"/>
                      <a:round/>
                      <a:headEnd len="sm" w="sm" type="none"/>
                      <a:tailEnd len="sm" w="sm" type="none"/>
                    </a:lnT>
                  </a:tcPr>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01/01/01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D/D</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Cloud storage</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£1.35</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£20.12</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03/01/01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TFR</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Present</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£10.00</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£11.12</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03/01/01</a:t>
                      </a:r>
                      <a:endParaRPr sz="1100" u="none" cap="none" strike="noStrike">
                        <a:latin typeface="Calibri"/>
                        <a:ea typeface="Calibri"/>
                        <a:cs typeface="Calibri"/>
                        <a:sym typeface="Calibri"/>
                      </a:endParaRPr>
                    </a:p>
                  </a:txBody>
                  <a:tcPr marT="0" marB="0" marR="68575" marL="68575">
                    <a:solidFill>
                      <a:srgbClr val="92D050"/>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TFR</a:t>
                      </a:r>
                      <a:endParaRPr sz="1100" u="none" cap="none" strike="noStrike">
                        <a:latin typeface="Calibri"/>
                        <a:ea typeface="Calibri"/>
                        <a:cs typeface="Calibri"/>
                        <a:sym typeface="Calibri"/>
                      </a:endParaRPr>
                    </a:p>
                  </a:txBody>
                  <a:tcPr marT="0" marB="0" marR="68575" marL="68575">
                    <a:solidFill>
                      <a:srgbClr val="92D050"/>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Birthday meal</a:t>
                      </a:r>
                      <a:endParaRPr sz="1100" u="none" cap="none" strike="noStrike">
                        <a:latin typeface="Calibri"/>
                        <a:ea typeface="Calibri"/>
                        <a:cs typeface="Calibri"/>
                        <a:sym typeface="Calibri"/>
                      </a:endParaRPr>
                    </a:p>
                  </a:txBody>
                  <a:tcPr marT="0" marB="0" marR="68575" marL="68575">
                    <a:solidFill>
                      <a:srgbClr val="92D050"/>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solidFill>
                      <a:srgbClr val="92D050"/>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£16.74</a:t>
                      </a:r>
                      <a:endParaRPr sz="1100" u="none" cap="none" strike="noStrike">
                        <a:latin typeface="Calibri"/>
                        <a:ea typeface="Calibri"/>
                        <a:cs typeface="Calibri"/>
                        <a:sym typeface="Calibri"/>
                      </a:endParaRPr>
                    </a:p>
                  </a:txBody>
                  <a:tcPr marT="0" marB="0" marR="68575" marL="68575">
                    <a:solidFill>
                      <a:srgbClr val="92D050"/>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-£5.62</a:t>
                      </a:r>
                      <a:endParaRPr sz="1100" u="none" cap="none" strike="noStrike">
                        <a:latin typeface="Calibri"/>
                        <a:ea typeface="Calibri"/>
                        <a:cs typeface="Calibri"/>
                        <a:sym typeface="Calibri"/>
                      </a:endParaRPr>
                    </a:p>
                  </a:txBody>
                  <a:tcPr marT="0" marB="0" marR="68575" marL="68575">
                    <a:solidFill>
                      <a:srgbClr val="92D050"/>
                    </a:solidFill>
                  </a:tcPr>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04/01/01</a:t>
                      </a:r>
                      <a:endParaRPr sz="1100" u="none" cap="none" strike="noStrike">
                        <a:latin typeface="Calibri"/>
                        <a:ea typeface="Calibri"/>
                        <a:cs typeface="Calibri"/>
                        <a:sym typeface="Calibri"/>
                      </a:endParaRPr>
                    </a:p>
                  </a:txBody>
                  <a:tcPr marT="0" marB="0" marR="68575" marL="68575">
                    <a:solidFill>
                      <a:srgbClr val="92D050"/>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DR</a:t>
                      </a:r>
                      <a:endParaRPr sz="1100" u="none" cap="none" strike="noStrike">
                        <a:latin typeface="Calibri"/>
                        <a:ea typeface="Calibri"/>
                        <a:cs typeface="Calibri"/>
                        <a:sym typeface="Calibri"/>
                      </a:endParaRPr>
                    </a:p>
                  </a:txBody>
                  <a:tcPr marT="0" marB="0" marR="68575" marL="68575">
                    <a:solidFill>
                      <a:srgbClr val="92D050"/>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solidFill>
                      <a:srgbClr val="92D050"/>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solidFill>
                      <a:srgbClr val="92D050"/>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£0.50</a:t>
                      </a:r>
                      <a:endParaRPr sz="1100" u="none" cap="none" strike="noStrike">
                        <a:latin typeface="Calibri"/>
                        <a:ea typeface="Calibri"/>
                        <a:cs typeface="Calibri"/>
                        <a:sym typeface="Calibri"/>
                      </a:endParaRPr>
                    </a:p>
                  </a:txBody>
                  <a:tcPr marT="0" marB="0" marR="68575" marL="68575">
                    <a:solidFill>
                      <a:srgbClr val="92D050"/>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-£6.12</a:t>
                      </a:r>
                      <a:endParaRPr sz="1100" u="none" cap="none" strike="noStrike">
                        <a:latin typeface="Calibri"/>
                        <a:ea typeface="Calibri"/>
                        <a:cs typeface="Calibri"/>
                        <a:sym typeface="Calibri"/>
                      </a:endParaRPr>
                    </a:p>
                  </a:txBody>
                  <a:tcPr marT="0" marB="0" marR="68575" marL="68575">
                    <a:solidFill>
                      <a:srgbClr val="92D050"/>
                    </a:solidFill>
                  </a:tcPr>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05/01/01</a:t>
                      </a:r>
                      <a:endParaRPr sz="1100" u="none" cap="none" strike="noStrike">
                        <a:latin typeface="Calibri"/>
                        <a:ea typeface="Calibri"/>
                        <a:cs typeface="Calibri"/>
                        <a:sym typeface="Calibri"/>
                      </a:endParaRPr>
                    </a:p>
                  </a:txBody>
                  <a:tcPr marT="0" marB="0" marR="68575" marL="68575">
                    <a:solidFill>
                      <a:srgbClr val="92D050"/>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DR</a:t>
                      </a:r>
                      <a:endParaRPr sz="1100" u="none" cap="none" strike="noStrike">
                        <a:latin typeface="Calibri"/>
                        <a:ea typeface="Calibri"/>
                        <a:cs typeface="Calibri"/>
                        <a:sym typeface="Calibri"/>
                      </a:endParaRPr>
                    </a:p>
                  </a:txBody>
                  <a:tcPr marT="0" marB="0" marR="68575" marL="68575">
                    <a:solidFill>
                      <a:srgbClr val="92D050"/>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solidFill>
                      <a:srgbClr val="92D050"/>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solidFill>
                      <a:srgbClr val="92D050"/>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£0.50</a:t>
                      </a:r>
                      <a:endParaRPr sz="1100" u="none" cap="none" strike="noStrike">
                        <a:latin typeface="Calibri"/>
                        <a:ea typeface="Calibri"/>
                        <a:cs typeface="Calibri"/>
                        <a:sym typeface="Calibri"/>
                      </a:endParaRPr>
                    </a:p>
                  </a:txBody>
                  <a:tcPr marT="0" marB="0" marR="68575" marL="68575">
                    <a:solidFill>
                      <a:srgbClr val="92D050"/>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-£6.62</a:t>
                      </a:r>
                      <a:endParaRPr sz="1100" u="none" cap="none" strike="noStrike">
                        <a:latin typeface="Calibri"/>
                        <a:ea typeface="Calibri"/>
                        <a:cs typeface="Calibri"/>
                        <a:sym typeface="Calibri"/>
                      </a:endParaRPr>
                    </a:p>
                  </a:txBody>
                  <a:tcPr marT="0" marB="0" marR="68575" marL="68575">
                    <a:solidFill>
                      <a:srgbClr val="92D050"/>
                    </a:solidFill>
                  </a:tcPr>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06/01/01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BACS</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Speedy Food</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£112</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£105.38</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10/01/01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S/O</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Rugby Club</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£30</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£75.38</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12/01/01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INT</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£0.07</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£75.45</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21/01/01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ATM</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Cash withdrawal</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£40.00</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£35.45</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CHG</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a:latin typeface="Calibri"/>
                          <a:ea typeface="Calibri"/>
                          <a:cs typeface="Calibri"/>
                          <a:sym typeface="Calibri"/>
                        </a:rPr>
                        <a:t>ATM usage</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£1.75</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£33.70</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23/01/01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TFR</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From AB for Cinema</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£11.00</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£44.70</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29/01/01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S/O</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Phone insurance</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£3.99</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£40.71</a:t>
                      </a:r>
                      <a:endParaRPr sz="1100" u="none" cap="none" strike="noStrike">
                        <a:latin typeface="Calibri"/>
                        <a:ea typeface="Calibri"/>
                        <a:cs typeface="Calibri"/>
                        <a:sym typeface="Calibri"/>
                      </a:endParaRPr>
                    </a:p>
                  </a:txBody>
                  <a:tcPr marT="0" marB="0" marR="68575" marL="68575"/>
                </a:tc>
              </a:tr>
            </a:tbl>
          </a:graphicData>
        </a:graphic>
      </p:graphicFrame>
      <p:sp>
        <p:nvSpPr>
          <p:cNvPr id="307" name="Google Shape;307;g1f729b8a58d_0_102"/>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62A33"/>
              </a:solidFill>
              <a:latin typeface="Arial"/>
              <a:ea typeface="Arial"/>
              <a:cs typeface="Arial"/>
              <a:sym typeface="Arial"/>
            </a:endParaRPr>
          </a:p>
        </p:txBody>
      </p:sp>
      <p:pic>
        <p:nvPicPr>
          <p:cNvPr id="308" name="Google Shape;308;g1f729b8a58d_0_102"/>
          <p:cNvPicPr preferRelativeResize="0"/>
          <p:nvPr/>
        </p:nvPicPr>
        <p:blipFill rotWithShape="1">
          <a:blip r:embed="rId3">
            <a:alphaModFix/>
          </a:blip>
          <a:srcRect b="0" l="0" r="0" t="0"/>
          <a:stretch/>
        </p:blipFill>
        <p:spPr>
          <a:xfrm>
            <a:off x="5243342" y="1698180"/>
            <a:ext cx="273100" cy="273100"/>
          </a:xfrm>
          <a:prstGeom prst="rect">
            <a:avLst/>
          </a:prstGeom>
          <a:noFill/>
          <a:ln>
            <a:noFill/>
          </a:ln>
        </p:spPr>
      </p:pic>
      <p:sp>
        <p:nvSpPr>
          <p:cNvPr id="309" name="Google Shape;309;g1f729b8a58d_0_102"/>
          <p:cNvSpPr txBox="1"/>
          <p:nvPr/>
        </p:nvSpPr>
        <p:spPr>
          <a:xfrm>
            <a:off x="5379892" y="1583138"/>
            <a:ext cx="3410100" cy="7803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800"/>
              <a:buFont typeface="Arial"/>
              <a:buNone/>
            </a:pPr>
            <a:r>
              <a:rPr b="0" i="0" lang="en-GB" sz="1800" u="none" cap="none" strike="noStrike">
                <a:solidFill>
                  <a:srgbClr val="0543B3"/>
                </a:solidFill>
                <a:latin typeface="Lato"/>
                <a:ea typeface="Lato"/>
                <a:cs typeface="Lato"/>
                <a:sym typeface="Lato"/>
              </a:rPr>
              <a:t>For how many days was the account in overdraft?</a:t>
            </a:r>
            <a:endParaRPr b="0" i="0" sz="1800" u="none" cap="none" strike="noStrike">
              <a:solidFill>
                <a:srgbClr val="0543B3"/>
              </a:solidFill>
              <a:latin typeface="Lato"/>
              <a:ea typeface="Lato"/>
              <a:cs typeface="Lato"/>
              <a:sym typeface="Lato"/>
            </a:endParaRPr>
          </a:p>
        </p:txBody>
      </p:sp>
      <p:grpSp>
        <p:nvGrpSpPr>
          <p:cNvPr id="310" name="Google Shape;310;g1f729b8a58d_0_102"/>
          <p:cNvGrpSpPr/>
          <p:nvPr/>
        </p:nvGrpSpPr>
        <p:grpSpPr>
          <a:xfrm>
            <a:off x="5635376" y="2694654"/>
            <a:ext cx="2877267" cy="1224576"/>
            <a:chOff x="1015" y="66864"/>
            <a:chExt cx="2877267" cy="1224576"/>
          </a:xfrm>
        </p:grpSpPr>
        <p:sp>
          <p:nvSpPr>
            <p:cNvPr id="311" name="Google Shape;311;g1f729b8a58d_0_102"/>
            <p:cNvSpPr/>
            <p:nvPr/>
          </p:nvSpPr>
          <p:spPr>
            <a:xfrm>
              <a:off x="31827" y="66864"/>
              <a:ext cx="1266600" cy="565200"/>
            </a:xfrm>
            <a:prstGeom prst="rect">
              <a:avLst/>
            </a:prstGeom>
            <a:solidFill>
              <a:srgbClr val="0543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g1f729b8a58d_0_102"/>
            <p:cNvSpPr txBox="1"/>
            <p:nvPr/>
          </p:nvSpPr>
          <p:spPr>
            <a:xfrm>
              <a:off x="31827" y="66864"/>
              <a:ext cx="1266600" cy="565200"/>
            </a:xfrm>
            <a:prstGeom prst="rect">
              <a:avLst/>
            </a:prstGeom>
            <a:solidFill>
              <a:srgbClr val="0543B3"/>
            </a:solid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Clr>
                  <a:srgbClr val="000000"/>
                </a:buClr>
                <a:buSzPts val="2100"/>
                <a:buFont typeface="Arial"/>
                <a:buNone/>
              </a:pPr>
              <a:r>
                <a:rPr b="0" i="0" lang="en-GB" sz="2100" u="none" cap="none" strike="noStrike">
                  <a:solidFill>
                    <a:schemeClr val="lt1"/>
                  </a:solidFill>
                  <a:latin typeface="Arial"/>
                  <a:ea typeface="Arial"/>
                  <a:cs typeface="Arial"/>
                  <a:sym typeface="Arial"/>
                </a:rPr>
                <a:t>a) 0 days</a:t>
              </a:r>
              <a:endParaRPr b="0" i="0" sz="2100" u="none" cap="none" strike="noStrike">
                <a:solidFill>
                  <a:schemeClr val="lt1"/>
                </a:solidFill>
                <a:latin typeface="Arial"/>
                <a:ea typeface="Arial"/>
                <a:cs typeface="Arial"/>
                <a:sym typeface="Arial"/>
              </a:endParaRPr>
            </a:p>
          </p:txBody>
        </p:sp>
        <p:sp>
          <p:nvSpPr>
            <p:cNvPr id="313" name="Google Shape;313;g1f729b8a58d_0_102"/>
            <p:cNvSpPr/>
            <p:nvPr/>
          </p:nvSpPr>
          <p:spPr>
            <a:xfrm>
              <a:off x="1392761" y="66864"/>
              <a:ext cx="1454700" cy="565200"/>
            </a:xfrm>
            <a:prstGeom prst="rect">
              <a:avLst/>
            </a:prstGeom>
            <a:solidFill>
              <a:srgbClr val="0543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g1f729b8a58d_0_102"/>
            <p:cNvSpPr txBox="1"/>
            <p:nvPr/>
          </p:nvSpPr>
          <p:spPr>
            <a:xfrm>
              <a:off x="1392761" y="66864"/>
              <a:ext cx="1454700" cy="565200"/>
            </a:xfrm>
            <a:prstGeom prst="rect">
              <a:avLst/>
            </a:prstGeom>
            <a:solidFill>
              <a:srgbClr val="0543B3"/>
            </a:solid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Clr>
                  <a:srgbClr val="000000"/>
                </a:buClr>
                <a:buSzPts val="2100"/>
                <a:buFont typeface="Arial"/>
                <a:buNone/>
              </a:pPr>
              <a:r>
                <a:rPr b="0" i="0" lang="en-GB" sz="2100" u="none" cap="none" strike="noStrike">
                  <a:solidFill>
                    <a:schemeClr val="lt1"/>
                  </a:solidFill>
                  <a:latin typeface="Arial"/>
                  <a:ea typeface="Arial"/>
                  <a:cs typeface="Arial"/>
                  <a:sym typeface="Arial"/>
                </a:rPr>
                <a:t>b) 1 day</a:t>
              </a:r>
              <a:endParaRPr b="0" i="0" sz="2100" u="none" cap="none" strike="noStrike">
                <a:solidFill>
                  <a:schemeClr val="lt1"/>
                </a:solidFill>
                <a:latin typeface="Arial"/>
                <a:ea typeface="Arial"/>
                <a:cs typeface="Arial"/>
                <a:sym typeface="Arial"/>
              </a:endParaRPr>
            </a:p>
          </p:txBody>
        </p:sp>
        <p:sp>
          <p:nvSpPr>
            <p:cNvPr id="315" name="Google Shape;315;g1f729b8a58d_0_102"/>
            <p:cNvSpPr/>
            <p:nvPr/>
          </p:nvSpPr>
          <p:spPr>
            <a:xfrm>
              <a:off x="1015" y="726240"/>
              <a:ext cx="1464900" cy="565200"/>
            </a:xfrm>
            <a:prstGeom prst="rect">
              <a:avLst/>
            </a:prstGeom>
            <a:solidFill>
              <a:srgbClr val="0543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g1f729b8a58d_0_102"/>
            <p:cNvSpPr txBox="1"/>
            <p:nvPr/>
          </p:nvSpPr>
          <p:spPr>
            <a:xfrm>
              <a:off x="1015" y="726240"/>
              <a:ext cx="1464900" cy="565200"/>
            </a:xfrm>
            <a:prstGeom prst="rect">
              <a:avLst/>
            </a:prstGeom>
            <a:solidFill>
              <a:srgbClr val="0543B3"/>
            </a:solid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Clr>
                  <a:srgbClr val="000000"/>
                </a:buClr>
                <a:buSzPts val="2100"/>
                <a:buFont typeface="Arial"/>
                <a:buNone/>
              </a:pPr>
              <a:r>
                <a:rPr b="0" i="0" lang="en-GB" sz="2100" u="none" cap="none" strike="noStrike">
                  <a:solidFill>
                    <a:schemeClr val="lt1"/>
                  </a:solidFill>
                  <a:latin typeface="Arial"/>
                  <a:ea typeface="Arial"/>
                  <a:cs typeface="Arial"/>
                  <a:sym typeface="Arial"/>
                </a:rPr>
                <a:t>c) 2 days</a:t>
              </a:r>
              <a:endParaRPr b="0" i="0" sz="2100" u="none" cap="none" strike="noStrike">
                <a:solidFill>
                  <a:schemeClr val="lt1"/>
                </a:solidFill>
                <a:latin typeface="Arial"/>
                <a:ea typeface="Arial"/>
                <a:cs typeface="Arial"/>
                <a:sym typeface="Arial"/>
              </a:endParaRPr>
            </a:p>
          </p:txBody>
        </p:sp>
        <p:sp>
          <p:nvSpPr>
            <p:cNvPr id="317" name="Google Shape;317;g1f729b8a58d_0_102"/>
            <p:cNvSpPr/>
            <p:nvPr/>
          </p:nvSpPr>
          <p:spPr>
            <a:xfrm>
              <a:off x="1560082" y="726240"/>
              <a:ext cx="1318200" cy="565200"/>
            </a:xfrm>
            <a:prstGeom prst="rect">
              <a:avLst/>
            </a:prstGeom>
            <a:solidFill>
              <a:srgbClr val="0543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g1f729b8a58d_0_102"/>
            <p:cNvSpPr txBox="1"/>
            <p:nvPr/>
          </p:nvSpPr>
          <p:spPr>
            <a:xfrm>
              <a:off x="1560082" y="726240"/>
              <a:ext cx="1318200" cy="565200"/>
            </a:xfrm>
            <a:prstGeom prst="rect">
              <a:avLst/>
            </a:prstGeom>
            <a:solidFill>
              <a:srgbClr val="92D050"/>
            </a:solid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Clr>
                  <a:srgbClr val="000000"/>
                </a:buClr>
                <a:buSzPts val="2100"/>
                <a:buFont typeface="Arial"/>
                <a:buNone/>
              </a:pPr>
              <a:r>
                <a:rPr b="0" i="0" lang="en-GB" sz="2100" u="none" cap="none" strike="noStrike">
                  <a:solidFill>
                    <a:schemeClr val="lt1"/>
                  </a:solidFill>
                  <a:latin typeface="Arial"/>
                  <a:ea typeface="Arial"/>
                  <a:cs typeface="Arial"/>
                  <a:sym typeface="Arial"/>
                </a:rPr>
                <a:t>d) 3 days</a:t>
              </a:r>
              <a:endParaRPr b="0" i="0" sz="2100" u="none" cap="none" strike="noStrike">
                <a:solidFill>
                  <a:schemeClr val="lt1"/>
                </a:solidFill>
                <a:latin typeface="Arial"/>
                <a:ea typeface="Arial"/>
                <a:cs typeface="Arial"/>
                <a:sym typeface="Arial"/>
              </a:endParaRPr>
            </a:p>
          </p:txBody>
        </p:sp>
      </p:grpSp>
      <p:sp>
        <p:nvSpPr>
          <p:cNvPr id="319" name="Google Shape;319;g1f729b8a58d_0_102"/>
          <p:cNvSpPr txBox="1"/>
          <p:nvPr>
            <p:ph type="ctrTitle"/>
          </p:nvPr>
        </p:nvSpPr>
        <p:spPr>
          <a:xfrm>
            <a:off x="221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Bank statement example</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graphicFrame>
        <p:nvGraphicFramePr>
          <p:cNvPr id="324" name="Google Shape;324;g1d53e1328ca_0_18"/>
          <p:cNvGraphicFramePr/>
          <p:nvPr/>
        </p:nvGraphicFramePr>
        <p:xfrm>
          <a:off x="290350" y="1583150"/>
          <a:ext cx="3000000" cy="3000000"/>
        </p:xfrm>
        <a:graphic>
          <a:graphicData uri="http://schemas.openxmlformats.org/drawingml/2006/table">
            <a:tbl>
              <a:tblPr bandRow="1">
                <a:noFill/>
                <a:tableStyleId>{5981D5AC-AC8A-4118-A058-EB8536DF27F6}</a:tableStyleId>
              </a:tblPr>
              <a:tblGrid>
                <a:gridCol w="772350"/>
                <a:gridCol w="510525"/>
                <a:gridCol w="1116150"/>
                <a:gridCol w="838975"/>
                <a:gridCol w="716750"/>
                <a:gridCol w="716750"/>
              </a:tblGrid>
              <a:tr h="139700">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chemeClr val="lt1"/>
                          </a:solidFill>
                          <a:latin typeface="Calibri"/>
                          <a:ea typeface="Calibri"/>
                          <a:cs typeface="Calibri"/>
                          <a:sym typeface="Calibri"/>
                        </a:rPr>
                        <a:t>Date</a:t>
                      </a:r>
                      <a:endParaRPr b="1" sz="1100" u="none" cap="none" strike="noStrike">
                        <a:solidFill>
                          <a:schemeClr val="lt1"/>
                        </a:solidFill>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chemeClr val="lt1"/>
                          </a:solidFill>
                          <a:latin typeface="Calibri"/>
                          <a:ea typeface="Calibri"/>
                          <a:cs typeface="Calibri"/>
                          <a:sym typeface="Calibri"/>
                        </a:rPr>
                        <a:t>Code</a:t>
                      </a:r>
                      <a:endParaRPr b="1" sz="1100" u="none" cap="none" strike="noStrike">
                        <a:solidFill>
                          <a:schemeClr val="lt1"/>
                        </a:solidFill>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chemeClr val="lt1"/>
                          </a:solidFill>
                          <a:latin typeface="Calibri"/>
                          <a:ea typeface="Calibri"/>
                          <a:cs typeface="Calibri"/>
                          <a:sym typeface="Calibri"/>
                        </a:rPr>
                        <a:t>Transaction details</a:t>
                      </a:r>
                      <a:endParaRPr b="1" sz="1100" u="none" cap="none" strike="noStrike">
                        <a:solidFill>
                          <a:schemeClr val="lt1"/>
                        </a:solidFill>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chemeClr val="lt1"/>
                          </a:solidFill>
                          <a:latin typeface="Calibri"/>
                          <a:ea typeface="Calibri"/>
                          <a:cs typeface="Calibri"/>
                          <a:sym typeface="Calibri"/>
                        </a:rPr>
                        <a:t>Paid in</a:t>
                      </a:r>
                      <a:endParaRPr b="1" sz="1100" u="none" cap="none" strike="noStrike">
                        <a:solidFill>
                          <a:schemeClr val="lt1"/>
                        </a:solidFill>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chemeClr val="lt1"/>
                          </a:solidFill>
                          <a:latin typeface="Calibri"/>
                          <a:ea typeface="Calibri"/>
                          <a:cs typeface="Calibri"/>
                          <a:sym typeface="Calibri"/>
                        </a:rPr>
                        <a:t>Paid out</a:t>
                      </a:r>
                      <a:endParaRPr b="1" sz="1100" u="none" cap="none" strike="noStrike">
                        <a:solidFill>
                          <a:schemeClr val="lt1"/>
                        </a:solidFill>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chemeClr val="lt1"/>
                          </a:solidFill>
                          <a:latin typeface="Calibri"/>
                          <a:ea typeface="Calibri"/>
                          <a:cs typeface="Calibri"/>
                          <a:sym typeface="Calibri"/>
                        </a:rPr>
                        <a:t>Balance</a:t>
                      </a:r>
                      <a:endParaRPr b="1" sz="1100" u="none" cap="none" strike="noStrike">
                        <a:solidFill>
                          <a:schemeClr val="lt1"/>
                        </a:solidFill>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01/01/01</a:t>
                      </a:r>
                      <a:endParaRPr sz="1100" u="none" cap="none" strike="noStrike">
                        <a:latin typeface="Calibri"/>
                        <a:ea typeface="Calibri"/>
                        <a:cs typeface="Calibri"/>
                        <a:sym typeface="Calibri"/>
                      </a:endParaRPr>
                    </a:p>
                  </a:txBody>
                  <a:tcPr marT="0" marB="0" marR="68575" marL="68575">
                    <a:lnT cap="flat" cmpd="sng" w="9525">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D/</a:t>
                      </a:r>
                      <a:r>
                        <a:rPr lang="en-GB" sz="1100" u="none" cap="none" strike="noStrike">
                          <a:latin typeface="Calibri"/>
                          <a:ea typeface="Calibri"/>
                          <a:cs typeface="Calibri"/>
                          <a:sym typeface="Calibri"/>
                          <a:extLst>
                            <a:ext uri="http://customooxmlschemas.google.com/">
                              <go:slidesCustomData xmlns:go="http://customooxmlschemas.google.com/" textRoundtripDataId="4"/>
                            </a:ext>
                          </a:extLst>
                        </a:rPr>
                        <a:t>D</a:t>
                      </a:r>
                      <a:endParaRPr sz="1100" u="none" cap="none" strike="noStrike">
                        <a:latin typeface="Calibri"/>
                        <a:ea typeface="Calibri"/>
                        <a:cs typeface="Calibri"/>
                        <a:sym typeface="Calibri"/>
                      </a:endParaRPr>
                    </a:p>
                  </a:txBody>
                  <a:tcPr marT="0" marB="0" marR="68575" marL="68575">
                    <a:lnT cap="flat" cmpd="sng" w="9525">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Mobile phone bill</a:t>
                      </a:r>
                      <a:endParaRPr sz="1100" u="none" cap="none" strike="noStrike">
                        <a:latin typeface="Calibri"/>
                        <a:ea typeface="Calibri"/>
                        <a:cs typeface="Calibri"/>
                        <a:sym typeface="Calibri"/>
                      </a:endParaRPr>
                    </a:p>
                  </a:txBody>
                  <a:tcPr marT="0" marB="0" marR="68575" marL="68575">
                    <a:lnT cap="flat" cmpd="sng" w="9525">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lnT cap="flat" cmpd="sng" w="9525">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£12.79</a:t>
                      </a:r>
                      <a:endParaRPr sz="1100" u="none" cap="none" strike="noStrike">
                        <a:latin typeface="Calibri"/>
                        <a:ea typeface="Calibri"/>
                        <a:cs typeface="Calibri"/>
                        <a:sym typeface="Calibri"/>
                      </a:endParaRPr>
                    </a:p>
                  </a:txBody>
                  <a:tcPr marT="0" marB="0" marR="68575" marL="68575">
                    <a:lnT cap="flat" cmpd="sng" w="9525">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£21.47</a:t>
                      </a:r>
                      <a:endParaRPr sz="1100" u="none" cap="none" strike="noStrike">
                        <a:latin typeface="Calibri"/>
                        <a:ea typeface="Calibri"/>
                        <a:cs typeface="Calibri"/>
                        <a:sym typeface="Calibri"/>
                      </a:endParaRPr>
                    </a:p>
                  </a:txBody>
                  <a:tcPr marT="0" marB="0" marR="68575" marL="68575">
                    <a:lnT cap="flat" cmpd="sng" w="9525">
                      <a:solidFill>
                        <a:srgbClr val="000000"/>
                      </a:solidFill>
                      <a:prstDash val="solid"/>
                      <a:round/>
                      <a:headEnd len="sm" w="sm" type="none"/>
                      <a:tailEnd len="sm" w="sm" type="none"/>
                    </a:lnT>
                  </a:tcPr>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01/01/01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D/D</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Cloud storage</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£1.35</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£20.12</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03/01/01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TFR</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Present</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£10.00</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£11.12</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03/01/01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TFR</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Birthday meal</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£16.74</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-£5.</a:t>
                      </a:r>
                      <a:r>
                        <a:rPr lang="en-GB" sz="1100" u="none" cap="none" strike="noStrike">
                          <a:latin typeface="Calibri"/>
                          <a:ea typeface="Calibri"/>
                          <a:cs typeface="Calibri"/>
                          <a:sym typeface="Calibri"/>
                          <a:extLst>
                            <a:ext uri="http://customooxmlschemas.google.com/">
                              <go:slidesCustomData xmlns:go="http://customooxmlschemas.google.com/" textRoundtripDataId="5"/>
                            </a:ext>
                          </a:extLst>
                        </a:rPr>
                        <a:t>62</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04/01/01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DR</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£0.50</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-£6.12</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05/01/01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DR</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£0.50</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-£6.62</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06/01/01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BACS</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Speedy Food</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£112</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£105.38</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10/01/01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S/O</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Rugby Club</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£30</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£75.38</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12/01/01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INT</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£0.07</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£75.45</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21/01/01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ATM</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Cash withdrawal</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£40.00</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£35.45</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CHG</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a:latin typeface="Calibri"/>
                          <a:ea typeface="Calibri"/>
                          <a:cs typeface="Calibri"/>
                          <a:sym typeface="Calibri"/>
                        </a:rPr>
                        <a:t>ATM usage</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£1.75</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£33.70</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23/01/01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TFR</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From AB for Cinema</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£11.00</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£44.70</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29/01/01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S/O</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Phone insurance</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£3.99</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£40.71</a:t>
                      </a:r>
                      <a:endParaRPr sz="1100" u="none" cap="none" strike="noStrike">
                        <a:latin typeface="Calibri"/>
                        <a:ea typeface="Calibri"/>
                        <a:cs typeface="Calibri"/>
                        <a:sym typeface="Calibri"/>
                      </a:endParaRPr>
                    </a:p>
                  </a:txBody>
                  <a:tcPr marT="0" marB="0" marR="68575" marL="68575"/>
                </a:tc>
              </a:tr>
            </a:tbl>
          </a:graphicData>
        </a:graphic>
      </p:graphicFrame>
      <p:sp>
        <p:nvSpPr>
          <p:cNvPr id="325" name="Google Shape;325;g1d53e1328ca_0_18"/>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62A33"/>
              </a:solidFill>
              <a:latin typeface="Arial"/>
              <a:ea typeface="Arial"/>
              <a:cs typeface="Arial"/>
              <a:sym typeface="Arial"/>
            </a:endParaRPr>
          </a:p>
        </p:txBody>
      </p:sp>
      <p:pic>
        <p:nvPicPr>
          <p:cNvPr id="326" name="Google Shape;326;g1d53e1328ca_0_18"/>
          <p:cNvPicPr preferRelativeResize="0"/>
          <p:nvPr/>
        </p:nvPicPr>
        <p:blipFill rotWithShape="1">
          <a:blip r:embed="rId3">
            <a:alphaModFix/>
          </a:blip>
          <a:srcRect b="0" l="0" r="0" t="0"/>
          <a:stretch/>
        </p:blipFill>
        <p:spPr>
          <a:xfrm>
            <a:off x="5243342" y="1698180"/>
            <a:ext cx="273100" cy="273100"/>
          </a:xfrm>
          <a:prstGeom prst="rect">
            <a:avLst/>
          </a:prstGeom>
          <a:noFill/>
          <a:ln>
            <a:noFill/>
          </a:ln>
        </p:spPr>
      </p:pic>
      <p:sp>
        <p:nvSpPr>
          <p:cNvPr id="327" name="Google Shape;327;g1d53e1328ca_0_18"/>
          <p:cNvSpPr txBox="1"/>
          <p:nvPr/>
        </p:nvSpPr>
        <p:spPr>
          <a:xfrm>
            <a:off x="5379892" y="1583138"/>
            <a:ext cx="3410100" cy="7803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800"/>
              <a:buFont typeface="Arial"/>
              <a:buNone/>
            </a:pPr>
            <a:r>
              <a:rPr b="0" i="0" lang="en-GB" sz="1800" u="none" cap="none" strike="noStrike">
                <a:solidFill>
                  <a:srgbClr val="0543B3"/>
                </a:solidFill>
                <a:latin typeface="Lato"/>
                <a:ea typeface="Lato"/>
                <a:cs typeface="Lato"/>
                <a:sym typeface="Lato"/>
              </a:rPr>
              <a:t>What could ‘BACS Speedy Food’ represent?</a:t>
            </a:r>
            <a:endParaRPr b="0" i="0" sz="1800" u="none" cap="none" strike="noStrike">
              <a:solidFill>
                <a:srgbClr val="0543B3"/>
              </a:solidFill>
              <a:latin typeface="Lato"/>
              <a:ea typeface="Lato"/>
              <a:cs typeface="Lato"/>
              <a:sym typeface="Lato"/>
            </a:endParaRPr>
          </a:p>
        </p:txBody>
      </p:sp>
      <p:grpSp>
        <p:nvGrpSpPr>
          <p:cNvPr id="328" name="Google Shape;328;g1d53e1328ca_0_18"/>
          <p:cNvGrpSpPr/>
          <p:nvPr/>
        </p:nvGrpSpPr>
        <p:grpSpPr>
          <a:xfrm>
            <a:off x="5770486" y="2628225"/>
            <a:ext cx="2669353" cy="1357315"/>
            <a:chOff x="136125" y="435"/>
            <a:chExt cx="2669353" cy="1357315"/>
          </a:xfrm>
        </p:grpSpPr>
        <p:sp>
          <p:nvSpPr>
            <p:cNvPr id="329" name="Google Shape;329;g1d53e1328ca_0_18"/>
            <p:cNvSpPr/>
            <p:nvPr/>
          </p:nvSpPr>
          <p:spPr>
            <a:xfrm>
              <a:off x="136125" y="435"/>
              <a:ext cx="1520700" cy="626400"/>
            </a:xfrm>
            <a:prstGeom prst="rect">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g1d53e1328ca_0_18"/>
            <p:cNvSpPr txBox="1"/>
            <p:nvPr/>
          </p:nvSpPr>
          <p:spPr>
            <a:xfrm>
              <a:off x="136125" y="435"/>
              <a:ext cx="1520700" cy="6264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rgbClr val="000000"/>
                </a:buClr>
                <a:buSzPts val="1300"/>
                <a:buFont typeface="Arial"/>
                <a:buNone/>
              </a:pPr>
              <a:r>
                <a:rPr b="0" i="0" lang="en-GB" sz="1300" u="none" cap="none" strike="noStrike">
                  <a:solidFill>
                    <a:schemeClr val="lt1"/>
                  </a:solidFill>
                  <a:latin typeface="Arial"/>
                  <a:ea typeface="Arial"/>
                  <a:cs typeface="Arial"/>
                  <a:sym typeface="Arial"/>
                </a:rPr>
                <a:t>a) Salary from working at Speedy Food</a:t>
              </a:r>
              <a:endParaRPr b="0" i="0" sz="1300" u="none" cap="none" strike="noStrike">
                <a:solidFill>
                  <a:schemeClr val="lt1"/>
                </a:solidFill>
                <a:latin typeface="Arial"/>
                <a:ea typeface="Arial"/>
                <a:cs typeface="Arial"/>
                <a:sym typeface="Arial"/>
              </a:endParaRPr>
            </a:p>
          </p:txBody>
        </p:sp>
        <p:sp>
          <p:nvSpPr>
            <p:cNvPr id="331" name="Google Shape;331;g1d53e1328ca_0_18"/>
            <p:cNvSpPr/>
            <p:nvPr/>
          </p:nvSpPr>
          <p:spPr>
            <a:xfrm>
              <a:off x="1761178" y="435"/>
              <a:ext cx="1044300" cy="626400"/>
            </a:xfrm>
            <a:prstGeom prst="rect">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g1d53e1328ca_0_18"/>
            <p:cNvSpPr txBox="1"/>
            <p:nvPr/>
          </p:nvSpPr>
          <p:spPr>
            <a:xfrm>
              <a:off x="1761178" y="435"/>
              <a:ext cx="1044300" cy="6264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rgbClr val="000000"/>
                </a:buClr>
                <a:buSzPts val="1300"/>
                <a:buFont typeface="Arial"/>
                <a:buNone/>
              </a:pPr>
              <a:r>
                <a:rPr b="0" i="0" lang="en-GB" sz="1300" u="none" cap="none" strike="noStrike">
                  <a:solidFill>
                    <a:schemeClr val="lt1"/>
                  </a:solidFill>
                  <a:latin typeface="Arial"/>
                  <a:ea typeface="Arial"/>
                  <a:cs typeface="Arial"/>
                  <a:sym typeface="Arial"/>
                </a:rPr>
                <a:t>b) Money spent on a takeaway</a:t>
              </a:r>
              <a:endParaRPr b="0" i="0" sz="1300" u="none" cap="none" strike="noStrike">
                <a:solidFill>
                  <a:schemeClr val="lt1"/>
                </a:solidFill>
                <a:latin typeface="Arial"/>
                <a:ea typeface="Arial"/>
                <a:cs typeface="Arial"/>
                <a:sym typeface="Arial"/>
              </a:endParaRPr>
            </a:p>
          </p:txBody>
        </p:sp>
        <p:sp>
          <p:nvSpPr>
            <p:cNvPr id="333" name="Google Shape;333;g1d53e1328ca_0_18"/>
            <p:cNvSpPr/>
            <p:nvPr/>
          </p:nvSpPr>
          <p:spPr>
            <a:xfrm>
              <a:off x="153881" y="731350"/>
              <a:ext cx="1485000" cy="626400"/>
            </a:xfrm>
            <a:prstGeom prst="rect">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g1d53e1328ca_0_18"/>
            <p:cNvSpPr txBox="1"/>
            <p:nvPr/>
          </p:nvSpPr>
          <p:spPr>
            <a:xfrm>
              <a:off x="153881" y="731350"/>
              <a:ext cx="1485000" cy="6264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rgbClr val="000000"/>
                </a:buClr>
                <a:buSzPts val="1300"/>
                <a:buFont typeface="Arial"/>
                <a:buNone/>
              </a:pPr>
              <a:r>
                <a:rPr b="0" i="0" lang="en-GB" sz="1300" u="none" cap="none" strike="noStrike">
                  <a:solidFill>
                    <a:schemeClr val="lt1"/>
                  </a:solidFill>
                  <a:latin typeface="Arial"/>
                  <a:ea typeface="Arial"/>
                  <a:cs typeface="Arial"/>
                  <a:sym typeface="Arial"/>
                </a:rPr>
                <a:t>c) Transfer from Speedy Food</a:t>
              </a:r>
              <a:endParaRPr b="0" i="0" sz="1300" u="none" cap="none" strike="noStrike">
                <a:solidFill>
                  <a:schemeClr val="lt1"/>
                </a:solidFill>
                <a:latin typeface="Arial"/>
                <a:ea typeface="Arial"/>
                <a:cs typeface="Arial"/>
                <a:sym typeface="Arial"/>
              </a:endParaRPr>
            </a:p>
          </p:txBody>
        </p:sp>
        <p:sp>
          <p:nvSpPr>
            <p:cNvPr id="335" name="Google Shape;335;g1d53e1328ca_0_18"/>
            <p:cNvSpPr/>
            <p:nvPr/>
          </p:nvSpPr>
          <p:spPr>
            <a:xfrm>
              <a:off x="1743422" y="731350"/>
              <a:ext cx="1044300" cy="626400"/>
            </a:xfrm>
            <a:prstGeom prst="rect">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g1d53e1328ca_0_18"/>
            <p:cNvSpPr txBox="1"/>
            <p:nvPr/>
          </p:nvSpPr>
          <p:spPr>
            <a:xfrm>
              <a:off x="1743422" y="731350"/>
              <a:ext cx="1044300" cy="6264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rgbClr val="000000"/>
                </a:buClr>
                <a:buSzPts val="1300"/>
                <a:buFont typeface="Arial"/>
                <a:buNone/>
              </a:pPr>
              <a:r>
                <a:rPr b="0" i="0" lang="en-GB" sz="1300" u="none" cap="none" strike="noStrike">
                  <a:solidFill>
                    <a:schemeClr val="lt1"/>
                  </a:solidFill>
                  <a:latin typeface="Arial"/>
                  <a:ea typeface="Arial"/>
                  <a:cs typeface="Arial"/>
                  <a:sym typeface="Arial"/>
                </a:rPr>
                <a:t>d) Banking error</a:t>
              </a:r>
              <a:endParaRPr b="0" i="0" sz="1300" u="none" cap="none" strike="noStrike">
                <a:solidFill>
                  <a:schemeClr val="lt1"/>
                </a:solidFill>
                <a:latin typeface="Arial"/>
                <a:ea typeface="Arial"/>
                <a:cs typeface="Arial"/>
                <a:sym typeface="Arial"/>
              </a:endParaRPr>
            </a:p>
          </p:txBody>
        </p:sp>
      </p:grpSp>
      <p:sp>
        <p:nvSpPr>
          <p:cNvPr id="337" name="Google Shape;337;g1d53e1328ca_0_18"/>
          <p:cNvSpPr txBox="1"/>
          <p:nvPr>
            <p:ph type="ctrTitle"/>
          </p:nvPr>
        </p:nvSpPr>
        <p:spPr>
          <a:xfrm>
            <a:off x="221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Bank statement example</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graphicFrame>
        <p:nvGraphicFramePr>
          <p:cNvPr id="342" name="Google Shape;342;g1f729b8a58d_0_121"/>
          <p:cNvGraphicFramePr/>
          <p:nvPr/>
        </p:nvGraphicFramePr>
        <p:xfrm>
          <a:off x="290350" y="1583150"/>
          <a:ext cx="3000000" cy="3000000"/>
        </p:xfrm>
        <a:graphic>
          <a:graphicData uri="http://schemas.openxmlformats.org/drawingml/2006/table">
            <a:tbl>
              <a:tblPr bandRow="1">
                <a:noFill/>
                <a:tableStyleId>{5981D5AC-AC8A-4118-A058-EB8536DF27F6}</a:tableStyleId>
              </a:tblPr>
              <a:tblGrid>
                <a:gridCol w="772350"/>
                <a:gridCol w="510525"/>
                <a:gridCol w="1116150"/>
                <a:gridCol w="838975"/>
                <a:gridCol w="716750"/>
                <a:gridCol w="716750"/>
              </a:tblGrid>
              <a:tr h="139700">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chemeClr val="lt1"/>
                          </a:solidFill>
                          <a:latin typeface="Calibri"/>
                          <a:ea typeface="Calibri"/>
                          <a:cs typeface="Calibri"/>
                          <a:sym typeface="Calibri"/>
                        </a:rPr>
                        <a:t>Date</a:t>
                      </a:r>
                      <a:endParaRPr b="1" sz="1100" u="none" cap="none" strike="noStrike">
                        <a:solidFill>
                          <a:schemeClr val="lt1"/>
                        </a:solidFill>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chemeClr val="lt1"/>
                          </a:solidFill>
                          <a:latin typeface="Calibri"/>
                          <a:ea typeface="Calibri"/>
                          <a:cs typeface="Calibri"/>
                          <a:sym typeface="Calibri"/>
                        </a:rPr>
                        <a:t>Code</a:t>
                      </a:r>
                      <a:endParaRPr b="1" sz="1100" u="none" cap="none" strike="noStrike">
                        <a:solidFill>
                          <a:schemeClr val="lt1"/>
                        </a:solidFill>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chemeClr val="lt1"/>
                          </a:solidFill>
                          <a:latin typeface="Calibri"/>
                          <a:ea typeface="Calibri"/>
                          <a:cs typeface="Calibri"/>
                          <a:sym typeface="Calibri"/>
                        </a:rPr>
                        <a:t>Transaction details</a:t>
                      </a:r>
                      <a:endParaRPr b="1" sz="1100" u="none" cap="none" strike="noStrike">
                        <a:solidFill>
                          <a:schemeClr val="lt1"/>
                        </a:solidFill>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chemeClr val="lt1"/>
                          </a:solidFill>
                          <a:latin typeface="Calibri"/>
                          <a:ea typeface="Calibri"/>
                          <a:cs typeface="Calibri"/>
                          <a:sym typeface="Calibri"/>
                        </a:rPr>
                        <a:t>Paid in</a:t>
                      </a:r>
                      <a:endParaRPr b="1" sz="1100" u="none" cap="none" strike="noStrike">
                        <a:solidFill>
                          <a:schemeClr val="lt1"/>
                        </a:solidFill>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chemeClr val="lt1"/>
                          </a:solidFill>
                          <a:latin typeface="Calibri"/>
                          <a:ea typeface="Calibri"/>
                          <a:cs typeface="Calibri"/>
                          <a:sym typeface="Calibri"/>
                        </a:rPr>
                        <a:t>Paid out</a:t>
                      </a:r>
                      <a:endParaRPr b="1" sz="1100" u="none" cap="none" strike="noStrike">
                        <a:solidFill>
                          <a:schemeClr val="lt1"/>
                        </a:solidFill>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solidFill>
                            <a:schemeClr val="lt1"/>
                          </a:solidFill>
                          <a:latin typeface="Calibri"/>
                          <a:ea typeface="Calibri"/>
                          <a:cs typeface="Calibri"/>
                          <a:sym typeface="Calibri"/>
                        </a:rPr>
                        <a:t>Balance</a:t>
                      </a:r>
                      <a:endParaRPr b="1" sz="1100" u="none" cap="none" strike="noStrike">
                        <a:solidFill>
                          <a:schemeClr val="lt1"/>
                        </a:solidFill>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01/01/01</a:t>
                      </a:r>
                      <a:endParaRPr sz="1100" u="none" cap="none" strike="noStrike">
                        <a:latin typeface="Calibri"/>
                        <a:ea typeface="Calibri"/>
                        <a:cs typeface="Calibri"/>
                        <a:sym typeface="Calibri"/>
                      </a:endParaRPr>
                    </a:p>
                  </a:txBody>
                  <a:tcPr marT="0" marB="0" marR="68575" marL="68575">
                    <a:lnT cap="flat" cmpd="sng" w="9525">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D/</a:t>
                      </a:r>
                      <a:r>
                        <a:rPr lang="en-GB" sz="1100" u="none" cap="none" strike="noStrike">
                          <a:latin typeface="Calibri"/>
                          <a:ea typeface="Calibri"/>
                          <a:cs typeface="Calibri"/>
                          <a:sym typeface="Calibri"/>
                          <a:extLst>
                            <a:ext uri="http://customooxmlschemas.google.com/">
                              <go:slidesCustomData xmlns:go="http://customooxmlschemas.google.com/" textRoundtripDataId="6"/>
                            </a:ext>
                          </a:extLst>
                        </a:rPr>
                        <a:t>D</a:t>
                      </a:r>
                      <a:endParaRPr sz="1100" u="none" cap="none" strike="noStrike">
                        <a:latin typeface="Calibri"/>
                        <a:ea typeface="Calibri"/>
                        <a:cs typeface="Calibri"/>
                        <a:sym typeface="Calibri"/>
                      </a:endParaRPr>
                    </a:p>
                  </a:txBody>
                  <a:tcPr marT="0" marB="0" marR="68575" marL="68575">
                    <a:lnT cap="flat" cmpd="sng" w="9525">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Mobile phone bill</a:t>
                      </a:r>
                      <a:endParaRPr sz="1100" u="none" cap="none" strike="noStrike">
                        <a:latin typeface="Calibri"/>
                        <a:ea typeface="Calibri"/>
                        <a:cs typeface="Calibri"/>
                        <a:sym typeface="Calibri"/>
                      </a:endParaRPr>
                    </a:p>
                  </a:txBody>
                  <a:tcPr marT="0" marB="0" marR="68575" marL="68575">
                    <a:lnT cap="flat" cmpd="sng" w="9525">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lnT cap="flat" cmpd="sng" w="9525">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£12.79</a:t>
                      </a:r>
                      <a:endParaRPr sz="1100" u="none" cap="none" strike="noStrike">
                        <a:latin typeface="Calibri"/>
                        <a:ea typeface="Calibri"/>
                        <a:cs typeface="Calibri"/>
                        <a:sym typeface="Calibri"/>
                      </a:endParaRPr>
                    </a:p>
                  </a:txBody>
                  <a:tcPr marT="0" marB="0" marR="68575" marL="68575">
                    <a:lnT cap="flat" cmpd="sng" w="9525">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£21.47</a:t>
                      </a:r>
                      <a:endParaRPr sz="1100" u="none" cap="none" strike="noStrike">
                        <a:latin typeface="Calibri"/>
                        <a:ea typeface="Calibri"/>
                        <a:cs typeface="Calibri"/>
                        <a:sym typeface="Calibri"/>
                      </a:endParaRPr>
                    </a:p>
                  </a:txBody>
                  <a:tcPr marT="0" marB="0" marR="68575" marL="68575">
                    <a:lnT cap="flat" cmpd="sng" w="9525">
                      <a:solidFill>
                        <a:srgbClr val="000000"/>
                      </a:solidFill>
                      <a:prstDash val="solid"/>
                      <a:round/>
                      <a:headEnd len="sm" w="sm" type="none"/>
                      <a:tailEnd len="sm" w="sm" type="none"/>
                    </a:lnT>
                  </a:tcPr>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01/01/01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D/D</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Cloud storage</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£1.35</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£20.12</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03/01/01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TFR</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Present</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£10.00</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£11.12</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03/01/01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TFR</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Birthday meal</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£16.74</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-£5.62</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04/01/01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DR</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£0.50</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-£6.12</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05/01/01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DR</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£0.50</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-£6.62</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06/01/01</a:t>
                      </a:r>
                      <a:endParaRPr sz="1100" u="none" cap="none" strike="noStrike">
                        <a:latin typeface="Calibri"/>
                        <a:ea typeface="Calibri"/>
                        <a:cs typeface="Calibri"/>
                        <a:sym typeface="Calibri"/>
                      </a:endParaRPr>
                    </a:p>
                  </a:txBody>
                  <a:tcPr marT="0" marB="0" marR="68575" marL="68575">
                    <a:solidFill>
                      <a:srgbClr val="92D050"/>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BACS</a:t>
                      </a:r>
                      <a:endParaRPr sz="1100" u="none" cap="none" strike="noStrike">
                        <a:latin typeface="Calibri"/>
                        <a:ea typeface="Calibri"/>
                        <a:cs typeface="Calibri"/>
                        <a:sym typeface="Calibri"/>
                      </a:endParaRPr>
                    </a:p>
                  </a:txBody>
                  <a:tcPr marT="0" marB="0" marR="68575" marL="68575">
                    <a:solidFill>
                      <a:srgbClr val="92D050"/>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Speedy Food</a:t>
                      </a:r>
                      <a:endParaRPr sz="1100" u="none" cap="none" strike="noStrike">
                        <a:latin typeface="Calibri"/>
                        <a:ea typeface="Calibri"/>
                        <a:cs typeface="Calibri"/>
                        <a:sym typeface="Calibri"/>
                      </a:endParaRPr>
                    </a:p>
                  </a:txBody>
                  <a:tcPr marT="0" marB="0" marR="68575" marL="68575">
                    <a:solidFill>
                      <a:srgbClr val="92D050"/>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£112</a:t>
                      </a:r>
                      <a:endParaRPr sz="1100" u="none" cap="none" strike="noStrike">
                        <a:latin typeface="Calibri"/>
                        <a:ea typeface="Calibri"/>
                        <a:cs typeface="Calibri"/>
                        <a:sym typeface="Calibri"/>
                      </a:endParaRPr>
                    </a:p>
                  </a:txBody>
                  <a:tcPr marT="0" marB="0" marR="68575" marL="68575">
                    <a:solidFill>
                      <a:srgbClr val="92D050"/>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solidFill>
                      <a:srgbClr val="92D050"/>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£105.38</a:t>
                      </a:r>
                      <a:endParaRPr sz="1100" u="none" cap="none" strike="noStrike">
                        <a:latin typeface="Calibri"/>
                        <a:ea typeface="Calibri"/>
                        <a:cs typeface="Calibri"/>
                        <a:sym typeface="Calibri"/>
                      </a:endParaRPr>
                    </a:p>
                  </a:txBody>
                  <a:tcPr marT="0" marB="0" marR="68575" marL="68575">
                    <a:solidFill>
                      <a:srgbClr val="92D050"/>
                    </a:solidFill>
                  </a:tcPr>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10/01/01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S/O</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Rugby Club</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£30</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£75.38</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12/01/01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INT</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£0.07</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£75.45</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21/01/01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ATM</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Cash withdrawal</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£40.00</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£35.45</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CHG</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a:latin typeface="Calibri"/>
                          <a:ea typeface="Calibri"/>
                          <a:cs typeface="Calibri"/>
                          <a:sym typeface="Calibri"/>
                        </a:rPr>
                        <a:t>ATM usage</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£1.75</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£33.70</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23/01/01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TFR</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From AB for Cinema</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£11.00</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£44.70</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29/01/01</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S/O</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Phone insurance</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£3.99</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libri"/>
                          <a:ea typeface="Calibri"/>
                          <a:cs typeface="Calibri"/>
                          <a:sym typeface="Calibri"/>
                        </a:rPr>
                        <a:t>£40.71</a:t>
                      </a:r>
                      <a:endParaRPr sz="1100" u="none" cap="none" strike="noStrike">
                        <a:latin typeface="Calibri"/>
                        <a:ea typeface="Calibri"/>
                        <a:cs typeface="Calibri"/>
                        <a:sym typeface="Calibri"/>
                      </a:endParaRPr>
                    </a:p>
                  </a:txBody>
                  <a:tcPr marT="0" marB="0" marR="68575" marL="68575"/>
                </a:tc>
              </a:tr>
            </a:tbl>
          </a:graphicData>
        </a:graphic>
      </p:graphicFrame>
      <p:sp>
        <p:nvSpPr>
          <p:cNvPr id="343" name="Google Shape;343;g1f729b8a58d_0_121"/>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62A33"/>
              </a:solidFill>
              <a:latin typeface="Arial"/>
              <a:ea typeface="Arial"/>
              <a:cs typeface="Arial"/>
              <a:sym typeface="Arial"/>
            </a:endParaRPr>
          </a:p>
        </p:txBody>
      </p:sp>
      <p:pic>
        <p:nvPicPr>
          <p:cNvPr id="344" name="Google Shape;344;g1f729b8a58d_0_121"/>
          <p:cNvPicPr preferRelativeResize="0"/>
          <p:nvPr/>
        </p:nvPicPr>
        <p:blipFill rotWithShape="1">
          <a:blip r:embed="rId3">
            <a:alphaModFix/>
          </a:blip>
          <a:srcRect b="0" l="0" r="0" t="0"/>
          <a:stretch/>
        </p:blipFill>
        <p:spPr>
          <a:xfrm>
            <a:off x="5243342" y="1698180"/>
            <a:ext cx="273100" cy="273100"/>
          </a:xfrm>
          <a:prstGeom prst="rect">
            <a:avLst/>
          </a:prstGeom>
          <a:noFill/>
          <a:ln>
            <a:noFill/>
          </a:ln>
        </p:spPr>
      </p:pic>
      <p:sp>
        <p:nvSpPr>
          <p:cNvPr id="345" name="Google Shape;345;g1f729b8a58d_0_121"/>
          <p:cNvSpPr txBox="1"/>
          <p:nvPr/>
        </p:nvSpPr>
        <p:spPr>
          <a:xfrm>
            <a:off x="5379892" y="1583138"/>
            <a:ext cx="3410100" cy="7803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800"/>
              <a:buFont typeface="Arial"/>
              <a:buNone/>
            </a:pPr>
            <a:r>
              <a:rPr b="0" i="0" lang="en-GB" sz="1800" u="none" cap="none" strike="noStrike">
                <a:solidFill>
                  <a:srgbClr val="0543B3"/>
                </a:solidFill>
                <a:latin typeface="Lato"/>
                <a:ea typeface="Lato"/>
                <a:cs typeface="Lato"/>
                <a:sym typeface="Lato"/>
              </a:rPr>
              <a:t>What could ‘BACS Speedy Food’ represent?</a:t>
            </a:r>
            <a:endParaRPr b="0" i="0" sz="1800" u="none" cap="none" strike="noStrike">
              <a:solidFill>
                <a:srgbClr val="0543B3"/>
              </a:solidFill>
              <a:latin typeface="Lato"/>
              <a:ea typeface="Lato"/>
              <a:cs typeface="Lato"/>
              <a:sym typeface="Lato"/>
            </a:endParaRPr>
          </a:p>
        </p:txBody>
      </p:sp>
      <p:grpSp>
        <p:nvGrpSpPr>
          <p:cNvPr id="346" name="Google Shape;346;g1f729b8a58d_0_121"/>
          <p:cNvGrpSpPr/>
          <p:nvPr/>
        </p:nvGrpSpPr>
        <p:grpSpPr>
          <a:xfrm>
            <a:off x="5770486" y="2628225"/>
            <a:ext cx="2669353" cy="1357315"/>
            <a:chOff x="136125" y="435"/>
            <a:chExt cx="2669353" cy="1357315"/>
          </a:xfrm>
        </p:grpSpPr>
        <p:sp>
          <p:nvSpPr>
            <p:cNvPr id="347" name="Google Shape;347;g1f729b8a58d_0_121"/>
            <p:cNvSpPr/>
            <p:nvPr/>
          </p:nvSpPr>
          <p:spPr>
            <a:xfrm>
              <a:off x="136125" y="435"/>
              <a:ext cx="1520700" cy="626400"/>
            </a:xfrm>
            <a:prstGeom prst="rect">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g1f729b8a58d_0_121"/>
            <p:cNvSpPr txBox="1"/>
            <p:nvPr/>
          </p:nvSpPr>
          <p:spPr>
            <a:xfrm>
              <a:off x="136125" y="435"/>
              <a:ext cx="1520700" cy="626400"/>
            </a:xfrm>
            <a:prstGeom prst="rect">
              <a:avLst/>
            </a:prstGeom>
            <a:solidFill>
              <a:srgbClr val="92D050"/>
            </a:solid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rgbClr val="000000"/>
                </a:buClr>
                <a:buSzPts val="1300"/>
                <a:buFont typeface="Arial"/>
                <a:buNone/>
              </a:pPr>
              <a:r>
                <a:rPr b="0" i="0" lang="en-GB" sz="1300" u="none" cap="none" strike="noStrike">
                  <a:solidFill>
                    <a:schemeClr val="lt1"/>
                  </a:solidFill>
                  <a:latin typeface="Arial"/>
                  <a:ea typeface="Arial"/>
                  <a:cs typeface="Arial"/>
                  <a:sym typeface="Arial"/>
                </a:rPr>
                <a:t>a) Salary from working at Speedy Food</a:t>
              </a:r>
              <a:endParaRPr b="0" i="0" sz="1300" u="none" cap="none" strike="noStrike">
                <a:solidFill>
                  <a:schemeClr val="lt1"/>
                </a:solidFill>
                <a:latin typeface="Arial"/>
                <a:ea typeface="Arial"/>
                <a:cs typeface="Arial"/>
                <a:sym typeface="Arial"/>
              </a:endParaRPr>
            </a:p>
          </p:txBody>
        </p:sp>
        <p:sp>
          <p:nvSpPr>
            <p:cNvPr id="349" name="Google Shape;349;g1f729b8a58d_0_121"/>
            <p:cNvSpPr/>
            <p:nvPr/>
          </p:nvSpPr>
          <p:spPr>
            <a:xfrm>
              <a:off x="1761178" y="435"/>
              <a:ext cx="1044300" cy="626400"/>
            </a:xfrm>
            <a:prstGeom prst="rect">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g1f729b8a58d_0_121"/>
            <p:cNvSpPr txBox="1"/>
            <p:nvPr/>
          </p:nvSpPr>
          <p:spPr>
            <a:xfrm>
              <a:off x="1761178" y="435"/>
              <a:ext cx="1044300" cy="6264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rgbClr val="000000"/>
                </a:buClr>
                <a:buSzPts val="1300"/>
                <a:buFont typeface="Arial"/>
                <a:buNone/>
              </a:pPr>
              <a:r>
                <a:rPr b="0" i="0" lang="en-GB" sz="1300" u="none" cap="none" strike="noStrike">
                  <a:solidFill>
                    <a:schemeClr val="lt1"/>
                  </a:solidFill>
                  <a:latin typeface="Arial"/>
                  <a:ea typeface="Arial"/>
                  <a:cs typeface="Arial"/>
                  <a:sym typeface="Arial"/>
                </a:rPr>
                <a:t>b) Money spent on a takeaway</a:t>
              </a:r>
              <a:endParaRPr b="0" i="0" sz="1300" u="none" cap="none" strike="noStrike">
                <a:solidFill>
                  <a:schemeClr val="lt1"/>
                </a:solidFill>
                <a:latin typeface="Arial"/>
                <a:ea typeface="Arial"/>
                <a:cs typeface="Arial"/>
                <a:sym typeface="Arial"/>
              </a:endParaRPr>
            </a:p>
          </p:txBody>
        </p:sp>
        <p:sp>
          <p:nvSpPr>
            <p:cNvPr id="351" name="Google Shape;351;g1f729b8a58d_0_121"/>
            <p:cNvSpPr/>
            <p:nvPr/>
          </p:nvSpPr>
          <p:spPr>
            <a:xfrm>
              <a:off x="153881" y="731350"/>
              <a:ext cx="1485000" cy="626400"/>
            </a:xfrm>
            <a:prstGeom prst="rect">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g1f729b8a58d_0_121"/>
            <p:cNvSpPr txBox="1"/>
            <p:nvPr/>
          </p:nvSpPr>
          <p:spPr>
            <a:xfrm>
              <a:off x="153881" y="731350"/>
              <a:ext cx="1485000" cy="6264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rgbClr val="000000"/>
                </a:buClr>
                <a:buSzPts val="1300"/>
                <a:buFont typeface="Arial"/>
                <a:buNone/>
              </a:pPr>
              <a:r>
                <a:rPr b="0" i="0" lang="en-GB" sz="1300" u="none" cap="none" strike="noStrike">
                  <a:solidFill>
                    <a:schemeClr val="lt1"/>
                  </a:solidFill>
                  <a:latin typeface="Arial"/>
                  <a:ea typeface="Arial"/>
                  <a:cs typeface="Arial"/>
                  <a:sym typeface="Arial"/>
                </a:rPr>
                <a:t>c) Transfer from Speedy Food</a:t>
              </a:r>
              <a:endParaRPr b="0" i="0" sz="1300" u="none" cap="none" strike="noStrike">
                <a:solidFill>
                  <a:schemeClr val="lt1"/>
                </a:solidFill>
                <a:latin typeface="Arial"/>
                <a:ea typeface="Arial"/>
                <a:cs typeface="Arial"/>
                <a:sym typeface="Arial"/>
              </a:endParaRPr>
            </a:p>
          </p:txBody>
        </p:sp>
        <p:sp>
          <p:nvSpPr>
            <p:cNvPr id="353" name="Google Shape;353;g1f729b8a58d_0_121"/>
            <p:cNvSpPr/>
            <p:nvPr/>
          </p:nvSpPr>
          <p:spPr>
            <a:xfrm>
              <a:off x="1743422" y="731350"/>
              <a:ext cx="1044300" cy="626400"/>
            </a:xfrm>
            <a:prstGeom prst="rect">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g1f729b8a58d_0_121"/>
            <p:cNvSpPr txBox="1"/>
            <p:nvPr/>
          </p:nvSpPr>
          <p:spPr>
            <a:xfrm>
              <a:off x="1743422" y="731350"/>
              <a:ext cx="1044300" cy="6264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rgbClr val="000000"/>
                </a:buClr>
                <a:buSzPts val="1300"/>
                <a:buFont typeface="Arial"/>
                <a:buNone/>
              </a:pPr>
              <a:r>
                <a:rPr b="0" i="0" lang="en-GB" sz="1300" u="none" cap="none" strike="noStrike">
                  <a:solidFill>
                    <a:schemeClr val="lt1"/>
                  </a:solidFill>
                  <a:latin typeface="Arial"/>
                  <a:ea typeface="Arial"/>
                  <a:cs typeface="Arial"/>
                  <a:sym typeface="Arial"/>
                </a:rPr>
                <a:t>d) Banking error</a:t>
              </a:r>
              <a:endParaRPr b="0" i="0" sz="1300" u="none" cap="none" strike="noStrike">
                <a:solidFill>
                  <a:schemeClr val="lt1"/>
                </a:solidFill>
                <a:latin typeface="Arial"/>
                <a:ea typeface="Arial"/>
                <a:cs typeface="Arial"/>
                <a:sym typeface="Arial"/>
              </a:endParaRPr>
            </a:p>
          </p:txBody>
        </p:sp>
      </p:grpSp>
      <p:sp>
        <p:nvSpPr>
          <p:cNvPr id="355" name="Google Shape;355;g1f729b8a58d_0_121"/>
          <p:cNvSpPr txBox="1"/>
          <p:nvPr>
            <p:ph type="ctrTitle"/>
          </p:nvPr>
        </p:nvSpPr>
        <p:spPr>
          <a:xfrm>
            <a:off x="221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Bank statement example</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17"/>
          <p:cNvSpPr txBox="1"/>
          <p:nvPr>
            <p:ph type="ctrTitle"/>
          </p:nvPr>
        </p:nvSpPr>
        <p:spPr>
          <a:xfrm>
            <a:off x="22172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Banking errors</a:t>
            </a:r>
            <a:endParaRPr b="1" i="0" sz="2900" u="none" cap="none" strike="noStrike">
              <a:solidFill>
                <a:schemeClr val="accent2"/>
              </a:solidFill>
              <a:latin typeface="Lato"/>
              <a:ea typeface="Lato"/>
              <a:cs typeface="Lato"/>
              <a:sym typeface="Lato"/>
            </a:endParaRPr>
          </a:p>
        </p:txBody>
      </p:sp>
      <p:sp>
        <p:nvSpPr>
          <p:cNvPr id="361" name="Google Shape;361;p17"/>
          <p:cNvSpPr txBox="1"/>
          <p:nvPr/>
        </p:nvSpPr>
        <p:spPr>
          <a:xfrm>
            <a:off x="2676075" y="9763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62A33"/>
              </a:solidFill>
              <a:latin typeface="Arial"/>
              <a:ea typeface="Arial"/>
              <a:cs typeface="Arial"/>
              <a:sym typeface="Arial"/>
            </a:endParaRPr>
          </a:p>
        </p:txBody>
      </p:sp>
      <p:sp>
        <p:nvSpPr>
          <p:cNvPr id="362" name="Google Shape;362;p17"/>
          <p:cNvSpPr txBox="1"/>
          <p:nvPr/>
        </p:nvSpPr>
        <p:spPr>
          <a:xfrm>
            <a:off x="430802" y="1376525"/>
            <a:ext cx="7914900" cy="33294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800"/>
              <a:buFont typeface="Arial"/>
              <a:buNone/>
            </a:pPr>
            <a:r>
              <a:rPr b="0" i="0" lang="en-GB" sz="1800" u="none" cap="none" strike="noStrike">
                <a:solidFill>
                  <a:srgbClr val="0543B3"/>
                </a:solidFill>
                <a:latin typeface="Lato"/>
                <a:ea typeface="Lato"/>
                <a:cs typeface="Lato"/>
                <a:sym typeface="Lato"/>
              </a:rPr>
              <a:t>Sometimes this abbreviation is seen on a bank statement:</a:t>
            </a:r>
            <a:endParaRPr b="0" i="0" sz="1400" u="none" cap="none" strike="noStrike">
              <a:solidFill>
                <a:srgbClr val="000000"/>
              </a:solidFill>
              <a:latin typeface="Arial"/>
              <a:ea typeface="Arial"/>
              <a:cs typeface="Arial"/>
              <a:sym typeface="Arial"/>
            </a:endParaRPr>
          </a:p>
          <a:p>
            <a:pPr indent="0" lvl="0" marL="1016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800"/>
              <a:buFont typeface="Arial"/>
              <a:buNone/>
            </a:pPr>
            <a:r>
              <a:rPr b="0" i="0" lang="en-GB" sz="1800" u="none" cap="none" strike="noStrike">
                <a:solidFill>
                  <a:srgbClr val="0543B3"/>
                </a:solidFill>
                <a:latin typeface="Lato"/>
                <a:ea typeface="Lato"/>
                <a:cs typeface="Lato"/>
                <a:sym typeface="Lato"/>
              </a:rPr>
              <a:t>What should you do if think there’s been an error and there’s too much money in your account?</a:t>
            </a:r>
            <a:endParaRPr b="0" i="0" sz="1400" u="none" cap="none" strike="noStrike">
              <a:solidFill>
                <a:srgbClr val="000000"/>
              </a:solidFill>
              <a:latin typeface="Arial"/>
              <a:ea typeface="Arial"/>
              <a:cs typeface="Arial"/>
              <a:sym typeface="Arial"/>
            </a:endParaRPr>
          </a:p>
          <a:p>
            <a:pPr indent="0" lvl="0" marL="1016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543B3"/>
              </a:solidFill>
              <a:latin typeface="Lato"/>
              <a:ea typeface="Lato"/>
              <a:cs typeface="Lato"/>
              <a:sym typeface="Lato"/>
            </a:endParaRPr>
          </a:p>
        </p:txBody>
      </p:sp>
      <p:pic>
        <p:nvPicPr>
          <p:cNvPr id="363" name="Google Shape;363;p17"/>
          <p:cNvPicPr preferRelativeResize="0"/>
          <p:nvPr/>
        </p:nvPicPr>
        <p:blipFill rotWithShape="1">
          <a:blip r:embed="rId3">
            <a:alphaModFix/>
          </a:blip>
          <a:srcRect b="0" l="0" r="0" t="0"/>
          <a:stretch/>
        </p:blipFill>
        <p:spPr>
          <a:xfrm>
            <a:off x="1114033" y="2072422"/>
            <a:ext cx="6548436" cy="11334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14"/>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369" name="Google Shape;369;p14"/>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14"/>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1" i="0" lang="en-GB" sz="2000" u="none" cap="none" strike="noStrike">
                <a:solidFill>
                  <a:srgbClr val="FF8022"/>
                </a:solidFill>
                <a:latin typeface="Lato"/>
                <a:ea typeface="Lato"/>
                <a:cs typeface="Lato"/>
                <a:sym typeface="Lato"/>
              </a:rPr>
              <a:t>By the end of the session, I will be able to:</a:t>
            </a:r>
            <a:endParaRPr b="1" i="0" sz="2000" u="none" cap="none" strike="noStrike">
              <a:solidFill>
                <a:srgbClr val="FF8022"/>
              </a:solidFill>
              <a:latin typeface="Lato"/>
              <a:ea typeface="Lato"/>
              <a:cs typeface="Lato"/>
              <a:sym typeface="Lato"/>
            </a:endParaRPr>
          </a:p>
        </p:txBody>
      </p:sp>
      <p:sp>
        <p:nvSpPr>
          <p:cNvPr id="371" name="Google Shape;371;p14"/>
          <p:cNvSpPr txBox="1"/>
          <p:nvPr/>
        </p:nvSpPr>
        <p:spPr>
          <a:xfrm>
            <a:off x="439452" y="1287575"/>
            <a:ext cx="8061300" cy="2334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Describe the purpose of a bank statement</a:t>
            </a:r>
            <a:endParaRPr b="0" i="0" sz="2200" u="none" cap="none" strike="noStrike">
              <a:solidFill>
                <a:srgbClr val="00FF00"/>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rgbClr val="00FF00"/>
              </a:solidFill>
              <a:latin typeface="Lato Light"/>
              <a:ea typeface="Lato Light"/>
              <a:cs typeface="Lato Light"/>
              <a:sym typeface="Lato Light"/>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Explain what different parts of a bank statement mean</a:t>
            </a:r>
            <a:endParaRPr b="1" i="0" sz="2200" u="none" cap="none" strike="noStrike">
              <a:solidFill>
                <a:srgbClr val="00FF00"/>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rgbClr val="FFFFFF"/>
              </a:solidFill>
              <a:latin typeface="Lato Light"/>
              <a:ea typeface="Lato Light"/>
              <a:cs typeface="Lato Light"/>
              <a:sym typeface="Lato Light"/>
            </a:endParaRPr>
          </a:p>
          <a:p>
            <a:pPr indent="-368300" lvl="0" marL="457200" marR="0" rtl="0" algn="l">
              <a:lnSpc>
                <a:spcPct val="107000"/>
              </a:lnSpc>
              <a:spcBef>
                <a:spcPts val="0"/>
              </a:spcBef>
              <a:spcAft>
                <a:spcPts val="0"/>
              </a:spcAft>
              <a:buClr>
                <a:srgbClr val="FFFFFF"/>
              </a:buClr>
              <a:buSzPts val="2200"/>
              <a:buFont typeface="Arial"/>
              <a:buChar char="●"/>
            </a:pPr>
            <a:r>
              <a:rPr b="1" i="0" lang="en-GB" sz="2200" u="none" cap="none" strike="noStrike">
                <a:solidFill>
                  <a:srgbClr val="FFFFFF"/>
                </a:solidFill>
                <a:latin typeface="Lato"/>
                <a:ea typeface="Lato"/>
                <a:cs typeface="Lato"/>
                <a:sym typeface="Lato"/>
              </a:rPr>
              <a:t>Evaluate the different methods for tracking finances</a:t>
            </a:r>
            <a:r>
              <a:rPr b="0" i="0" lang="en-GB" sz="2200" u="none" cap="none" strike="noStrike">
                <a:solidFill>
                  <a:srgbClr val="FFFFFF"/>
                </a:solidFill>
                <a:latin typeface="Lato Light"/>
                <a:ea typeface="Lato Light"/>
                <a:cs typeface="Lato Light"/>
                <a:sym typeface="Lato Light"/>
              </a:rPr>
              <a:t> </a:t>
            </a:r>
            <a:endParaRPr b="0" i="0" sz="2200" u="none" cap="none" strike="noStrike">
              <a:solidFill>
                <a:srgbClr val="FFFFFF"/>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rgbClr val="FFFFFF"/>
              </a:solidFill>
              <a:latin typeface="Lato Light"/>
              <a:ea typeface="Lato Light"/>
              <a:cs typeface="Lato Light"/>
              <a:sym typeface="Lato 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grpSp>
        <p:nvGrpSpPr>
          <p:cNvPr id="376" name="Google Shape;376;g260d0516e62_0_54"/>
          <p:cNvGrpSpPr/>
          <p:nvPr/>
        </p:nvGrpSpPr>
        <p:grpSpPr>
          <a:xfrm>
            <a:off x="4107747" y="1001000"/>
            <a:ext cx="3861842" cy="3888508"/>
            <a:chOff x="1345551" y="6705"/>
            <a:chExt cx="3984978" cy="4407740"/>
          </a:xfrm>
        </p:grpSpPr>
        <p:sp>
          <p:nvSpPr>
            <p:cNvPr id="377" name="Google Shape;377;g260d0516e62_0_54"/>
            <p:cNvSpPr/>
            <p:nvPr/>
          </p:nvSpPr>
          <p:spPr>
            <a:xfrm>
              <a:off x="2834002" y="1706538"/>
              <a:ext cx="1008000" cy="10080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g260d0516e62_0_54"/>
            <p:cNvSpPr txBox="1"/>
            <p:nvPr/>
          </p:nvSpPr>
          <p:spPr>
            <a:xfrm>
              <a:off x="2901818" y="1940535"/>
              <a:ext cx="872700" cy="7128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000"/>
                <a:buFont typeface="Arial"/>
                <a:buNone/>
              </a:pPr>
              <a:r>
                <a:rPr b="1" i="0" lang="en-GB" sz="1000" u="none" cap="none" strike="noStrike">
                  <a:solidFill>
                    <a:schemeClr val="lt1"/>
                  </a:solidFill>
                  <a:latin typeface="Lato Black"/>
                  <a:ea typeface="Lato Black"/>
                  <a:cs typeface="Lato Black"/>
                  <a:sym typeface="Lato Black"/>
                </a:rPr>
                <a:t>How can people keep track of their finances?</a:t>
              </a:r>
              <a:endParaRPr b="1" i="0" sz="1000" u="none" cap="none" strike="noStrike">
                <a:solidFill>
                  <a:schemeClr val="lt1"/>
                </a:solidFill>
                <a:latin typeface="Lato Black"/>
                <a:ea typeface="Lato Black"/>
                <a:cs typeface="Lato Black"/>
                <a:sym typeface="Lato Black"/>
              </a:endParaRPr>
            </a:p>
            <a:p>
              <a:pPr indent="0" lvl="0" marL="0" marR="0" rtl="0" algn="ctr">
                <a:lnSpc>
                  <a:spcPct val="90000"/>
                </a:lnSpc>
                <a:spcBef>
                  <a:spcPts val="0"/>
                </a:spcBef>
                <a:spcAft>
                  <a:spcPts val="0"/>
                </a:spcAft>
                <a:buClr>
                  <a:srgbClr val="000000"/>
                </a:buClr>
                <a:buSzPts val="1000"/>
                <a:buFont typeface="Arial"/>
                <a:buNone/>
              </a:pPr>
              <a:r>
                <a:t/>
              </a:r>
              <a:endParaRPr b="1" i="0" sz="1000" u="none" cap="none" strike="noStrike">
                <a:solidFill>
                  <a:schemeClr val="lt1"/>
                </a:solidFill>
                <a:latin typeface="Lato Black"/>
                <a:ea typeface="Lato Black"/>
                <a:cs typeface="Lato Black"/>
                <a:sym typeface="Lato Black"/>
              </a:endParaRPr>
            </a:p>
          </p:txBody>
        </p:sp>
        <p:sp>
          <p:nvSpPr>
            <p:cNvPr id="379" name="Google Shape;379;g260d0516e62_0_54"/>
            <p:cNvSpPr/>
            <p:nvPr/>
          </p:nvSpPr>
          <p:spPr>
            <a:xfrm rot="-5400000">
              <a:off x="3219293" y="1318093"/>
              <a:ext cx="237300" cy="3426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g260d0516e62_0_54"/>
            <p:cNvSpPr txBox="1"/>
            <p:nvPr/>
          </p:nvSpPr>
          <p:spPr>
            <a:xfrm rot="-5400000">
              <a:off x="3254838" y="1422193"/>
              <a:ext cx="166200" cy="2055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chemeClr val="lt1"/>
                </a:solidFill>
                <a:latin typeface="Lato Black"/>
                <a:ea typeface="Lato Black"/>
                <a:cs typeface="Lato Black"/>
                <a:sym typeface="Lato Black"/>
              </a:endParaRPr>
            </a:p>
          </p:txBody>
        </p:sp>
        <p:sp>
          <p:nvSpPr>
            <p:cNvPr id="381" name="Google Shape;381;g260d0516e62_0_54"/>
            <p:cNvSpPr/>
            <p:nvPr/>
          </p:nvSpPr>
          <p:spPr>
            <a:xfrm>
              <a:off x="2711940" y="6705"/>
              <a:ext cx="1252200" cy="12522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g260d0516e62_0_54"/>
            <p:cNvSpPr/>
            <p:nvPr/>
          </p:nvSpPr>
          <p:spPr>
            <a:xfrm rot="-1798174">
              <a:off x="3843821" y="1678718"/>
              <a:ext cx="237218" cy="34245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g260d0516e62_0_54"/>
            <p:cNvSpPr txBox="1"/>
            <p:nvPr/>
          </p:nvSpPr>
          <p:spPr>
            <a:xfrm rot="-1802417">
              <a:off x="3848617" y="1764944"/>
              <a:ext cx="165998" cy="20577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chemeClr val="lt1"/>
                </a:solidFill>
                <a:latin typeface="Lato Black"/>
                <a:ea typeface="Lato Black"/>
                <a:cs typeface="Lato Black"/>
                <a:sym typeface="Lato Black"/>
              </a:endParaRPr>
            </a:p>
          </p:txBody>
        </p:sp>
        <p:sp>
          <p:nvSpPr>
            <p:cNvPr id="384" name="Google Shape;384;g260d0516e62_0_54"/>
            <p:cNvSpPr/>
            <p:nvPr/>
          </p:nvSpPr>
          <p:spPr>
            <a:xfrm>
              <a:off x="4078329" y="795590"/>
              <a:ext cx="1252200" cy="12522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g260d0516e62_0_54"/>
            <p:cNvSpPr/>
            <p:nvPr/>
          </p:nvSpPr>
          <p:spPr>
            <a:xfrm rot="1798174">
              <a:off x="3844023" y="2399715"/>
              <a:ext cx="237218" cy="34245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g260d0516e62_0_54"/>
            <p:cNvSpPr txBox="1"/>
            <p:nvPr/>
          </p:nvSpPr>
          <p:spPr>
            <a:xfrm rot="1802417">
              <a:off x="3848647" y="2450541"/>
              <a:ext cx="165998" cy="20577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chemeClr val="lt1"/>
                </a:solidFill>
                <a:latin typeface="Lato Black"/>
                <a:ea typeface="Lato Black"/>
                <a:cs typeface="Lato Black"/>
                <a:sym typeface="Lato Black"/>
              </a:endParaRPr>
            </a:p>
          </p:txBody>
        </p:sp>
        <p:sp>
          <p:nvSpPr>
            <p:cNvPr id="387" name="Google Shape;387;g260d0516e62_0_54"/>
            <p:cNvSpPr/>
            <p:nvPr/>
          </p:nvSpPr>
          <p:spPr>
            <a:xfrm>
              <a:off x="4078329" y="2373360"/>
              <a:ext cx="1252200" cy="12522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g260d0516e62_0_54"/>
            <p:cNvSpPr/>
            <p:nvPr/>
          </p:nvSpPr>
          <p:spPr>
            <a:xfrm rot="5400000">
              <a:off x="3219414" y="2760386"/>
              <a:ext cx="237300" cy="3426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g260d0516e62_0_54"/>
            <p:cNvSpPr txBox="1"/>
            <p:nvPr/>
          </p:nvSpPr>
          <p:spPr>
            <a:xfrm rot="5400000">
              <a:off x="3254970" y="2793386"/>
              <a:ext cx="166200" cy="2055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chemeClr val="lt1"/>
                </a:solidFill>
                <a:latin typeface="Lato Black"/>
                <a:ea typeface="Lato Black"/>
                <a:cs typeface="Lato Black"/>
                <a:sym typeface="Lato Black"/>
              </a:endParaRPr>
            </a:p>
          </p:txBody>
        </p:sp>
        <p:sp>
          <p:nvSpPr>
            <p:cNvPr id="390" name="Google Shape;390;g260d0516e62_0_54"/>
            <p:cNvSpPr/>
            <p:nvPr/>
          </p:nvSpPr>
          <p:spPr>
            <a:xfrm>
              <a:off x="2711940" y="3162245"/>
              <a:ext cx="1252200" cy="12522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g260d0516e62_0_54"/>
            <p:cNvSpPr/>
            <p:nvPr/>
          </p:nvSpPr>
          <p:spPr>
            <a:xfrm rot="9001826">
              <a:off x="2594968" y="2399910"/>
              <a:ext cx="237218" cy="34245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g260d0516e62_0_54"/>
            <p:cNvSpPr txBox="1"/>
            <p:nvPr/>
          </p:nvSpPr>
          <p:spPr>
            <a:xfrm rot="-1802417">
              <a:off x="2661218" y="2450490"/>
              <a:ext cx="165998" cy="20577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chemeClr val="lt1"/>
                </a:solidFill>
                <a:latin typeface="Lato Black"/>
                <a:ea typeface="Lato Black"/>
                <a:cs typeface="Lato Black"/>
                <a:sym typeface="Lato Black"/>
              </a:endParaRPr>
            </a:p>
          </p:txBody>
        </p:sp>
        <p:sp>
          <p:nvSpPr>
            <p:cNvPr id="393" name="Google Shape;393;g260d0516e62_0_54"/>
            <p:cNvSpPr/>
            <p:nvPr/>
          </p:nvSpPr>
          <p:spPr>
            <a:xfrm>
              <a:off x="1345551" y="2373360"/>
              <a:ext cx="1252200" cy="12522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g260d0516e62_0_54"/>
            <p:cNvSpPr/>
            <p:nvPr/>
          </p:nvSpPr>
          <p:spPr>
            <a:xfrm rot="-9001826">
              <a:off x="2594766" y="1678914"/>
              <a:ext cx="237218" cy="34245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g260d0516e62_0_54"/>
            <p:cNvSpPr txBox="1"/>
            <p:nvPr/>
          </p:nvSpPr>
          <p:spPr>
            <a:xfrm rot="1802417">
              <a:off x="2661248" y="1764995"/>
              <a:ext cx="165998" cy="20577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chemeClr val="lt1"/>
                </a:solidFill>
                <a:latin typeface="Lato Black"/>
                <a:ea typeface="Lato Black"/>
                <a:cs typeface="Lato Black"/>
                <a:sym typeface="Lato Black"/>
              </a:endParaRPr>
            </a:p>
          </p:txBody>
        </p:sp>
        <p:sp>
          <p:nvSpPr>
            <p:cNvPr id="396" name="Google Shape;396;g260d0516e62_0_54"/>
            <p:cNvSpPr/>
            <p:nvPr/>
          </p:nvSpPr>
          <p:spPr>
            <a:xfrm>
              <a:off x="1345551" y="795590"/>
              <a:ext cx="1252200" cy="12522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97" name="Google Shape;397;g260d0516e62_0_54"/>
          <p:cNvSpPr txBox="1"/>
          <p:nvPr/>
        </p:nvSpPr>
        <p:spPr>
          <a:xfrm>
            <a:off x="526625" y="1641325"/>
            <a:ext cx="3279600" cy="169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200"/>
              <a:buFont typeface="Arial"/>
              <a:buNone/>
            </a:pPr>
            <a:r>
              <a:rPr b="1" i="0" lang="en-GB" sz="2200" u="none" cap="none" strike="noStrike">
                <a:solidFill>
                  <a:schemeClr val="lt1"/>
                </a:solidFill>
                <a:latin typeface="Lato"/>
                <a:ea typeface="Lato"/>
                <a:cs typeface="Lato"/>
                <a:sym typeface="Lato"/>
              </a:rPr>
              <a:t>Create a mind map showing how people can keep track of their finances</a:t>
            </a:r>
            <a:endParaRPr b="1" i="0" sz="2200" u="none" cap="none" strike="noStrike">
              <a:solidFill>
                <a:schemeClr val="lt1"/>
              </a:solidFill>
              <a:latin typeface="Lato"/>
              <a:ea typeface="Lato"/>
              <a:cs typeface="Lato"/>
              <a:sym typeface="Lato"/>
            </a:endParaRPr>
          </a:p>
        </p:txBody>
      </p:sp>
      <p:sp>
        <p:nvSpPr>
          <p:cNvPr id="398" name="Google Shape;398;g260d0516e62_0_54"/>
          <p:cNvSpPr txBox="1"/>
          <p:nvPr>
            <p:ph type="ctrTitle"/>
          </p:nvPr>
        </p:nvSpPr>
        <p:spPr>
          <a:xfrm>
            <a:off x="379375" y="4061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Keeping track of finances</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g1ae108d2c19_0_36"/>
          <p:cNvSpPr txBox="1"/>
          <p:nvPr>
            <p:ph type="ctrTitle"/>
          </p:nvPr>
        </p:nvSpPr>
        <p:spPr>
          <a:xfrm>
            <a:off x="379375" y="4061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Keeping track of finances</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404" name="Google Shape;404;g1ae108d2c19_0_36"/>
          <p:cNvSpPr/>
          <p:nvPr/>
        </p:nvSpPr>
        <p:spPr>
          <a:xfrm>
            <a:off x="4260043" y="2664700"/>
            <a:ext cx="895306" cy="839362"/>
          </a:xfrm>
          <a:prstGeom prst="ellipse">
            <a:avLst/>
          </a:prstGeom>
          <a:no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Arial"/>
              <a:ea typeface="Arial"/>
              <a:cs typeface="Arial"/>
              <a:sym typeface="Arial"/>
            </a:endParaRPr>
          </a:p>
        </p:txBody>
      </p:sp>
      <p:sp>
        <p:nvSpPr>
          <p:cNvPr id="405" name="Google Shape;405;g1ae108d2c19_0_36"/>
          <p:cNvSpPr txBox="1"/>
          <p:nvPr/>
        </p:nvSpPr>
        <p:spPr>
          <a:xfrm>
            <a:off x="4314152" y="2787625"/>
            <a:ext cx="786323" cy="593549"/>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000"/>
              <a:buFont typeface="Arial"/>
              <a:buNone/>
            </a:pPr>
            <a:r>
              <a:rPr b="1" i="0" lang="en-GB" sz="1000" u="none" cap="none" strike="noStrike">
                <a:solidFill>
                  <a:schemeClr val="accent1"/>
                </a:solidFill>
                <a:latin typeface="Lato Black"/>
                <a:ea typeface="Lato Black"/>
                <a:cs typeface="Lato Black"/>
                <a:sym typeface="Lato Black"/>
              </a:rPr>
              <a:t>How can people keep track of their finances?</a:t>
            </a:r>
            <a:endParaRPr b="1" i="0" sz="1000" u="none" cap="none" strike="noStrike">
              <a:solidFill>
                <a:schemeClr val="accent1"/>
              </a:solidFill>
              <a:latin typeface="Lato Black"/>
              <a:ea typeface="Lato Black"/>
              <a:cs typeface="Lato Black"/>
              <a:sym typeface="Lato Black"/>
            </a:endParaRPr>
          </a:p>
        </p:txBody>
      </p:sp>
      <p:sp>
        <p:nvSpPr>
          <p:cNvPr id="406" name="Google Shape;406;g1ae108d2c19_0_36"/>
          <p:cNvSpPr/>
          <p:nvPr/>
        </p:nvSpPr>
        <p:spPr>
          <a:xfrm rot="-5400000">
            <a:off x="4608844" y="2331735"/>
            <a:ext cx="197600" cy="304297"/>
          </a:xfrm>
          <a:prstGeom prst="rightArrow">
            <a:avLst>
              <a:gd fmla="val 60000" name="adj1"/>
              <a:gd fmla="val 50000" name="adj2"/>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Arial"/>
              <a:ea typeface="Arial"/>
              <a:cs typeface="Arial"/>
              <a:sym typeface="Arial"/>
            </a:endParaRPr>
          </a:p>
        </p:txBody>
      </p:sp>
      <p:sp>
        <p:nvSpPr>
          <p:cNvPr id="407" name="Google Shape;407;g1ae108d2c19_0_36"/>
          <p:cNvSpPr txBox="1"/>
          <p:nvPr/>
        </p:nvSpPr>
        <p:spPr>
          <a:xfrm rot="-5400000">
            <a:off x="4638442" y="2422224"/>
            <a:ext cx="138395" cy="182525"/>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chemeClr val="accent1"/>
              </a:solidFill>
              <a:latin typeface="Lato Black"/>
              <a:ea typeface="Lato Black"/>
              <a:cs typeface="Lato Black"/>
              <a:sym typeface="Lato Black"/>
            </a:endParaRPr>
          </a:p>
        </p:txBody>
      </p:sp>
      <p:sp>
        <p:nvSpPr>
          <p:cNvPr id="408" name="Google Shape;408;g1ae108d2c19_0_36"/>
          <p:cNvSpPr/>
          <p:nvPr/>
        </p:nvSpPr>
        <p:spPr>
          <a:xfrm>
            <a:off x="4151628" y="1249249"/>
            <a:ext cx="1112204" cy="1042707"/>
          </a:xfrm>
          <a:prstGeom prst="ellipse">
            <a:avLst/>
          </a:prstGeom>
          <a:no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Arial"/>
              <a:ea typeface="Arial"/>
              <a:cs typeface="Arial"/>
              <a:sym typeface="Arial"/>
            </a:endParaRPr>
          </a:p>
        </p:txBody>
      </p:sp>
      <p:sp>
        <p:nvSpPr>
          <p:cNvPr id="409" name="Google Shape;409;g1ae108d2c19_0_36"/>
          <p:cNvSpPr txBox="1"/>
          <p:nvPr/>
        </p:nvSpPr>
        <p:spPr>
          <a:xfrm>
            <a:off x="4189676" y="1398175"/>
            <a:ext cx="949397" cy="737189"/>
          </a:xfrm>
          <a:prstGeom prst="rect">
            <a:avLst/>
          </a:prstGeom>
          <a:noFill/>
          <a:ln>
            <a:noFill/>
          </a:ln>
        </p:spPr>
        <p:txBody>
          <a:bodyPr anchorCtr="0" anchor="ctr" bIns="12700" lIns="12700" spcFirstLastPara="1" rIns="12700" wrap="square" tIns="12700">
            <a:noAutofit/>
          </a:bodyPr>
          <a:lstStyle/>
          <a:p>
            <a:pPr indent="0" lvl="0" marL="101600" marR="0" rtl="0" algn="ctr">
              <a:lnSpc>
                <a:spcPct val="115000"/>
              </a:lnSpc>
              <a:spcBef>
                <a:spcPts val="0"/>
              </a:spcBef>
              <a:spcAft>
                <a:spcPts val="0"/>
              </a:spcAft>
              <a:buClr>
                <a:srgbClr val="000000"/>
              </a:buClr>
              <a:buSzPts val="1100"/>
              <a:buFont typeface="Arial"/>
              <a:buNone/>
            </a:pPr>
            <a:r>
              <a:rPr b="1" i="0" lang="en-GB" sz="1100" u="none" cap="none" strike="noStrike">
                <a:solidFill>
                  <a:schemeClr val="accent1"/>
                </a:solidFill>
                <a:latin typeface="Lato"/>
                <a:ea typeface="Lato"/>
                <a:cs typeface="Lato"/>
                <a:sym typeface="Lato"/>
              </a:rPr>
              <a:t>Using a budgeting app</a:t>
            </a:r>
            <a:endParaRPr b="0" i="0" sz="1100" u="none" cap="none" strike="noStrike">
              <a:solidFill>
                <a:schemeClr val="accent1"/>
              </a:solidFill>
              <a:latin typeface="Lato Black"/>
              <a:ea typeface="Lato Black"/>
              <a:cs typeface="Lato Black"/>
              <a:sym typeface="Lato Black"/>
            </a:endParaRPr>
          </a:p>
        </p:txBody>
      </p:sp>
      <p:sp>
        <p:nvSpPr>
          <p:cNvPr id="410" name="Google Shape;410;g1ae108d2c19_0_36"/>
          <p:cNvSpPr/>
          <p:nvPr/>
        </p:nvSpPr>
        <p:spPr>
          <a:xfrm rot="-1703767">
            <a:off x="5158568" y="2639107"/>
            <a:ext cx="207490" cy="290014"/>
          </a:xfrm>
          <a:prstGeom prst="rightArrow">
            <a:avLst>
              <a:gd fmla="val 60000" name="adj1"/>
              <a:gd fmla="val 50000" name="adj2"/>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Arial"/>
              <a:ea typeface="Arial"/>
              <a:cs typeface="Arial"/>
              <a:sym typeface="Arial"/>
            </a:endParaRPr>
          </a:p>
        </p:txBody>
      </p:sp>
      <p:sp>
        <p:nvSpPr>
          <p:cNvPr id="411" name="Google Shape;411;g1ae108d2c19_0_36"/>
          <p:cNvSpPr txBox="1"/>
          <p:nvPr/>
        </p:nvSpPr>
        <p:spPr>
          <a:xfrm rot="-1707869">
            <a:off x="5162352" y="2711872"/>
            <a:ext cx="145185" cy="174275"/>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chemeClr val="accent1"/>
              </a:solidFill>
              <a:latin typeface="Lato Black"/>
              <a:ea typeface="Lato Black"/>
              <a:cs typeface="Lato Black"/>
              <a:sym typeface="Lato Black"/>
            </a:endParaRPr>
          </a:p>
        </p:txBody>
      </p:sp>
      <p:sp>
        <p:nvSpPr>
          <p:cNvPr id="412" name="Google Shape;412;g1ae108d2c19_0_36"/>
          <p:cNvSpPr txBox="1"/>
          <p:nvPr/>
        </p:nvSpPr>
        <p:spPr>
          <a:xfrm>
            <a:off x="5592461" y="2144896"/>
            <a:ext cx="786323" cy="737189"/>
          </a:xfrm>
          <a:prstGeom prst="rect">
            <a:avLst/>
          </a:prstGeom>
          <a:noFill/>
          <a:ln>
            <a:noFill/>
          </a:ln>
        </p:spPr>
        <p:txBody>
          <a:bodyPr anchorCtr="0" anchor="ctr" bIns="12700" lIns="12700" spcFirstLastPara="1" rIns="12700" wrap="square" tIns="12700">
            <a:noAutofit/>
          </a:bodyPr>
          <a:lstStyle/>
          <a:p>
            <a:pPr indent="0" lvl="0" marL="101600" marR="0" rtl="0" algn="ctr">
              <a:lnSpc>
                <a:spcPct val="115000"/>
              </a:lnSpc>
              <a:spcBef>
                <a:spcPts val="0"/>
              </a:spcBef>
              <a:spcAft>
                <a:spcPts val="0"/>
              </a:spcAft>
              <a:buClr>
                <a:srgbClr val="000000"/>
              </a:buClr>
              <a:buSzPts val="1100"/>
              <a:buFont typeface="Arial"/>
              <a:buNone/>
            </a:pPr>
            <a:r>
              <a:rPr b="1" i="0" lang="en-GB" sz="1100" u="none" cap="none" strike="noStrike">
                <a:solidFill>
                  <a:schemeClr val="accent1"/>
                </a:solidFill>
                <a:latin typeface="Lato"/>
                <a:ea typeface="Lato"/>
                <a:cs typeface="Lato"/>
                <a:sym typeface="Lato"/>
              </a:rPr>
              <a:t>Using text reminders</a:t>
            </a:r>
            <a:endParaRPr b="0" i="0" sz="1100" u="none" cap="none" strike="noStrike">
              <a:solidFill>
                <a:schemeClr val="accent1"/>
              </a:solidFill>
              <a:latin typeface="Lato Black"/>
              <a:ea typeface="Lato Black"/>
              <a:cs typeface="Lato Black"/>
              <a:sym typeface="Lato Black"/>
            </a:endParaRPr>
          </a:p>
        </p:txBody>
      </p:sp>
      <p:sp>
        <p:nvSpPr>
          <p:cNvPr id="413" name="Google Shape;413;g1ae108d2c19_0_36"/>
          <p:cNvSpPr/>
          <p:nvPr/>
        </p:nvSpPr>
        <p:spPr>
          <a:xfrm rot="1703767">
            <a:off x="5158748" y="3239481"/>
            <a:ext cx="207490" cy="290014"/>
          </a:xfrm>
          <a:prstGeom prst="rightArrow">
            <a:avLst>
              <a:gd fmla="val 60000" name="adj1"/>
              <a:gd fmla="val 50000" name="adj2"/>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Arial"/>
              <a:ea typeface="Arial"/>
              <a:cs typeface="Arial"/>
              <a:sym typeface="Arial"/>
            </a:endParaRPr>
          </a:p>
        </p:txBody>
      </p:sp>
      <p:sp>
        <p:nvSpPr>
          <p:cNvPr id="414" name="Google Shape;414;g1ae108d2c19_0_36"/>
          <p:cNvSpPr txBox="1"/>
          <p:nvPr/>
        </p:nvSpPr>
        <p:spPr>
          <a:xfrm rot="1707869">
            <a:off x="5162378" y="3282768"/>
            <a:ext cx="145185" cy="174275"/>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chemeClr val="accent1"/>
              </a:solidFill>
              <a:latin typeface="Lato Black"/>
              <a:ea typeface="Lato Black"/>
              <a:cs typeface="Lato Black"/>
              <a:sym typeface="Lato Black"/>
            </a:endParaRPr>
          </a:p>
        </p:txBody>
      </p:sp>
      <p:sp>
        <p:nvSpPr>
          <p:cNvPr id="415" name="Google Shape;415;g1ae108d2c19_0_36"/>
          <p:cNvSpPr/>
          <p:nvPr/>
        </p:nvSpPr>
        <p:spPr>
          <a:xfrm>
            <a:off x="5365255" y="3219963"/>
            <a:ext cx="1112204" cy="1042707"/>
          </a:xfrm>
          <a:prstGeom prst="ellipse">
            <a:avLst/>
          </a:prstGeom>
          <a:no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Arial"/>
              <a:ea typeface="Arial"/>
              <a:cs typeface="Arial"/>
              <a:sym typeface="Arial"/>
            </a:endParaRPr>
          </a:p>
        </p:txBody>
      </p:sp>
      <p:sp>
        <p:nvSpPr>
          <p:cNvPr id="416" name="Google Shape;416;g1ae108d2c19_0_36"/>
          <p:cNvSpPr/>
          <p:nvPr/>
        </p:nvSpPr>
        <p:spPr>
          <a:xfrm rot="5400000">
            <a:off x="4608951" y="3532732"/>
            <a:ext cx="197600" cy="304297"/>
          </a:xfrm>
          <a:prstGeom prst="rightArrow">
            <a:avLst>
              <a:gd fmla="val 60000" name="adj1"/>
              <a:gd fmla="val 50000" name="adj2"/>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Arial"/>
              <a:ea typeface="Arial"/>
              <a:cs typeface="Arial"/>
              <a:sym typeface="Arial"/>
            </a:endParaRPr>
          </a:p>
        </p:txBody>
      </p:sp>
      <p:sp>
        <p:nvSpPr>
          <p:cNvPr id="417" name="Google Shape;417;g1ae108d2c19_0_36"/>
          <p:cNvSpPr txBox="1"/>
          <p:nvPr/>
        </p:nvSpPr>
        <p:spPr>
          <a:xfrm rot="5400000">
            <a:off x="4638559" y="3564016"/>
            <a:ext cx="138395" cy="182525"/>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chemeClr val="accent1"/>
              </a:solidFill>
              <a:latin typeface="Lato Black"/>
              <a:ea typeface="Lato Black"/>
              <a:cs typeface="Lato Black"/>
              <a:sym typeface="Lato Black"/>
            </a:endParaRPr>
          </a:p>
        </p:txBody>
      </p:sp>
      <p:sp>
        <p:nvSpPr>
          <p:cNvPr id="418" name="Google Shape;418;g1ae108d2c19_0_36"/>
          <p:cNvSpPr/>
          <p:nvPr/>
        </p:nvSpPr>
        <p:spPr>
          <a:xfrm>
            <a:off x="4151628" y="3876868"/>
            <a:ext cx="1112204" cy="1042707"/>
          </a:xfrm>
          <a:prstGeom prst="ellipse">
            <a:avLst/>
          </a:prstGeom>
          <a:no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Arial"/>
              <a:ea typeface="Arial"/>
              <a:cs typeface="Arial"/>
              <a:sym typeface="Arial"/>
            </a:endParaRPr>
          </a:p>
        </p:txBody>
      </p:sp>
      <p:sp>
        <p:nvSpPr>
          <p:cNvPr id="419" name="Google Shape;419;g1ae108d2c19_0_36"/>
          <p:cNvSpPr txBox="1"/>
          <p:nvPr/>
        </p:nvSpPr>
        <p:spPr>
          <a:xfrm>
            <a:off x="4129325" y="4029550"/>
            <a:ext cx="1058379" cy="737189"/>
          </a:xfrm>
          <a:prstGeom prst="rect">
            <a:avLst/>
          </a:prstGeom>
          <a:noFill/>
          <a:ln>
            <a:noFill/>
          </a:ln>
        </p:spPr>
        <p:txBody>
          <a:bodyPr anchorCtr="0" anchor="ctr" bIns="12700" lIns="12700" spcFirstLastPara="1" rIns="12700" wrap="square" tIns="12700">
            <a:noAutofit/>
          </a:bodyPr>
          <a:lstStyle/>
          <a:p>
            <a:pPr indent="0" lvl="0" marL="101600" marR="0" rtl="0" algn="ctr">
              <a:lnSpc>
                <a:spcPct val="115000"/>
              </a:lnSpc>
              <a:spcBef>
                <a:spcPts val="0"/>
              </a:spcBef>
              <a:spcAft>
                <a:spcPts val="0"/>
              </a:spcAft>
              <a:buClr>
                <a:srgbClr val="000000"/>
              </a:buClr>
              <a:buSzPts val="1100"/>
              <a:buFont typeface="Arial"/>
              <a:buNone/>
            </a:pPr>
            <a:r>
              <a:rPr b="1" i="0" lang="en-GB" sz="1100" u="none" cap="none" strike="noStrike">
                <a:solidFill>
                  <a:schemeClr val="accent1"/>
                </a:solidFill>
                <a:latin typeface="Lato"/>
                <a:ea typeface="Lato"/>
                <a:cs typeface="Lato"/>
                <a:sym typeface="Lato"/>
              </a:rPr>
              <a:t>Setting up an online budget spreadsheet</a:t>
            </a:r>
            <a:endParaRPr b="0" i="0" sz="1100" u="none" cap="none" strike="noStrike">
              <a:solidFill>
                <a:schemeClr val="accent1"/>
              </a:solidFill>
              <a:latin typeface="Lato Black"/>
              <a:ea typeface="Lato Black"/>
              <a:cs typeface="Lato Black"/>
              <a:sym typeface="Lato Black"/>
            </a:endParaRPr>
          </a:p>
        </p:txBody>
      </p:sp>
      <p:sp>
        <p:nvSpPr>
          <p:cNvPr id="420" name="Google Shape;420;g1ae108d2c19_0_36"/>
          <p:cNvSpPr/>
          <p:nvPr/>
        </p:nvSpPr>
        <p:spPr>
          <a:xfrm rot="9096233">
            <a:off x="4049337" y="3239643"/>
            <a:ext cx="207490" cy="290014"/>
          </a:xfrm>
          <a:prstGeom prst="rightArrow">
            <a:avLst>
              <a:gd fmla="val 60000" name="adj1"/>
              <a:gd fmla="val 50000" name="adj2"/>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Arial"/>
              <a:ea typeface="Arial"/>
              <a:cs typeface="Arial"/>
              <a:sym typeface="Arial"/>
            </a:endParaRPr>
          </a:p>
        </p:txBody>
      </p:sp>
      <p:sp>
        <p:nvSpPr>
          <p:cNvPr id="421" name="Google Shape;421;g1ae108d2c19_0_36"/>
          <p:cNvSpPr txBox="1"/>
          <p:nvPr/>
        </p:nvSpPr>
        <p:spPr>
          <a:xfrm rot="-1707869">
            <a:off x="4107704" y="3282726"/>
            <a:ext cx="145185" cy="174275"/>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chemeClr val="accent1"/>
              </a:solidFill>
              <a:latin typeface="Lato Black"/>
              <a:ea typeface="Lato Black"/>
              <a:cs typeface="Lato Black"/>
              <a:sym typeface="Lato Black"/>
            </a:endParaRPr>
          </a:p>
        </p:txBody>
      </p:sp>
      <p:sp>
        <p:nvSpPr>
          <p:cNvPr id="422" name="Google Shape;422;g1ae108d2c19_0_36"/>
          <p:cNvSpPr/>
          <p:nvPr/>
        </p:nvSpPr>
        <p:spPr>
          <a:xfrm>
            <a:off x="2938001" y="3219963"/>
            <a:ext cx="1112204" cy="1042707"/>
          </a:xfrm>
          <a:prstGeom prst="ellipse">
            <a:avLst/>
          </a:prstGeom>
          <a:no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Arial"/>
              <a:ea typeface="Arial"/>
              <a:cs typeface="Arial"/>
              <a:sym typeface="Arial"/>
            </a:endParaRPr>
          </a:p>
        </p:txBody>
      </p:sp>
      <p:sp>
        <p:nvSpPr>
          <p:cNvPr id="423" name="Google Shape;423;g1ae108d2c19_0_36"/>
          <p:cNvSpPr txBox="1"/>
          <p:nvPr/>
        </p:nvSpPr>
        <p:spPr>
          <a:xfrm>
            <a:off x="2928837" y="3448850"/>
            <a:ext cx="1058379" cy="737189"/>
          </a:xfrm>
          <a:prstGeom prst="rect">
            <a:avLst/>
          </a:prstGeom>
          <a:noFill/>
          <a:ln>
            <a:noFill/>
          </a:ln>
        </p:spPr>
        <p:txBody>
          <a:bodyPr anchorCtr="0" anchor="ctr" bIns="12700" lIns="12700" spcFirstLastPara="1" rIns="12700" wrap="square" tIns="12700">
            <a:noAutofit/>
          </a:bodyPr>
          <a:lstStyle/>
          <a:p>
            <a:pPr indent="0" lvl="0" marL="101600" marR="0" rtl="0" algn="ctr">
              <a:lnSpc>
                <a:spcPct val="115000"/>
              </a:lnSpc>
              <a:spcBef>
                <a:spcPts val="0"/>
              </a:spcBef>
              <a:spcAft>
                <a:spcPts val="0"/>
              </a:spcAft>
              <a:buClr>
                <a:srgbClr val="000000"/>
              </a:buClr>
              <a:buSzPts val="900"/>
              <a:buFont typeface="Arial"/>
              <a:buNone/>
            </a:pPr>
            <a:r>
              <a:rPr b="1" i="0" lang="en-GB" sz="900" u="none" cap="none" strike="noStrike">
                <a:solidFill>
                  <a:schemeClr val="accent1"/>
                </a:solidFill>
                <a:latin typeface="Lato"/>
                <a:ea typeface="Lato"/>
                <a:cs typeface="Lato"/>
                <a:sym typeface="Lato"/>
              </a:rPr>
              <a:t>Taking out a fixed amount of spending money (in cash) each month</a:t>
            </a:r>
            <a:endParaRPr b="0" i="0" sz="900" u="none" cap="none" strike="noStrike">
              <a:solidFill>
                <a:schemeClr val="accent1"/>
              </a:solidFill>
              <a:latin typeface="Lato Black"/>
              <a:ea typeface="Lato Black"/>
              <a:cs typeface="Lato Black"/>
              <a:sym typeface="Lato Black"/>
            </a:endParaRPr>
          </a:p>
        </p:txBody>
      </p:sp>
      <p:sp>
        <p:nvSpPr>
          <p:cNvPr id="424" name="Google Shape;424;g1ae108d2c19_0_36"/>
          <p:cNvSpPr/>
          <p:nvPr/>
        </p:nvSpPr>
        <p:spPr>
          <a:xfrm rot="-9096233">
            <a:off x="4049157" y="2639270"/>
            <a:ext cx="207490" cy="290014"/>
          </a:xfrm>
          <a:prstGeom prst="rightArrow">
            <a:avLst>
              <a:gd fmla="val 60000" name="adj1"/>
              <a:gd fmla="val 50000" name="adj2"/>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Arial"/>
              <a:ea typeface="Arial"/>
              <a:cs typeface="Arial"/>
              <a:sym typeface="Arial"/>
            </a:endParaRPr>
          </a:p>
        </p:txBody>
      </p:sp>
      <p:sp>
        <p:nvSpPr>
          <p:cNvPr id="425" name="Google Shape;425;g1ae108d2c19_0_36"/>
          <p:cNvSpPr txBox="1"/>
          <p:nvPr/>
        </p:nvSpPr>
        <p:spPr>
          <a:xfrm rot="1707869">
            <a:off x="4107730" y="2711914"/>
            <a:ext cx="145185" cy="174275"/>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chemeClr val="accent1"/>
              </a:solidFill>
              <a:latin typeface="Lato Black"/>
              <a:ea typeface="Lato Black"/>
              <a:cs typeface="Lato Black"/>
              <a:sym typeface="Lato Black"/>
            </a:endParaRPr>
          </a:p>
        </p:txBody>
      </p:sp>
      <p:sp>
        <p:nvSpPr>
          <p:cNvPr id="426" name="Google Shape;426;g1ae108d2c19_0_36"/>
          <p:cNvSpPr/>
          <p:nvPr/>
        </p:nvSpPr>
        <p:spPr>
          <a:xfrm>
            <a:off x="2937951" y="1906091"/>
            <a:ext cx="1112204" cy="1042707"/>
          </a:xfrm>
          <a:prstGeom prst="ellipse">
            <a:avLst/>
          </a:prstGeom>
          <a:no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300" u="none" cap="none" strike="noStrike">
              <a:solidFill>
                <a:schemeClr val="accent1"/>
              </a:solidFill>
              <a:latin typeface="Arial"/>
              <a:ea typeface="Arial"/>
              <a:cs typeface="Arial"/>
              <a:sym typeface="Arial"/>
            </a:endParaRPr>
          </a:p>
        </p:txBody>
      </p:sp>
      <p:sp>
        <p:nvSpPr>
          <p:cNvPr id="427" name="Google Shape;427;g1ae108d2c19_0_36"/>
          <p:cNvSpPr txBox="1"/>
          <p:nvPr/>
        </p:nvSpPr>
        <p:spPr>
          <a:xfrm>
            <a:off x="2952551" y="2135050"/>
            <a:ext cx="1010949" cy="737189"/>
          </a:xfrm>
          <a:prstGeom prst="rect">
            <a:avLst/>
          </a:prstGeom>
          <a:noFill/>
          <a:ln>
            <a:noFill/>
          </a:ln>
        </p:spPr>
        <p:txBody>
          <a:bodyPr anchorCtr="0" anchor="ctr" bIns="12700" lIns="12700" spcFirstLastPara="1" rIns="12700" wrap="square" tIns="12700">
            <a:noAutofit/>
          </a:bodyPr>
          <a:lstStyle/>
          <a:p>
            <a:pPr indent="0" lvl="0" marL="101600" marR="0" rtl="0" algn="ctr">
              <a:lnSpc>
                <a:spcPct val="115000"/>
              </a:lnSpc>
              <a:spcBef>
                <a:spcPts val="0"/>
              </a:spcBef>
              <a:spcAft>
                <a:spcPts val="0"/>
              </a:spcAft>
              <a:buClr>
                <a:srgbClr val="000000"/>
              </a:buClr>
              <a:buSzPts val="1100"/>
              <a:buFont typeface="Arial"/>
              <a:buNone/>
            </a:pPr>
            <a:r>
              <a:rPr b="1" i="0" lang="en-GB" sz="1100" u="none" cap="none" strike="noStrike">
                <a:solidFill>
                  <a:schemeClr val="accent1"/>
                </a:solidFill>
                <a:latin typeface="Lato"/>
                <a:ea typeface="Lato"/>
                <a:cs typeface="Lato"/>
                <a:sym typeface="Lato"/>
              </a:rPr>
              <a:t>Frequently checking your accounts online</a:t>
            </a:r>
            <a:endParaRPr b="1" i="0" sz="1100" u="none" cap="none" strike="noStrike">
              <a:solidFill>
                <a:schemeClr val="accent1"/>
              </a:solidFill>
              <a:latin typeface="Lato"/>
              <a:ea typeface="Lato"/>
              <a:cs typeface="Lato"/>
              <a:sym typeface="Lato"/>
            </a:endParaRPr>
          </a:p>
          <a:p>
            <a:pPr indent="0" lvl="0" marL="0" marR="0" rtl="0" algn="ctr">
              <a:lnSpc>
                <a:spcPct val="90000"/>
              </a:lnSpc>
              <a:spcBef>
                <a:spcPts val="0"/>
              </a:spcBef>
              <a:spcAft>
                <a:spcPts val="0"/>
              </a:spcAft>
              <a:buClr>
                <a:srgbClr val="000000"/>
              </a:buClr>
              <a:buSzPts val="1000"/>
              <a:buFont typeface="Arial"/>
              <a:buNone/>
            </a:pPr>
            <a:r>
              <a:t/>
            </a:r>
            <a:endParaRPr b="0" i="0" sz="1100" u="none" cap="none" strike="noStrike">
              <a:solidFill>
                <a:schemeClr val="accent1"/>
              </a:solidFill>
              <a:latin typeface="Lato Black"/>
              <a:ea typeface="Lato Black"/>
              <a:cs typeface="Lato Black"/>
              <a:sym typeface="Lato Black"/>
            </a:endParaRPr>
          </a:p>
        </p:txBody>
      </p:sp>
      <p:sp>
        <p:nvSpPr>
          <p:cNvPr id="428" name="Google Shape;428;g1ae108d2c19_0_36"/>
          <p:cNvSpPr/>
          <p:nvPr/>
        </p:nvSpPr>
        <p:spPr>
          <a:xfrm>
            <a:off x="5429567" y="1982241"/>
            <a:ext cx="1112100" cy="1042800"/>
          </a:xfrm>
          <a:prstGeom prst="ellipse">
            <a:avLst/>
          </a:prstGeom>
          <a:no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t/>
            </a:r>
            <a:endParaRPr b="1" i="0" sz="900" u="none" cap="none" strike="noStrike">
              <a:solidFill>
                <a:schemeClr val="accent1"/>
              </a:solidFill>
              <a:latin typeface="Lato"/>
              <a:ea typeface="Lato"/>
              <a:cs typeface="Lato"/>
              <a:sym typeface="Lato"/>
            </a:endParaRPr>
          </a:p>
        </p:txBody>
      </p:sp>
      <p:sp>
        <p:nvSpPr>
          <p:cNvPr id="429" name="Google Shape;429;g1ae108d2c19_0_36"/>
          <p:cNvSpPr txBox="1"/>
          <p:nvPr/>
        </p:nvSpPr>
        <p:spPr>
          <a:xfrm>
            <a:off x="5446651" y="3448850"/>
            <a:ext cx="949500" cy="737100"/>
          </a:xfrm>
          <a:prstGeom prst="rect">
            <a:avLst/>
          </a:prstGeom>
          <a:noFill/>
          <a:ln>
            <a:noFill/>
          </a:ln>
        </p:spPr>
        <p:txBody>
          <a:bodyPr anchorCtr="0" anchor="ctr" bIns="12700" lIns="12700" spcFirstLastPara="1" rIns="12700" wrap="square" tIns="12700">
            <a:noAutofit/>
          </a:bodyPr>
          <a:lstStyle/>
          <a:p>
            <a:pPr indent="0" lvl="0" marL="101600" marR="0" rtl="0" algn="ctr">
              <a:lnSpc>
                <a:spcPct val="115000"/>
              </a:lnSpc>
              <a:spcBef>
                <a:spcPts val="0"/>
              </a:spcBef>
              <a:spcAft>
                <a:spcPts val="0"/>
              </a:spcAft>
              <a:buClr>
                <a:srgbClr val="000000"/>
              </a:buClr>
              <a:buSzPts val="1100"/>
              <a:buFont typeface="Arial"/>
              <a:buNone/>
            </a:pPr>
            <a:r>
              <a:rPr b="1" lang="en-GB" sz="1100">
                <a:solidFill>
                  <a:schemeClr val="accent1"/>
                </a:solidFill>
                <a:latin typeface="Lato"/>
                <a:ea typeface="Lato"/>
                <a:cs typeface="Lato"/>
                <a:sym typeface="Lato"/>
              </a:rPr>
              <a:t>Check every statement</a:t>
            </a:r>
            <a:endParaRPr b="0" i="0" sz="1100" u="none" cap="none" strike="noStrike">
              <a:solidFill>
                <a:schemeClr val="accent1"/>
              </a:solidFill>
              <a:latin typeface="Lato Black"/>
              <a:ea typeface="Lato Black"/>
              <a:cs typeface="Lato Black"/>
              <a:sym typeface="Lato Black"/>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433" name="Shape 433"/>
        <p:cNvGrpSpPr/>
        <p:nvPr/>
      </p:nvGrpSpPr>
      <p:grpSpPr>
        <a:xfrm>
          <a:off x="0" y="0"/>
          <a:ext cx="0" cy="0"/>
          <a:chOff x="0" y="0"/>
          <a:chExt cx="0" cy="0"/>
        </a:xfrm>
      </p:grpSpPr>
      <p:sp>
        <p:nvSpPr>
          <p:cNvPr id="434" name="Google Shape;434;g260d0516e62_0_0"/>
          <p:cNvSpPr txBox="1"/>
          <p:nvPr/>
        </p:nvSpPr>
        <p:spPr>
          <a:xfrm>
            <a:off x="442300" y="980350"/>
            <a:ext cx="4712100" cy="7353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600"/>
              <a:buFont typeface="Arial"/>
              <a:buNone/>
            </a:pPr>
            <a:r>
              <a:rPr b="0" i="0" lang="en-GB" sz="2600" u="none" cap="none" strike="noStrike">
                <a:solidFill>
                  <a:schemeClr val="lt1"/>
                </a:solidFill>
                <a:latin typeface="Lato"/>
                <a:ea typeface="Lato"/>
                <a:cs typeface="Lato"/>
                <a:sym typeface="Lato"/>
              </a:rPr>
              <a:t>How might apps be able to help people with budgeting?</a:t>
            </a:r>
            <a:endParaRPr b="0" i="0" sz="2600" u="none" cap="none" strike="noStrike">
              <a:solidFill>
                <a:schemeClr val="lt1"/>
              </a:solidFill>
              <a:latin typeface="Lato"/>
              <a:ea typeface="Lato"/>
              <a:cs typeface="Lato"/>
              <a:sym typeface="Lato"/>
            </a:endParaRPr>
          </a:p>
        </p:txBody>
      </p:sp>
      <p:sp>
        <p:nvSpPr>
          <p:cNvPr id="435" name="Google Shape;435;g260d0516e62_0_0"/>
          <p:cNvSpPr txBox="1"/>
          <p:nvPr/>
        </p:nvSpPr>
        <p:spPr>
          <a:xfrm>
            <a:off x="-804550" y="4573000"/>
            <a:ext cx="94011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i="0" sz="2800" u="none" cap="none" strike="noStrike">
              <a:solidFill>
                <a:srgbClr val="595959"/>
              </a:solidFill>
              <a:latin typeface="Lato"/>
              <a:ea typeface="Lato"/>
              <a:cs typeface="Lato"/>
              <a:sym typeface="Lato"/>
            </a:endParaRPr>
          </a:p>
        </p:txBody>
      </p:sp>
      <p:sp>
        <p:nvSpPr>
          <p:cNvPr id="436" name="Google Shape;436;g260d0516e62_0_0"/>
          <p:cNvSpPr txBox="1"/>
          <p:nvPr/>
        </p:nvSpPr>
        <p:spPr>
          <a:xfrm>
            <a:off x="280400" y="2137025"/>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g260d0516e62_0_0"/>
          <p:cNvSpPr txBox="1"/>
          <p:nvPr/>
        </p:nvSpPr>
        <p:spPr>
          <a:xfrm>
            <a:off x="442300" y="1978225"/>
            <a:ext cx="5572200" cy="28101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600"/>
              <a:buFont typeface="Arial"/>
              <a:buNone/>
            </a:pPr>
            <a:r>
              <a:rPr b="0" i="0" lang="en-GB" sz="1800" u="none" cap="none" strike="noStrike">
                <a:solidFill>
                  <a:schemeClr val="accent2"/>
                </a:solidFill>
                <a:latin typeface="Lato"/>
                <a:ea typeface="Lato"/>
                <a:cs typeface="Lato"/>
                <a:sym typeface="Lato"/>
              </a:rPr>
              <a:t>Watch the video explaining how  digital budgeting tools can be used: </a:t>
            </a:r>
            <a:endParaRPr b="0" i="0" sz="1800" u="none" cap="none" strike="noStrike">
              <a:solidFill>
                <a:schemeClr val="accent2"/>
              </a:solidFill>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1800" u="none" cap="none" strike="noStrike">
              <a:solidFill>
                <a:schemeClr val="accent2"/>
              </a:solidFill>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1800" u="none" cap="none" strike="noStrike">
              <a:solidFill>
                <a:schemeClr val="accent2"/>
              </a:solidFill>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1800" u="none" cap="none" strike="noStrike">
              <a:solidFill>
                <a:schemeClr val="accent2"/>
              </a:solidFill>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1800" u="none" cap="none" strike="noStrike">
              <a:solidFill>
                <a:schemeClr val="accent2"/>
              </a:solidFill>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1800" u="none" cap="none" strike="noStrike">
              <a:solidFill>
                <a:schemeClr val="accent2"/>
              </a:solidFill>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rPr b="0" i="0" lang="en-GB" sz="1800" u="none" cap="none" strike="noStrike">
                <a:solidFill>
                  <a:schemeClr val="accent2"/>
                </a:solidFill>
                <a:latin typeface="Lato"/>
                <a:ea typeface="Lato"/>
                <a:cs typeface="Lato"/>
                <a:sym typeface="Lato"/>
              </a:rPr>
              <a:t>Write down </a:t>
            </a:r>
            <a:r>
              <a:rPr b="1" i="0" lang="en-GB" sz="1800" u="none" cap="none" strike="noStrike">
                <a:solidFill>
                  <a:schemeClr val="accent2"/>
                </a:solidFill>
                <a:latin typeface="Lato"/>
                <a:ea typeface="Lato"/>
                <a:cs typeface="Lato"/>
                <a:sym typeface="Lato"/>
              </a:rPr>
              <a:t>3</a:t>
            </a:r>
            <a:r>
              <a:rPr b="0" i="0" lang="en-GB" sz="1800" u="none" cap="none" strike="noStrike">
                <a:solidFill>
                  <a:schemeClr val="accent2"/>
                </a:solidFill>
                <a:latin typeface="Lato"/>
                <a:ea typeface="Lato"/>
                <a:cs typeface="Lato"/>
                <a:sym typeface="Lato"/>
              </a:rPr>
              <a:t> things digital apps allow you to do</a:t>
            </a:r>
            <a:endParaRPr b="0" i="0" sz="18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t/>
            </a:r>
            <a:endParaRPr b="1" i="0" sz="12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t/>
            </a:r>
            <a:endParaRPr b="1" i="0" sz="12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rPr b="1" i="0" lang="en-GB" sz="800" u="none" cap="none" strike="noStrike">
                <a:solidFill>
                  <a:schemeClr val="accent2"/>
                </a:solidFill>
                <a:latin typeface="Lato"/>
                <a:ea typeface="Lato"/>
                <a:cs typeface="Lato"/>
                <a:sym typeface="Lato"/>
              </a:rPr>
              <a:t>Video:</a:t>
            </a:r>
            <a:r>
              <a:rPr b="1" lang="en-GB" sz="800">
                <a:solidFill>
                  <a:schemeClr val="accent2"/>
                </a:solidFill>
                <a:latin typeface="Lato"/>
                <a:ea typeface="Lato"/>
                <a:cs typeface="Lato"/>
                <a:sym typeface="Lato"/>
              </a:rPr>
              <a:t> </a:t>
            </a:r>
            <a:r>
              <a:rPr b="1" lang="en-GB" sz="800" u="sng">
                <a:solidFill>
                  <a:schemeClr val="accent2"/>
                </a:solidFill>
                <a:latin typeface="Lato"/>
                <a:ea typeface="Lato"/>
                <a:cs typeface="Lato"/>
                <a:sym typeface="Lato"/>
                <a:hlinkClick r:id="rId3">
                  <a:extLst>
                    <a:ext uri="{A12FA001-AC4F-418D-AE19-62706E023703}">
                      <ahyp:hlinkClr val="tx"/>
                    </a:ext>
                  </a:extLst>
                </a:hlinkClick>
              </a:rPr>
              <a:t>Digital Budgeting Tools</a:t>
            </a:r>
            <a:r>
              <a:rPr b="1" lang="en-GB" sz="800" u="none">
                <a:solidFill>
                  <a:schemeClr val="accent2"/>
                </a:solidFill>
                <a:latin typeface="Lato"/>
                <a:ea typeface="Lato"/>
                <a:cs typeface="Lato"/>
                <a:sym typeface="Lato"/>
              </a:rPr>
              <a:t> </a:t>
            </a:r>
            <a:endParaRPr b="0" i="0" u="none" cap="none" strike="noStrike">
              <a:solidFill>
                <a:schemeClr val="accent2"/>
              </a:solidFill>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1800" u="none" cap="none" strike="noStrike">
              <a:solidFill>
                <a:schemeClr val="accent2"/>
              </a:solidFill>
              <a:latin typeface="Lato"/>
              <a:ea typeface="Lato"/>
              <a:cs typeface="Lato"/>
              <a:sym typeface="Lato"/>
            </a:endParaRPr>
          </a:p>
        </p:txBody>
      </p:sp>
      <p:sp>
        <p:nvSpPr>
          <p:cNvPr id="438" name="Google Shape;438;g260d0516e62_0_0"/>
          <p:cNvSpPr txBox="1"/>
          <p:nvPr/>
        </p:nvSpPr>
        <p:spPr>
          <a:xfrm>
            <a:off x="442300" y="401173"/>
            <a:ext cx="5572200" cy="6150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Digital budgeting tools</a:t>
            </a:r>
            <a:endParaRPr b="1" i="0" sz="2900" u="none" cap="none" strike="noStrike">
              <a:solidFill>
                <a:srgbClr val="FF8022"/>
              </a:solidFill>
              <a:latin typeface="Lato"/>
              <a:ea typeface="Lato"/>
              <a:cs typeface="Lato"/>
              <a:sym typeface="Lato"/>
            </a:endParaRPr>
          </a:p>
        </p:txBody>
      </p:sp>
      <p:pic>
        <p:nvPicPr>
          <p:cNvPr id="439" name="Google Shape;439;g260d0516e62_0_0"/>
          <p:cNvPicPr preferRelativeResize="0"/>
          <p:nvPr/>
        </p:nvPicPr>
        <p:blipFill rotWithShape="1">
          <a:blip r:embed="rId4">
            <a:alphaModFix/>
          </a:blip>
          <a:srcRect b="0" l="0" r="0" t="0"/>
          <a:stretch/>
        </p:blipFill>
        <p:spPr>
          <a:xfrm>
            <a:off x="5811425" y="352374"/>
            <a:ext cx="2359250" cy="4053174"/>
          </a:xfrm>
          <a:prstGeom prst="rect">
            <a:avLst/>
          </a:prstGeom>
          <a:noFill/>
          <a:ln>
            <a:noFill/>
          </a:ln>
        </p:spPr>
      </p:pic>
      <p:pic>
        <p:nvPicPr>
          <p:cNvPr id="440" name="Google Shape;440;g260d0516e62_0_0" title="Digital Budgeting Tools">
            <a:hlinkClick r:id="rId5"/>
          </p:cNvPr>
          <p:cNvPicPr preferRelativeResize="0"/>
          <p:nvPr/>
        </p:nvPicPr>
        <p:blipFill>
          <a:blip r:embed="rId6">
            <a:alphaModFix/>
          </a:blip>
          <a:stretch>
            <a:fillRect/>
          </a:stretch>
        </p:blipFill>
        <p:spPr>
          <a:xfrm>
            <a:off x="442300" y="2704013"/>
            <a:ext cx="2415134" cy="135851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1000"/>
                                        <p:tgtEl>
                                          <p:spTgt spid="4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g24f7c4beb85_0_60"/>
          <p:cNvSpPr txBox="1"/>
          <p:nvPr>
            <p:ph type="ctrTitle"/>
          </p:nvPr>
        </p:nvSpPr>
        <p:spPr>
          <a:xfrm>
            <a:off x="257425" y="0"/>
            <a:ext cx="7731600" cy="5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Tracking your finances</a:t>
            </a:r>
            <a:endParaRPr b="1" sz="2900">
              <a:solidFill>
                <a:srgbClr val="00FF00"/>
              </a:solidFill>
              <a:latin typeface="Lato"/>
              <a:ea typeface="Lato"/>
              <a:cs typeface="Lato"/>
              <a:sym typeface="Lato"/>
            </a:endParaRPr>
          </a:p>
        </p:txBody>
      </p:sp>
      <p:graphicFrame>
        <p:nvGraphicFramePr>
          <p:cNvPr id="446" name="Google Shape;446;g24f7c4beb85_0_60"/>
          <p:cNvGraphicFramePr/>
          <p:nvPr/>
        </p:nvGraphicFramePr>
        <p:xfrm>
          <a:off x="106600" y="1568113"/>
          <a:ext cx="3000000" cy="3000000"/>
        </p:xfrm>
        <a:graphic>
          <a:graphicData uri="http://schemas.openxmlformats.org/drawingml/2006/table">
            <a:tbl>
              <a:tblPr>
                <a:noFill/>
                <a:tableStyleId>{9B8C2950-626C-42CD-A451-847FE5C66521}</a:tableStyleId>
              </a:tblPr>
              <a:tblGrid>
                <a:gridCol w="2892650"/>
                <a:gridCol w="2229300"/>
                <a:gridCol w="2117050"/>
              </a:tblGrid>
              <a:tr h="324200">
                <a:tc>
                  <a:txBody>
                    <a:bodyPr/>
                    <a:lstStyle/>
                    <a:p>
                      <a:pPr indent="0" lvl="0" marL="101600" marR="0" rtl="0" algn="l">
                        <a:lnSpc>
                          <a:spcPct val="115000"/>
                        </a:lnSpc>
                        <a:spcBef>
                          <a:spcPts val="0"/>
                        </a:spcBef>
                        <a:spcAft>
                          <a:spcPts val="0"/>
                        </a:spcAft>
                        <a:buClr>
                          <a:srgbClr val="000000"/>
                        </a:buClr>
                        <a:buSzPts val="1200"/>
                        <a:buFont typeface="Arial"/>
                        <a:buNone/>
                      </a:pPr>
                      <a:r>
                        <a:rPr b="1" lang="en-GB" sz="1200" u="none" cap="none" strike="noStrike">
                          <a:solidFill>
                            <a:schemeClr val="lt1"/>
                          </a:solidFill>
                          <a:latin typeface="Lato"/>
                          <a:ea typeface="Lato"/>
                          <a:cs typeface="Lato"/>
                          <a:sym typeface="Lato"/>
                        </a:rPr>
                        <a:t>Budget tracking methods</a:t>
                      </a:r>
                      <a:endParaRPr b="1" sz="1200" u="none" cap="none" strike="noStrike">
                        <a:solidFill>
                          <a:schemeClr val="lt1"/>
                        </a:solidFill>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lt1"/>
                          </a:solidFill>
                          <a:latin typeface="Lato"/>
                          <a:ea typeface="Lato"/>
                          <a:cs typeface="Lato"/>
                          <a:sym typeface="Lato"/>
                        </a:rPr>
                        <a:t>Advantage </a:t>
                      </a:r>
                      <a:endParaRPr b="1" sz="1400" u="none" cap="none" strike="noStrike">
                        <a:solidFill>
                          <a:schemeClr val="lt1"/>
                        </a:solidFill>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lt1"/>
                          </a:solidFill>
                          <a:latin typeface="Lato"/>
                          <a:ea typeface="Lato"/>
                          <a:cs typeface="Lato"/>
                          <a:sym typeface="Lato"/>
                        </a:rPr>
                        <a:t>Disadvantage</a:t>
                      </a:r>
                      <a:endParaRPr b="1" sz="1400" u="none" cap="none" strike="noStrike">
                        <a:solidFill>
                          <a:schemeClr val="lt1"/>
                        </a:solidFill>
                        <a:latin typeface="Lato"/>
                        <a:ea typeface="Lato"/>
                        <a:cs typeface="Lato"/>
                        <a:sym typeface="Lato"/>
                      </a:endParaRPr>
                    </a:p>
                  </a:txBody>
                  <a:tcPr marT="91425" marB="91425" marR="91425" marL="91425">
                    <a:solidFill>
                      <a:schemeClr val="accent2"/>
                    </a:solidFill>
                  </a:tcPr>
                </a:tc>
              </a:tr>
              <a:tr h="471350">
                <a:tc>
                  <a:txBody>
                    <a:bodyPr/>
                    <a:lstStyle/>
                    <a:p>
                      <a:pPr indent="0" lvl="0" marL="101600" marR="0" rtl="0" algn="l">
                        <a:lnSpc>
                          <a:spcPct val="115000"/>
                        </a:lnSpc>
                        <a:spcBef>
                          <a:spcPts val="0"/>
                        </a:spcBef>
                        <a:spcAft>
                          <a:spcPts val="0"/>
                        </a:spcAft>
                        <a:buClr>
                          <a:srgbClr val="000000"/>
                        </a:buClr>
                        <a:buSzPts val="1200"/>
                        <a:buFont typeface="Arial"/>
                        <a:buNone/>
                      </a:pPr>
                      <a:r>
                        <a:rPr lang="en-GB" sz="1200" u="none" cap="none" strike="noStrike">
                          <a:solidFill>
                            <a:schemeClr val="dk1"/>
                          </a:solidFill>
                          <a:latin typeface="Lato"/>
                          <a:ea typeface="Lato"/>
                          <a:cs typeface="Lato"/>
                          <a:sym typeface="Lato"/>
                        </a:rPr>
                        <a:t>Frequently checking your accounts online</a:t>
                      </a:r>
                      <a:endParaRPr sz="1200" u="none" cap="none" strike="noStrike">
                        <a:solidFill>
                          <a:schemeClr val="dk1"/>
                        </a:solidFill>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1" lang="en-GB">
                          <a:solidFill>
                            <a:schemeClr val="accent2"/>
                          </a:solidFill>
                          <a:latin typeface="Lato"/>
                          <a:ea typeface="Lato"/>
                          <a:cs typeface="Lato"/>
                          <a:sym typeface="Lato"/>
                        </a:rPr>
                        <a:t>Example: makes you familiar with your bank balance</a:t>
                      </a:r>
                      <a:endParaRPr b="1" sz="1400" u="none" cap="none" strike="noStrike">
                        <a:solidFill>
                          <a:schemeClr val="accent2"/>
                        </a:solidFill>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Lato"/>
                        <a:ea typeface="Lato"/>
                        <a:cs typeface="Lato"/>
                        <a:sym typeface="Lato"/>
                      </a:endParaRPr>
                    </a:p>
                  </a:txBody>
                  <a:tcPr marT="91425" marB="91425" marR="91425" marL="91425"/>
                </a:tc>
              </a:tr>
              <a:tr h="471350">
                <a:tc>
                  <a:txBody>
                    <a:bodyPr/>
                    <a:lstStyle/>
                    <a:p>
                      <a:pPr indent="0" lvl="0" marL="101600" marR="0" rtl="0" algn="l">
                        <a:lnSpc>
                          <a:spcPct val="115000"/>
                        </a:lnSpc>
                        <a:spcBef>
                          <a:spcPts val="0"/>
                        </a:spcBef>
                        <a:spcAft>
                          <a:spcPts val="0"/>
                        </a:spcAft>
                        <a:buClr>
                          <a:srgbClr val="000000"/>
                        </a:buClr>
                        <a:buSzPts val="1200"/>
                        <a:buFont typeface="Arial"/>
                        <a:buNone/>
                      </a:pPr>
                      <a:r>
                        <a:rPr lang="en-GB" sz="1200" u="none" cap="none" strike="noStrike">
                          <a:solidFill>
                            <a:schemeClr val="dk1"/>
                          </a:solidFill>
                          <a:latin typeface="Lato"/>
                          <a:ea typeface="Lato"/>
                          <a:cs typeface="Lato"/>
                          <a:sym typeface="Lato"/>
                        </a:rPr>
                        <a:t>Using a budgeting app</a:t>
                      </a:r>
                      <a:endParaRPr sz="12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200"/>
                        <a:buFont typeface="Arial"/>
                        <a:buNone/>
                      </a:pPr>
                      <a:r>
                        <a:t/>
                      </a:r>
                      <a:endParaRPr sz="1200" u="none" cap="none" strike="noStrike">
                        <a:solidFill>
                          <a:schemeClr val="dk1"/>
                        </a:solidFill>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Lato"/>
                        <a:ea typeface="Lato"/>
                        <a:cs typeface="Lato"/>
                        <a:sym typeface="Lato"/>
                      </a:endParaRPr>
                    </a:p>
                  </a:txBody>
                  <a:tcPr marT="91425" marB="91425" marR="91425" marL="91425"/>
                </a:tc>
              </a:tr>
              <a:tr h="471350">
                <a:tc>
                  <a:txBody>
                    <a:bodyPr/>
                    <a:lstStyle/>
                    <a:p>
                      <a:pPr indent="0" lvl="0" marL="101600" marR="0" rtl="0" algn="l">
                        <a:lnSpc>
                          <a:spcPct val="115000"/>
                        </a:lnSpc>
                        <a:spcBef>
                          <a:spcPts val="0"/>
                        </a:spcBef>
                        <a:spcAft>
                          <a:spcPts val="0"/>
                        </a:spcAft>
                        <a:buClr>
                          <a:srgbClr val="000000"/>
                        </a:buClr>
                        <a:buSzPts val="1200"/>
                        <a:buFont typeface="Arial"/>
                        <a:buNone/>
                      </a:pPr>
                      <a:r>
                        <a:rPr lang="en-GB" sz="1200" u="none" cap="none" strike="noStrike">
                          <a:solidFill>
                            <a:schemeClr val="dk1"/>
                          </a:solidFill>
                          <a:latin typeface="Lato"/>
                          <a:ea typeface="Lato"/>
                          <a:cs typeface="Lato"/>
                          <a:sym typeface="Lato"/>
                        </a:rPr>
                        <a:t>Using text reminders</a:t>
                      </a:r>
                      <a:endParaRPr sz="12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200"/>
                        <a:buFont typeface="Arial"/>
                        <a:buNone/>
                      </a:pPr>
                      <a:r>
                        <a:t/>
                      </a:r>
                      <a:endParaRPr sz="1200" u="none" cap="none" strike="noStrike">
                        <a:solidFill>
                          <a:schemeClr val="dk1"/>
                        </a:solidFill>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Lato"/>
                        <a:ea typeface="Lato"/>
                        <a:cs typeface="Lato"/>
                        <a:sym typeface="Lato"/>
                      </a:endParaRPr>
                    </a:p>
                  </a:txBody>
                  <a:tcPr marT="91425" marB="91425" marR="91425" marL="91425"/>
                </a:tc>
              </a:tr>
              <a:tr h="471350">
                <a:tc>
                  <a:txBody>
                    <a:bodyPr/>
                    <a:lstStyle/>
                    <a:p>
                      <a:pPr indent="0" lvl="0" marL="101600" marR="0" rtl="0" algn="l">
                        <a:lnSpc>
                          <a:spcPct val="115000"/>
                        </a:lnSpc>
                        <a:spcBef>
                          <a:spcPts val="0"/>
                        </a:spcBef>
                        <a:spcAft>
                          <a:spcPts val="0"/>
                        </a:spcAft>
                        <a:buClr>
                          <a:srgbClr val="000000"/>
                        </a:buClr>
                        <a:buSzPts val="1200"/>
                        <a:buFont typeface="Arial"/>
                        <a:buNone/>
                      </a:pPr>
                      <a:r>
                        <a:rPr lang="en-GB" sz="1200" u="none" cap="none" strike="noStrike">
                          <a:solidFill>
                            <a:schemeClr val="dk1"/>
                          </a:solidFill>
                          <a:latin typeface="Lato"/>
                          <a:ea typeface="Lato"/>
                          <a:cs typeface="Lato"/>
                          <a:sym typeface="Lato"/>
                        </a:rPr>
                        <a:t>Taking out a fixed amount of spending money (in cash) each month</a:t>
                      </a:r>
                      <a:endParaRPr sz="1200" u="none" cap="none" strike="noStrike">
                        <a:solidFill>
                          <a:schemeClr val="dk1"/>
                        </a:solidFill>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Lato"/>
                        <a:ea typeface="Lato"/>
                        <a:cs typeface="Lato"/>
                        <a:sym typeface="Lato"/>
                      </a:endParaRPr>
                    </a:p>
                  </a:txBody>
                  <a:tcPr marT="91425" marB="91425" marR="91425" marL="91425"/>
                </a:tc>
              </a:tr>
              <a:tr h="471350">
                <a:tc>
                  <a:txBody>
                    <a:bodyPr/>
                    <a:lstStyle/>
                    <a:p>
                      <a:pPr indent="0" lvl="0" marL="101600" marR="0" rtl="0" algn="l">
                        <a:lnSpc>
                          <a:spcPct val="115000"/>
                        </a:lnSpc>
                        <a:spcBef>
                          <a:spcPts val="0"/>
                        </a:spcBef>
                        <a:spcAft>
                          <a:spcPts val="0"/>
                        </a:spcAft>
                        <a:buClr>
                          <a:srgbClr val="000000"/>
                        </a:buClr>
                        <a:buSzPts val="1200"/>
                        <a:buFont typeface="Arial"/>
                        <a:buNone/>
                      </a:pPr>
                      <a:r>
                        <a:rPr lang="en-GB" sz="1200" u="none" cap="none" strike="noStrike">
                          <a:solidFill>
                            <a:schemeClr val="dk1"/>
                          </a:solidFill>
                          <a:latin typeface="Lato"/>
                          <a:ea typeface="Lato"/>
                          <a:cs typeface="Lato"/>
                          <a:sym typeface="Lato"/>
                        </a:rPr>
                        <a:t>Setting up an online budget spreadsheet</a:t>
                      </a:r>
                      <a:endParaRPr sz="1200" u="none" cap="none" strike="noStrike">
                        <a:solidFill>
                          <a:schemeClr val="dk1"/>
                        </a:solidFill>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Lato"/>
                        <a:ea typeface="Lato"/>
                        <a:cs typeface="Lato"/>
                        <a:sym typeface="Lato"/>
                      </a:endParaRPr>
                    </a:p>
                  </a:txBody>
                  <a:tcPr marT="91425" marB="91425" marR="91425" marL="91425"/>
                </a:tc>
              </a:tr>
            </a:tbl>
          </a:graphicData>
        </a:graphic>
      </p:graphicFrame>
      <p:sp>
        <p:nvSpPr>
          <p:cNvPr id="447" name="Google Shape;447;g24f7c4beb85_0_60"/>
          <p:cNvSpPr txBox="1"/>
          <p:nvPr/>
        </p:nvSpPr>
        <p:spPr>
          <a:xfrm>
            <a:off x="-25350" y="570613"/>
            <a:ext cx="9194700" cy="9975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15000"/>
              </a:lnSpc>
              <a:spcBef>
                <a:spcPts val="0"/>
              </a:spcBef>
              <a:spcAft>
                <a:spcPts val="0"/>
              </a:spcAft>
              <a:buClr>
                <a:srgbClr val="0543B3"/>
              </a:buClr>
              <a:buSzPts val="1600"/>
              <a:buFont typeface="Lato"/>
              <a:buAutoNum type="arabicPeriod"/>
            </a:pPr>
            <a:r>
              <a:rPr b="1" lang="en-GB" sz="1600">
                <a:solidFill>
                  <a:srgbClr val="0543B3"/>
                </a:solidFill>
                <a:latin typeface="Lato"/>
                <a:ea typeface="Lato"/>
                <a:cs typeface="Lato"/>
                <a:sym typeface="Lato"/>
              </a:rPr>
              <a:t>Copy out the table</a:t>
            </a:r>
            <a:endParaRPr b="1" sz="1600">
              <a:solidFill>
                <a:srgbClr val="0543B3"/>
              </a:solidFill>
              <a:latin typeface="Lato"/>
              <a:ea typeface="Lato"/>
              <a:cs typeface="Lato"/>
              <a:sym typeface="Lato"/>
            </a:endParaRPr>
          </a:p>
          <a:p>
            <a:pPr indent="-330200" lvl="0" marL="457200" marR="0" rtl="0" algn="l">
              <a:lnSpc>
                <a:spcPct val="115000"/>
              </a:lnSpc>
              <a:spcBef>
                <a:spcPts val="0"/>
              </a:spcBef>
              <a:spcAft>
                <a:spcPts val="0"/>
              </a:spcAft>
              <a:buClr>
                <a:srgbClr val="0543B3"/>
              </a:buClr>
              <a:buSzPts val="1600"/>
              <a:buFont typeface="Lato"/>
              <a:buAutoNum type="arabicPeriod"/>
            </a:pPr>
            <a:r>
              <a:rPr b="1" lang="en-GB" sz="1600">
                <a:solidFill>
                  <a:srgbClr val="0543B3"/>
                </a:solidFill>
                <a:latin typeface="Lato"/>
                <a:ea typeface="Lato"/>
                <a:cs typeface="Lato"/>
                <a:sym typeface="Lato"/>
              </a:rPr>
              <a:t>Think + fill in the table: </a:t>
            </a:r>
            <a:r>
              <a:rPr b="1" i="0" lang="en-GB" sz="1600" u="none" cap="none" strike="noStrike">
                <a:solidFill>
                  <a:srgbClr val="0543B3"/>
                </a:solidFill>
                <a:latin typeface="Lato"/>
                <a:ea typeface="Lato"/>
                <a:cs typeface="Lato"/>
                <a:sym typeface="Lato"/>
              </a:rPr>
              <a:t>What are the advantages and disadvantages of using the following methods to track your finances?</a:t>
            </a:r>
            <a:endParaRPr b="1" i="0" sz="1600" u="none" cap="none" strike="noStrike">
              <a:solidFill>
                <a:srgbClr val="0543B3"/>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g15d761f9135_0_27"/>
          <p:cNvSpPr txBox="1"/>
          <p:nvPr/>
        </p:nvSpPr>
        <p:spPr>
          <a:xfrm>
            <a:off x="360375" y="27037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Having a respectful learning environment</a:t>
            </a:r>
            <a:endParaRPr b="1" i="0" sz="2900" u="none" cap="none" strike="noStrike">
              <a:solidFill>
                <a:srgbClr val="FF8022"/>
              </a:solidFill>
              <a:latin typeface="Lato"/>
              <a:ea typeface="Lato"/>
              <a:cs typeface="Lato"/>
              <a:sym typeface="Lato"/>
            </a:endParaRPr>
          </a:p>
        </p:txBody>
      </p:sp>
      <p:sp>
        <p:nvSpPr>
          <p:cNvPr id="68" name="Google Shape;68;g15d761f9135_0_27"/>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listen to each other respectfully</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avoid making judgements or assumptions about others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comment on what has been said, not the person who has said it</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won’t put anyone on the spot and we have the right to pass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not share personal stories or ask personal questions</a:t>
            </a:r>
            <a:endParaRPr b="1" i="0" sz="1600" u="none" cap="none" strike="noStrike">
              <a:solidFill>
                <a:schemeClr val="accent2"/>
              </a:solidFill>
              <a:latin typeface="Lato"/>
              <a:ea typeface="Lato"/>
              <a:cs typeface="Lato"/>
              <a:sym typeface="Lato"/>
            </a:endParaRPr>
          </a:p>
        </p:txBody>
      </p:sp>
      <p:sp>
        <p:nvSpPr>
          <p:cNvPr id="69" name="Google Shape;69;g15d761f9135_0_27"/>
          <p:cNvSpPr txBox="1"/>
          <p:nvPr/>
        </p:nvSpPr>
        <p:spPr>
          <a:xfrm>
            <a:off x="418625" y="3452475"/>
            <a:ext cx="8242200" cy="677100"/>
          </a:xfrm>
          <a:prstGeom prst="rect">
            <a:avLst/>
          </a:prstGeom>
          <a:noFill/>
          <a:ln cap="flat" cmpd="sng" w="28575">
            <a:solidFill>
              <a:srgbClr val="FF802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If there is a question that you do not wish to ask aloud, you can write it on a post-it note which will be collected throughout the session and answered at the end</a:t>
            </a:r>
            <a:endParaRPr b="1" i="0" sz="1600" u="none" cap="none" strike="noStrike">
              <a:solidFill>
                <a:schemeClr val="lt1"/>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g24f7c4beb85_0_69"/>
          <p:cNvSpPr txBox="1"/>
          <p:nvPr/>
        </p:nvSpPr>
        <p:spPr>
          <a:xfrm>
            <a:off x="22342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62A33"/>
              </a:solidFill>
              <a:latin typeface="Arial"/>
              <a:ea typeface="Arial"/>
              <a:cs typeface="Arial"/>
              <a:sym typeface="Arial"/>
            </a:endParaRPr>
          </a:p>
        </p:txBody>
      </p:sp>
      <p:pic>
        <p:nvPicPr>
          <p:cNvPr id="453" name="Google Shape;453;g24f7c4beb85_0_69"/>
          <p:cNvPicPr preferRelativeResize="0"/>
          <p:nvPr/>
        </p:nvPicPr>
        <p:blipFill rotWithShape="1">
          <a:blip r:embed="rId3">
            <a:alphaModFix/>
          </a:blip>
          <a:srcRect b="0" l="0" r="0" t="0"/>
          <a:stretch/>
        </p:blipFill>
        <p:spPr>
          <a:xfrm>
            <a:off x="97250" y="1147026"/>
            <a:ext cx="1223325" cy="941452"/>
          </a:xfrm>
          <a:prstGeom prst="rect">
            <a:avLst/>
          </a:prstGeom>
          <a:noFill/>
          <a:ln>
            <a:noFill/>
          </a:ln>
        </p:spPr>
      </p:pic>
      <p:sp>
        <p:nvSpPr>
          <p:cNvPr id="454" name="Google Shape;454;g24f7c4beb85_0_69"/>
          <p:cNvSpPr/>
          <p:nvPr/>
        </p:nvSpPr>
        <p:spPr>
          <a:xfrm>
            <a:off x="8090175" y="4327000"/>
            <a:ext cx="986100" cy="709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g24f7c4beb85_0_69"/>
          <p:cNvSpPr txBox="1"/>
          <p:nvPr>
            <p:ph type="ctrTitle"/>
          </p:nvPr>
        </p:nvSpPr>
        <p:spPr>
          <a:xfrm>
            <a:off x="379375" y="4061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rgbClr val="00FF00"/>
                </a:solidFill>
                <a:latin typeface="Lato"/>
                <a:ea typeface="Lato"/>
                <a:cs typeface="Lato"/>
                <a:sym typeface="Lato"/>
              </a:rPr>
              <a:t>ANSWERS </a:t>
            </a:r>
            <a:r>
              <a:rPr b="1" i="0" lang="en-GB" sz="2900" u="none" cap="none" strike="noStrike">
                <a:solidFill>
                  <a:schemeClr val="accent2"/>
                </a:solidFill>
                <a:latin typeface="Lato"/>
                <a:ea typeface="Lato"/>
                <a:cs typeface="Lato"/>
                <a:sym typeface="Lato"/>
              </a:rPr>
              <a:t>| Tracking your finances</a:t>
            </a:r>
            <a:endParaRPr b="1" i="0" sz="2900" u="none" cap="none" strike="noStrike">
              <a:solidFill>
                <a:schemeClr val="accent2"/>
              </a:solidFill>
              <a:latin typeface="Lato"/>
              <a:ea typeface="Lato"/>
              <a:cs typeface="Lato"/>
              <a:sym typeface="Lato"/>
            </a:endParaRPr>
          </a:p>
        </p:txBody>
      </p:sp>
      <p:sp>
        <p:nvSpPr>
          <p:cNvPr id="456" name="Google Shape;456;g24f7c4beb85_0_69"/>
          <p:cNvSpPr/>
          <p:nvPr/>
        </p:nvSpPr>
        <p:spPr>
          <a:xfrm>
            <a:off x="1912750" y="2285300"/>
            <a:ext cx="3322800" cy="2674800"/>
          </a:xfrm>
          <a:prstGeom prst="rect">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500"/>
              </a:spcBef>
              <a:spcAft>
                <a:spcPts val="0"/>
              </a:spcAft>
              <a:buClr>
                <a:srgbClr val="000000"/>
              </a:buClr>
              <a:buSzPts val="1200"/>
              <a:buFont typeface="Arial"/>
              <a:buNone/>
            </a:pPr>
            <a:r>
              <a:rPr b="1" lang="en-GB" sz="1200">
                <a:solidFill>
                  <a:schemeClr val="accent1"/>
                </a:solidFill>
                <a:latin typeface="Lato"/>
                <a:ea typeface="Lato"/>
                <a:cs typeface="Lato"/>
                <a:sym typeface="Lato"/>
              </a:rPr>
              <a:t>Real-time awareness: </a:t>
            </a:r>
            <a:r>
              <a:rPr lang="en-GB" sz="1200">
                <a:solidFill>
                  <a:srgbClr val="374151"/>
                </a:solidFill>
                <a:latin typeface="Lato"/>
                <a:ea typeface="Lato"/>
                <a:cs typeface="Lato"/>
                <a:sym typeface="Lato"/>
              </a:rPr>
              <a:t>You stay up-to-date with your financial transactions and account balances, which can help you catch fraudulent activities or errors quickly.</a:t>
            </a:r>
            <a:endParaRPr sz="1200">
              <a:solidFill>
                <a:srgbClr val="374151"/>
              </a:solidFill>
              <a:latin typeface="Lato"/>
              <a:ea typeface="Lato"/>
              <a:cs typeface="Lato"/>
              <a:sym typeface="Lato"/>
            </a:endParaRPr>
          </a:p>
          <a:p>
            <a:pPr indent="0" lvl="0" marL="0" rtl="0" algn="l">
              <a:lnSpc>
                <a:spcPct val="115000"/>
              </a:lnSpc>
              <a:spcBef>
                <a:spcPts val="1500"/>
              </a:spcBef>
              <a:spcAft>
                <a:spcPts val="0"/>
              </a:spcAft>
              <a:buClr>
                <a:srgbClr val="000000"/>
              </a:buClr>
              <a:buSzPts val="1200"/>
              <a:buFont typeface="Arial"/>
              <a:buNone/>
            </a:pPr>
            <a:r>
              <a:rPr b="1" lang="en-GB" sz="1200">
                <a:solidFill>
                  <a:schemeClr val="accent1"/>
                </a:solidFill>
                <a:latin typeface="Lato"/>
                <a:ea typeface="Lato"/>
                <a:cs typeface="Lato"/>
                <a:sym typeface="Lato"/>
              </a:rPr>
              <a:t>Immediate decision-making: </a:t>
            </a:r>
            <a:r>
              <a:rPr lang="en-GB" sz="1200">
                <a:solidFill>
                  <a:srgbClr val="374151"/>
                </a:solidFill>
                <a:latin typeface="Lato"/>
                <a:ea typeface="Lato"/>
                <a:cs typeface="Lato"/>
                <a:sym typeface="Lato"/>
              </a:rPr>
              <a:t>You can make informed spending decisions based on your current financial status.</a:t>
            </a:r>
            <a:endParaRPr/>
          </a:p>
          <a:p>
            <a:pPr indent="0" lvl="0" marL="0" rtl="0" algn="l">
              <a:lnSpc>
                <a:spcPct val="115000"/>
              </a:lnSpc>
              <a:spcBef>
                <a:spcPts val="1500"/>
              </a:spcBef>
              <a:spcAft>
                <a:spcPts val="1500"/>
              </a:spcAft>
              <a:buClr>
                <a:srgbClr val="000000"/>
              </a:buClr>
              <a:buSzPts val="1200"/>
              <a:buFont typeface="Arial"/>
              <a:buNone/>
            </a:pPr>
            <a:r>
              <a:rPr b="1" lang="en-GB" sz="1200">
                <a:solidFill>
                  <a:schemeClr val="accent1"/>
                </a:solidFill>
                <a:latin typeface="Lato"/>
                <a:ea typeface="Lato"/>
                <a:cs typeface="Lato"/>
                <a:sym typeface="Lato"/>
              </a:rPr>
              <a:t>Tracking progress: </a:t>
            </a:r>
            <a:r>
              <a:rPr lang="en-GB" sz="1200">
                <a:solidFill>
                  <a:srgbClr val="374151"/>
                </a:solidFill>
                <a:latin typeface="Lato"/>
                <a:ea typeface="Lato"/>
                <a:cs typeface="Lato"/>
                <a:sym typeface="Lato"/>
              </a:rPr>
              <a:t>It's easier to </a:t>
            </a:r>
            <a:r>
              <a:rPr lang="en-GB" sz="1200">
                <a:solidFill>
                  <a:srgbClr val="374151"/>
                </a:solidFill>
                <a:latin typeface="Lato"/>
                <a:ea typeface="Lato"/>
                <a:cs typeface="Lato"/>
                <a:sym typeface="Lato"/>
              </a:rPr>
              <a:t>monitor your financial goals and track your spending patterns over time.</a:t>
            </a:r>
            <a:endParaRPr b="1" sz="1200">
              <a:solidFill>
                <a:schemeClr val="accent1"/>
              </a:solidFill>
              <a:latin typeface="Lato"/>
              <a:ea typeface="Lato"/>
              <a:cs typeface="Lato"/>
              <a:sym typeface="Lato"/>
            </a:endParaRPr>
          </a:p>
        </p:txBody>
      </p:sp>
      <p:sp>
        <p:nvSpPr>
          <p:cNvPr id="457" name="Google Shape;457;g24f7c4beb85_0_69"/>
          <p:cNvSpPr txBox="1"/>
          <p:nvPr/>
        </p:nvSpPr>
        <p:spPr>
          <a:xfrm>
            <a:off x="1805375" y="1118038"/>
            <a:ext cx="69948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rgbClr val="000000"/>
              </a:buClr>
              <a:buSzPts val="1800"/>
              <a:buFont typeface="Arial"/>
              <a:buNone/>
            </a:pPr>
            <a:r>
              <a:rPr b="1" lang="en-GB" sz="1800">
                <a:solidFill>
                  <a:schemeClr val="accent2"/>
                </a:solidFill>
                <a:latin typeface="Lato"/>
                <a:ea typeface="Lato"/>
                <a:cs typeface="Lato"/>
                <a:sym typeface="Lato"/>
              </a:rPr>
              <a:t>Frequently checking your accounts online</a:t>
            </a:r>
            <a:endParaRPr b="1" sz="1800">
              <a:solidFill>
                <a:schemeClr val="accent2"/>
              </a:solidFill>
              <a:latin typeface="Lato"/>
              <a:ea typeface="Lato"/>
              <a:cs typeface="Lato"/>
              <a:sym typeface="Lato"/>
            </a:endParaRPr>
          </a:p>
        </p:txBody>
      </p:sp>
      <p:sp>
        <p:nvSpPr>
          <p:cNvPr id="458" name="Google Shape;458;g24f7c4beb85_0_69"/>
          <p:cNvSpPr/>
          <p:nvPr/>
        </p:nvSpPr>
        <p:spPr>
          <a:xfrm>
            <a:off x="5581175" y="2285300"/>
            <a:ext cx="3322800" cy="2674800"/>
          </a:xfrm>
          <a:prstGeom prst="rect">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500"/>
              </a:spcBef>
              <a:spcAft>
                <a:spcPts val="0"/>
              </a:spcAft>
              <a:buClr>
                <a:srgbClr val="000000"/>
              </a:buClr>
              <a:buSzPts val="1200"/>
              <a:buFont typeface="Arial"/>
              <a:buNone/>
            </a:pPr>
            <a:r>
              <a:rPr b="1" lang="en-GB" sz="1200">
                <a:solidFill>
                  <a:schemeClr val="accent1"/>
                </a:solidFill>
                <a:latin typeface="Lato"/>
                <a:ea typeface="Lato"/>
                <a:cs typeface="Lato"/>
                <a:sym typeface="Lato"/>
              </a:rPr>
              <a:t>Time-consuming: </a:t>
            </a:r>
            <a:r>
              <a:rPr lang="en-GB" sz="1200">
                <a:solidFill>
                  <a:srgbClr val="374151"/>
                </a:solidFill>
                <a:latin typeface="Lato"/>
                <a:ea typeface="Lato"/>
                <a:cs typeface="Lato"/>
                <a:sym typeface="Lato"/>
              </a:rPr>
              <a:t>Constantly checking your accounts online can be time-consuming and potentially stressful.</a:t>
            </a:r>
            <a:endParaRPr sz="1200">
              <a:solidFill>
                <a:srgbClr val="374151"/>
              </a:solidFill>
              <a:latin typeface="Lato"/>
              <a:ea typeface="Lato"/>
              <a:cs typeface="Lato"/>
              <a:sym typeface="Lato"/>
            </a:endParaRPr>
          </a:p>
          <a:p>
            <a:pPr indent="0" lvl="0" marL="0" rtl="0" algn="l">
              <a:lnSpc>
                <a:spcPct val="115000"/>
              </a:lnSpc>
              <a:spcBef>
                <a:spcPts val="1500"/>
              </a:spcBef>
              <a:spcAft>
                <a:spcPts val="0"/>
              </a:spcAft>
              <a:buClr>
                <a:srgbClr val="000000"/>
              </a:buClr>
              <a:buSzPts val="1200"/>
              <a:buFont typeface="Arial"/>
              <a:buNone/>
            </a:pPr>
            <a:r>
              <a:rPr b="1" lang="en-GB" sz="1200">
                <a:solidFill>
                  <a:schemeClr val="accent1"/>
                </a:solidFill>
                <a:latin typeface="Lato"/>
                <a:ea typeface="Lato"/>
                <a:cs typeface="Lato"/>
                <a:sym typeface="Lato"/>
              </a:rPr>
              <a:t>Anxiety: </a:t>
            </a:r>
            <a:r>
              <a:rPr lang="en-GB" sz="1200">
                <a:solidFill>
                  <a:srgbClr val="374151"/>
                </a:solidFill>
                <a:latin typeface="Lato"/>
                <a:ea typeface="Lato"/>
                <a:cs typeface="Lato"/>
                <a:sym typeface="Lato"/>
              </a:rPr>
              <a:t>Overchecking accounts might lead to unnecessary anxiety, especially if you're prone to worrying about money.</a:t>
            </a:r>
            <a:endParaRPr b="1" sz="1200">
              <a:solidFill>
                <a:schemeClr val="accent1"/>
              </a:solidFill>
              <a:latin typeface="Lato"/>
              <a:ea typeface="Lato"/>
              <a:cs typeface="Lato"/>
              <a:sym typeface="Lato"/>
            </a:endParaRPr>
          </a:p>
          <a:p>
            <a:pPr indent="0" lvl="0" marL="0" rtl="0" algn="l">
              <a:lnSpc>
                <a:spcPct val="115000"/>
              </a:lnSpc>
              <a:spcBef>
                <a:spcPts val="1500"/>
              </a:spcBef>
              <a:spcAft>
                <a:spcPts val="1500"/>
              </a:spcAft>
              <a:buClr>
                <a:srgbClr val="000000"/>
              </a:buClr>
              <a:buSzPts val="1200"/>
              <a:buFont typeface="Arial"/>
              <a:buNone/>
            </a:pPr>
            <a:r>
              <a:rPr b="1" lang="en-GB" sz="1200">
                <a:solidFill>
                  <a:schemeClr val="accent1"/>
                </a:solidFill>
                <a:latin typeface="Lato"/>
                <a:ea typeface="Lato"/>
                <a:cs typeface="Lato"/>
                <a:sym typeface="Lato"/>
              </a:rPr>
              <a:t>Potential for overthinking:</a:t>
            </a:r>
            <a:r>
              <a:rPr lang="en-GB" sz="1200">
                <a:solidFill>
                  <a:srgbClr val="374151"/>
                </a:solidFill>
                <a:latin typeface="Lato"/>
                <a:ea typeface="Lato"/>
                <a:cs typeface="Lato"/>
                <a:sym typeface="Lato"/>
              </a:rPr>
              <a:t> Frequent checking might make you overly cautious about small expenses, potentially hindering your ability to enjoy discretionary spending.</a:t>
            </a:r>
            <a:endParaRPr sz="1200">
              <a:solidFill>
                <a:srgbClr val="374151"/>
              </a:solidFill>
              <a:latin typeface="Lato"/>
              <a:ea typeface="Lato"/>
              <a:cs typeface="Lato"/>
              <a:sym typeface="Lato"/>
            </a:endParaRPr>
          </a:p>
        </p:txBody>
      </p:sp>
      <p:sp>
        <p:nvSpPr>
          <p:cNvPr id="459" name="Google Shape;459;g24f7c4beb85_0_69"/>
          <p:cNvSpPr txBox="1"/>
          <p:nvPr/>
        </p:nvSpPr>
        <p:spPr>
          <a:xfrm>
            <a:off x="1881575" y="1775625"/>
            <a:ext cx="3322800" cy="431100"/>
          </a:xfrm>
          <a:prstGeom prst="rect">
            <a:avLst/>
          </a:prstGeom>
          <a:solidFill>
            <a:schemeClr val="accent2"/>
          </a:solidFill>
          <a:ln>
            <a:noFill/>
          </a:ln>
        </p:spPr>
        <p:txBody>
          <a:bodyPr anchorCtr="0" anchor="t" bIns="91425" lIns="91425" spcFirstLastPara="1" rIns="91425" wrap="square" tIns="91425">
            <a:spAutoFit/>
          </a:bodyPr>
          <a:lstStyle/>
          <a:p>
            <a:pPr indent="0" lvl="0" marL="101600" marR="0" rtl="0" algn="ctr">
              <a:lnSpc>
                <a:spcPct val="115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Advantages</a:t>
            </a:r>
            <a:endParaRPr b="1" i="0" sz="1600" u="none" cap="none" strike="noStrike">
              <a:solidFill>
                <a:schemeClr val="lt1"/>
              </a:solidFill>
              <a:latin typeface="Lato"/>
              <a:ea typeface="Lato"/>
              <a:cs typeface="Lato"/>
              <a:sym typeface="Lato"/>
            </a:endParaRPr>
          </a:p>
        </p:txBody>
      </p:sp>
      <p:sp>
        <p:nvSpPr>
          <p:cNvPr id="460" name="Google Shape;460;g24f7c4beb85_0_69"/>
          <p:cNvSpPr txBox="1"/>
          <p:nvPr/>
        </p:nvSpPr>
        <p:spPr>
          <a:xfrm>
            <a:off x="5579289" y="1775625"/>
            <a:ext cx="3322800" cy="431100"/>
          </a:xfrm>
          <a:prstGeom prst="rect">
            <a:avLst/>
          </a:prstGeom>
          <a:solidFill>
            <a:schemeClr val="accent2"/>
          </a:solidFill>
          <a:ln>
            <a:noFill/>
          </a:ln>
        </p:spPr>
        <p:txBody>
          <a:bodyPr anchorCtr="0" anchor="t" bIns="91425" lIns="91425" spcFirstLastPara="1" rIns="91425" wrap="square" tIns="91425">
            <a:spAutoFit/>
          </a:bodyPr>
          <a:lstStyle/>
          <a:p>
            <a:pPr indent="0" lvl="0" marL="101600" marR="0" rtl="0" algn="ctr">
              <a:lnSpc>
                <a:spcPct val="115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Disadvantages</a:t>
            </a:r>
            <a:endParaRPr b="1" i="0" sz="1600" u="none" cap="none" strike="noStrike">
              <a:solidFill>
                <a:schemeClr val="lt1"/>
              </a:solidFill>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g275c47b2053_0_1"/>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62A33"/>
              </a:solidFill>
              <a:latin typeface="Arial"/>
              <a:ea typeface="Arial"/>
              <a:cs typeface="Arial"/>
              <a:sym typeface="Arial"/>
            </a:endParaRPr>
          </a:p>
        </p:txBody>
      </p:sp>
      <p:pic>
        <p:nvPicPr>
          <p:cNvPr id="466" name="Google Shape;466;g275c47b2053_0_1"/>
          <p:cNvPicPr preferRelativeResize="0"/>
          <p:nvPr/>
        </p:nvPicPr>
        <p:blipFill rotWithShape="1">
          <a:blip r:embed="rId3">
            <a:alphaModFix/>
          </a:blip>
          <a:srcRect b="7635" l="12702" r="16057" t="12485"/>
          <a:stretch/>
        </p:blipFill>
        <p:spPr>
          <a:xfrm>
            <a:off x="179800" y="1056025"/>
            <a:ext cx="1526850" cy="1711950"/>
          </a:xfrm>
          <a:prstGeom prst="rect">
            <a:avLst/>
          </a:prstGeom>
          <a:noFill/>
          <a:ln>
            <a:noFill/>
          </a:ln>
        </p:spPr>
      </p:pic>
      <p:pic>
        <p:nvPicPr>
          <p:cNvPr id="467" name="Google Shape;467;g275c47b2053_0_1"/>
          <p:cNvPicPr preferRelativeResize="0"/>
          <p:nvPr/>
        </p:nvPicPr>
        <p:blipFill rotWithShape="1">
          <a:blip r:embed="rId4">
            <a:alphaModFix/>
          </a:blip>
          <a:srcRect b="0" l="0" r="0" t="0"/>
          <a:stretch/>
        </p:blipFill>
        <p:spPr>
          <a:xfrm>
            <a:off x="360375" y="1533650"/>
            <a:ext cx="411055" cy="393600"/>
          </a:xfrm>
          <a:prstGeom prst="rect">
            <a:avLst/>
          </a:prstGeom>
          <a:noFill/>
          <a:ln>
            <a:noFill/>
          </a:ln>
        </p:spPr>
      </p:pic>
      <p:sp>
        <p:nvSpPr>
          <p:cNvPr id="468" name="Google Shape;468;g275c47b2053_0_1"/>
          <p:cNvSpPr/>
          <p:nvPr/>
        </p:nvSpPr>
        <p:spPr>
          <a:xfrm>
            <a:off x="1912750" y="2285300"/>
            <a:ext cx="3322800" cy="2674800"/>
          </a:xfrm>
          <a:prstGeom prst="rect">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500"/>
              </a:spcBef>
              <a:spcAft>
                <a:spcPts val="0"/>
              </a:spcAft>
              <a:buClr>
                <a:srgbClr val="000000"/>
              </a:buClr>
              <a:buSzPts val="1200"/>
              <a:buFont typeface="Arial"/>
              <a:buNone/>
            </a:pPr>
            <a:r>
              <a:rPr b="1" lang="en-GB" sz="1200">
                <a:solidFill>
                  <a:schemeClr val="accent1"/>
                </a:solidFill>
                <a:latin typeface="Lato"/>
                <a:ea typeface="Lato"/>
                <a:cs typeface="Lato"/>
                <a:sym typeface="Lato"/>
              </a:rPr>
              <a:t>Automated tracking: </a:t>
            </a:r>
            <a:r>
              <a:rPr lang="en-GB" sz="1200">
                <a:solidFill>
                  <a:schemeClr val="dk1"/>
                </a:solidFill>
                <a:latin typeface="Lato"/>
                <a:ea typeface="Lato"/>
                <a:cs typeface="Lato"/>
                <a:sym typeface="Lato"/>
              </a:rPr>
              <a:t>Budgeting apps can categorize your spending automatically, giving you a clear view of where your money is going.</a:t>
            </a:r>
            <a:endParaRPr sz="1200">
              <a:solidFill>
                <a:schemeClr val="dk1"/>
              </a:solidFill>
              <a:latin typeface="Lato"/>
              <a:ea typeface="Lato"/>
              <a:cs typeface="Lato"/>
              <a:sym typeface="Lato"/>
            </a:endParaRPr>
          </a:p>
          <a:p>
            <a:pPr indent="0" lvl="0" marL="0" rtl="0" algn="l">
              <a:lnSpc>
                <a:spcPct val="115000"/>
              </a:lnSpc>
              <a:spcBef>
                <a:spcPts val="1500"/>
              </a:spcBef>
              <a:spcAft>
                <a:spcPts val="0"/>
              </a:spcAft>
              <a:buClr>
                <a:srgbClr val="000000"/>
              </a:buClr>
              <a:buSzPts val="1200"/>
              <a:buFont typeface="Arial"/>
              <a:buNone/>
            </a:pPr>
            <a:r>
              <a:rPr b="1" lang="en-GB" sz="1200">
                <a:solidFill>
                  <a:schemeClr val="accent1"/>
                </a:solidFill>
                <a:latin typeface="Lato"/>
                <a:ea typeface="Lato"/>
                <a:cs typeface="Lato"/>
                <a:sym typeface="Lato"/>
              </a:rPr>
              <a:t>Visual representation: </a:t>
            </a:r>
            <a:r>
              <a:rPr lang="en-GB" sz="1200">
                <a:solidFill>
                  <a:schemeClr val="dk1"/>
                </a:solidFill>
                <a:latin typeface="Lato"/>
                <a:ea typeface="Lato"/>
                <a:cs typeface="Lato"/>
                <a:sym typeface="Lato"/>
              </a:rPr>
              <a:t>Graphs and charts help visualize your financial progress, making it easier to understand your financial situation.</a:t>
            </a:r>
            <a:endParaRPr/>
          </a:p>
          <a:p>
            <a:pPr indent="0" lvl="0" marL="0" rtl="0" algn="l">
              <a:lnSpc>
                <a:spcPct val="115000"/>
              </a:lnSpc>
              <a:spcBef>
                <a:spcPts val="1500"/>
              </a:spcBef>
              <a:spcAft>
                <a:spcPts val="1500"/>
              </a:spcAft>
              <a:buClr>
                <a:srgbClr val="000000"/>
              </a:buClr>
              <a:buSzPts val="1200"/>
              <a:buFont typeface="Arial"/>
              <a:buNone/>
            </a:pPr>
            <a:r>
              <a:rPr b="1" lang="en-GB" sz="1200">
                <a:solidFill>
                  <a:schemeClr val="accent1"/>
                </a:solidFill>
                <a:latin typeface="Lato"/>
                <a:ea typeface="Lato"/>
                <a:cs typeface="Lato"/>
                <a:sym typeface="Lato"/>
              </a:rPr>
              <a:t>Notifications: </a:t>
            </a:r>
            <a:r>
              <a:rPr lang="en-GB" sz="1200">
                <a:solidFill>
                  <a:schemeClr val="dk1"/>
                </a:solidFill>
                <a:latin typeface="Lato"/>
                <a:ea typeface="Lato"/>
                <a:cs typeface="Lato"/>
                <a:sym typeface="Lato"/>
              </a:rPr>
              <a:t>Many apps offer alerts for overspending or when you approach certain budget limits</a:t>
            </a:r>
            <a:endParaRPr/>
          </a:p>
        </p:txBody>
      </p:sp>
      <p:sp>
        <p:nvSpPr>
          <p:cNvPr id="469" name="Google Shape;469;g275c47b2053_0_1"/>
          <p:cNvSpPr/>
          <p:nvPr/>
        </p:nvSpPr>
        <p:spPr>
          <a:xfrm>
            <a:off x="5581175" y="2285300"/>
            <a:ext cx="3322800" cy="2674800"/>
          </a:xfrm>
          <a:prstGeom prst="rect">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500"/>
              </a:spcBef>
              <a:spcAft>
                <a:spcPts val="0"/>
              </a:spcAft>
              <a:buClr>
                <a:srgbClr val="000000"/>
              </a:buClr>
              <a:buSzPts val="1200"/>
              <a:buFont typeface="Arial"/>
              <a:buNone/>
            </a:pPr>
            <a:r>
              <a:rPr b="1" lang="en-GB" sz="1200">
                <a:solidFill>
                  <a:schemeClr val="accent1"/>
                </a:solidFill>
                <a:latin typeface="Lato"/>
                <a:ea typeface="Lato"/>
                <a:cs typeface="Lato"/>
                <a:sym typeface="Lato"/>
              </a:rPr>
              <a:t>Learning curve: </a:t>
            </a:r>
            <a:r>
              <a:rPr lang="en-GB" sz="1200">
                <a:solidFill>
                  <a:srgbClr val="374151"/>
                </a:solidFill>
                <a:latin typeface="Lato"/>
                <a:ea typeface="Lato"/>
                <a:cs typeface="Lato"/>
                <a:sym typeface="Lato"/>
              </a:rPr>
              <a:t>You might need time to learn how to effectively use the app and set it up to suit your specific financial needs.</a:t>
            </a:r>
            <a:endParaRPr sz="1200">
              <a:solidFill>
                <a:srgbClr val="374151"/>
              </a:solidFill>
              <a:latin typeface="Lato"/>
              <a:ea typeface="Lato"/>
              <a:cs typeface="Lato"/>
              <a:sym typeface="Lato"/>
            </a:endParaRPr>
          </a:p>
          <a:p>
            <a:pPr indent="0" lvl="0" marL="0" rtl="0" algn="l">
              <a:lnSpc>
                <a:spcPct val="115000"/>
              </a:lnSpc>
              <a:spcBef>
                <a:spcPts val="1500"/>
              </a:spcBef>
              <a:spcAft>
                <a:spcPts val="0"/>
              </a:spcAft>
              <a:buClr>
                <a:srgbClr val="000000"/>
              </a:buClr>
              <a:buSzPts val="1200"/>
              <a:buFont typeface="Arial"/>
              <a:buNone/>
            </a:pPr>
            <a:r>
              <a:rPr b="1" lang="en-GB" sz="1200">
                <a:solidFill>
                  <a:schemeClr val="accent1"/>
                </a:solidFill>
                <a:latin typeface="Lato"/>
                <a:ea typeface="Lato"/>
                <a:cs typeface="Lato"/>
                <a:sym typeface="Lato"/>
              </a:rPr>
              <a:t>Reliance on technology:</a:t>
            </a:r>
            <a:r>
              <a:rPr lang="en-GB" sz="1200">
                <a:solidFill>
                  <a:srgbClr val="374151"/>
                </a:solidFill>
                <a:latin typeface="Lato"/>
                <a:ea typeface="Lato"/>
                <a:cs typeface="Lato"/>
                <a:sym typeface="Lato"/>
              </a:rPr>
              <a:t> If the app goes down or has technical issues, you might lose access to your budgeting information temporarily.</a:t>
            </a:r>
            <a:endParaRPr b="1" sz="1200">
              <a:solidFill>
                <a:schemeClr val="accent1"/>
              </a:solidFill>
              <a:latin typeface="Lato"/>
              <a:ea typeface="Lato"/>
              <a:cs typeface="Lato"/>
              <a:sym typeface="Lato"/>
            </a:endParaRPr>
          </a:p>
          <a:p>
            <a:pPr indent="0" lvl="0" marL="0" rtl="0" algn="l">
              <a:lnSpc>
                <a:spcPct val="115000"/>
              </a:lnSpc>
              <a:spcBef>
                <a:spcPts val="1500"/>
              </a:spcBef>
              <a:spcAft>
                <a:spcPts val="1500"/>
              </a:spcAft>
              <a:buClr>
                <a:srgbClr val="000000"/>
              </a:buClr>
              <a:buSzPts val="1200"/>
              <a:buFont typeface="Arial"/>
              <a:buNone/>
            </a:pPr>
            <a:r>
              <a:rPr b="1" lang="en-GB" sz="1200">
                <a:solidFill>
                  <a:schemeClr val="accent1"/>
                </a:solidFill>
                <a:latin typeface="Lato"/>
                <a:ea typeface="Lato"/>
                <a:cs typeface="Lato"/>
                <a:sym typeface="Lato"/>
              </a:rPr>
              <a:t>Privacy concerns: </a:t>
            </a:r>
            <a:r>
              <a:rPr lang="en-GB" sz="1200">
                <a:solidFill>
                  <a:srgbClr val="374151"/>
                </a:solidFill>
                <a:latin typeface="Lato"/>
                <a:ea typeface="Lato"/>
                <a:cs typeface="Lato"/>
                <a:sym typeface="Lato"/>
              </a:rPr>
              <a:t>Some people might be uncomfortable with sharing their financial information with a third-party app.</a:t>
            </a:r>
            <a:endParaRPr sz="1200">
              <a:solidFill>
                <a:srgbClr val="374151"/>
              </a:solidFill>
              <a:latin typeface="Lato"/>
              <a:ea typeface="Lato"/>
              <a:cs typeface="Lato"/>
              <a:sym typeface="Lato"/>
            </a:endParaRPr>
          </a:p>
        </p:txBody>
      </p:sp>
      <p:sp>
        <p:nvSpPr>
          <p:cNvPr id="470" name="Google Shape;470;g275c47b2053_0_1"/>
          <p:cNvSpPr txBox="1"/>
          <p:nvPr/>
        </p:nvSpPr>
        <p:spPr>
          <a:xfrm>
            <a:off x="1881575" y="1775625"/>
            <a:ext cx="3322800" cy="431100"/>
          </a:xfrm>
          <a:prstGeom prst="rect">
            <a:avLst/>
          </a:prstGeom>
          <a:solidFill>
            <a:schemeClr val="accent2"/>
          </a:solidFill>
          <a:ln>
            <a:noFill/>
          </a:ln>
        </p:spPr>
        <p:txBody>
          <a:bodyPr anchorCtr="0" anchor="t" bIns="91425" lIns="91425" spcFirstLastPara="1" rIns="91425" wrap="square" tIns="91425">
            <a:spAutoFit/>
          </a:bodyPr>
          <a:lstStyle/>
          <a:p>
            <a:pPr indent="0" lvl="0" marL="101600" marR="0" rtl="0" algn="ctr">
              <a:lnSpc>
                <a:spcPct val="115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Advantages</a:t>
            </a:r>
            <a:endParaRPr b="1" i="0" sz="1600" u="none" cap="none" strike="noStrike">
              <a:solidFill>
                <a:schemeClr val="lt1"/>
              </a:solidFill>
              <a:latin typeface="Lato"/>
              <a:ea typeface="Lato"/>
              <a:cs typeface="Lato"/>
              <a:sym typeface="Lato"/>
            </a:endParaRPr>
          </a:p>
        </p:txBody>
      </p:sp>
      <p:sp>
        <p:nvSpPr>
          <p:cNvPr id="471" name="Google Shape;471;g275c47b2053_0_1"/>
          <p:cNvSpPr txBox="1"/>
          <p:nvPr/>
        </p:nvSpPr>
        <p:spPr>
          <a:xfrm>
            <a:off x="5579289" y="1775625"/>
            <a:ext cx="3322800" cy="431100"/>
          </a:xfrm>
          <a:prstGeom prst="rect">
            <a:avLst/>
          </a:prstGeom>
          <a:solidFill>
            <a:schemeClr val="accent2"/>
          </a:solidFill>
          <a:ln>
            <a:noFill/>
          </a:ln>
        </p:spPr>
        <p:txBody>
          <a:bodyPr anchorCtr="0" anchor="t" bIns="91425" lIns="91425" spcFirstLastPara="1" rIns="91425" wrap="square" tIns="91425">
            <a:spAutoFit/>
          </a:bodyPr>
          <a:lstStyle/>
          <a:p>
            <a:pPr indent="0" lvl="0" marL="101600" marR="0" rtl="0" algn="ctr">
              <a:lnSpc>
                <a:spcPct val="115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Disadvantages</a:t>
            </a:r>
            <a:endParaRPr b="1" i="0" sz="1600" u="none" cap="none" strike="noStrike">
              <a:solidFill>
                <a:schemeClr val="lt1"/>
              </a:solidFill>
              <a:latin typeface="Lato"/>
              <a:ea typeface="Lato"/>
              <a:cs typeface="Lato"/>
              <a:sym typeface="Lato"/>
            </a:endParaRPr>
          </a:p>
        </p:txBody>
      </p:sp>
      <p:sp>
        <p:nvSpPr>
          <p:cNvPr id="472" name="Google Shape;472;g275c47b2053_0_1"/>
          <p:cNvSpPr txBox="1"/>
          <p:nvPr>
            <p:ph type="ctrTitle"/>
          </p:nvPr>
        </p:nvSpPr>
        <p:spPr>
          <a:xfrm>
            <a:off x="379375" y="4061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rgbClr val="00FF00"/>
                </a:solidFill>
                <a:latin typeface="Lato"/>
                <a:ea typeface="Lato"/>
                <a:cs typeface="Lato"/>
                <a:sym typeface="Lato"/>
              </a:rPr>
              <a:t>ANSWERS </a:t>
            </a:r>
            <a:r>
              <a:rPr b="1" i="0" lang="en-GB" sz="2900" u="none" cap="none" strike="noStrike">
                <a:solidFill>
                  <a:schemeClr val="accent2"/>
                </a:solidFill>
                <a:latin typeface="Lato"/>
                <a:ea typeface="Lato"/>
                <a:cs typeface="Lato"/>
                <a:sym typeface="Lato"/>
              </a:rPr>
              <a:t>| Tracking your finances</a:t>
            </a:r>
            <a:endParaRPr b="1" i="0" sz="2900" u="none" cap="none" strike="noStrike">
              <a:solidFill>
                <a:schemeClr val="accent2"/>
              </a:solidFill>
              <a:latin typeface="Lato"/>
              <a:ea typeface="Lato"/>
              <a:cs typeface="Lato"/>
              <a:sym typeface="Lato"/>
            </a:endParaRPr>
          </a:p>
        </p:txBody>
      </p:sp>
      <p:sp>
        <p:nvSpPr>
          <p:cNvPr id="473" name="Google Shape;473;g275c47b2053_0_1"/>
          <p:cNvSpPr txBox="1"/>
          <p:nvPr/>
        </p:nvSpPr>
        <p:spPr>
          <a:xfrm>
            <a:off x="1805375" y="1118038"/>
            <a:ext cx="69948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rgbClr val="000000"/>
              </a:buClr>
              <a:buSzPts val="1800"/>
              <a:buFont typeface="Arial"/>
              <a:buNone/>
            </a:pPr>
            <a:r>
              <a:rPr b="1" lang="en-GB" sz="1800">
                <a:solidFill>
                  <a:schemeClr val="accent2"/>
                </a:solidFill>
                <a:latin typeface="Lato"/>
                <a:ea typeface="Lato"/>
                <a:cs typeface="Lato"/>
                <a:sym typeface="Lato"/>
              </a:rPr>
              <a:t>Using a budgeting app</a:t>
            </a:r>
            <a:endParaRPr b="1" sz="1800">
              <a:solidFill>
                <a:schemeClr val="accent2"/>
              </a:solidFill>
              <a:latin typeface="Lato"/>
              <a:ea typeface="Lato"/>
              <a:cs typeface="Lato"/>
              <a:sym typeface="La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g275c47b2053_0_5"/>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62A33"/>
              </a:solidFill>
              <a:latin typeface="Arial"/>
              <a:ea typeface="Arial"/>
              <a:cs typeface="Arial"/>
              <a:sym typeface="Arial"/>
            </a:endParaRPr>
          </a:p>
        </p:txBody>
      </p:sp>
      <p:sp>
        <p:nvSpPr>
          <p:cNvPr id="479" name="Google Shape;479;g275c47b2053_0_5"/>
          <p:cNvSpPr/>
          <p:nvPr/>
        </p:nvSpPr>
        <p:spPr>
          <a:xfrm>
            <a:off x="8090175" y="4327000"/>
            <a:ext cx="986100" cy="709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g275c47b2053_0_5"/>
          <p:cNvSpPr/>
          <p:nvPr/>
        </p:nvSpPr>
        <p:spPr>
          <a:xfrm>
            <a:off x="1912750" y="2285300"/>
            <a:ext cx="3322800" cy="2674800"/>
          </a:xfrm>
          <a:prstGeom prst="rect">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500"/>
              </a:spcBef>
              <a:spcAft>
                <a:spcPts val="0"/>
              </a:spcAft>
              <a:buClr>
                <a:srgbClr val="000000"/>
              </a:buClr>
              <a:buSzPts val="1200"/>
              <a:buFont typeface="Arial"/>
              <a:buNone/>
            </a:pPr>
            <a:r>
              <a:rPr b="1" lang="en-GB" sz="1200">
                <a:solidFill>
                  <a:schemeClr val="accent1"/>
                </a:solidFill>
                <a:latin typeface="Lato"/>
                <a:ea typeface="Lato"/>
                <a:cs typeface="Lato"/>
                <a:sym typeface="Lato"/>
              </a:rPr>
              <a:t>Simple and immediate: </a:t>
            </a:r>
            <a:r>
              <a:rPr lang="en-GB" sz="1200">
                <a:solidFill>
                  <a:srgbClr val="374151"/>
                </a:solidFill>
                <a:latin typeface="Lato"/>
                <a:ea typeface="Lato"/>
                <a:cs typeface="Lato"/>
                <a:sym typeface="Lato"/>
              </a:rPr>
              <a:t>Text reminders offer a straightforward way to remind yourself of financial goals or upcoming bills.</a:t>
            </a:r>
            <a:endParaRPr b="1" sz="1200">
              <a:solidFill>
                <a:schemeClr val="accent1"/>
              </a:solidFill>
              <a:latin typeface="Lato"/>
              <a:ea typeface="Lato"/>
              <a:cs typeface="Lato"/>
              <a:sym typeface="Lato"/>
            </a:endParaRPr>
          </a:p>
          <a:p>
            <a:pPr indent="0" lvl="0" marL="0" rtl="0" algn="l">
              <a:lnSpc>
                <a:spcPct val="115000"/>
              </a:lnSpc>
              <a:spcBef>
                <a:spcPts val="1500"/>
              </a:spcBef>
              <a:spcAft>
                <a:spcPts val="0"/>
              </a:spcAft>
              <a:buClr>
                <a:srgbClr val="000000"/>
              </a:buClr>
              <a:buSzPts val="1200"/>
              <a:buFont typeface="Arial"/>
              <a:buNone/>
            </a:pPr>
            <a:r>
              <a:rPr b="1" lang="en-GB" sz="1200">
                <a:solidFill>
                  <a:schemeClr val="accent1"/>
                </a:solidFill>
                <a:latin typeface="Lato"/>
                <a:ea typeface="Lato"/>
                <a:cs typeface="Lato"/>
                <a:sym typeface="Lato"/>
              </a:rPr>
              <a:t>Customizable</a:t>
            </a:r>
            <a:r>
              <a:rPr lang="en-GB" sz="1200">
                <a:solidFill>
                  <a:srgbClr val="374151"/>
                </a:solidFill>
                <a:latin typeface="Lato"/>
                <a:ea typeface="Lato"/>
                <a:cs typeface="Lato"/>
                <a:sym typeface="Lato"/>
              </a:rPr>
              <a:t>: You can set reminders for specific events like bill payments, savings contributions, or budget reviews.</a:t>
            </a:r>
            <a:endParaRPr/>
          </a:p>
          <a:p>
            <a:pPr indent="0" lvl="0" marL="0" rtl="0" algn="l">
              <a:lnSpc>
                <a:spcPct val="115000"/>
              </a:lnSpc>
              <a:spcBef>
                <a:spcPts val="1500"/>
              </a:spcBef>
              <a:spcAft>
                <a:spcPts val="1500"/>
              </a:spcAft>
              <a:buClr>
                <a:srgbClr val="000000"/>
              </a:buClr>
              <a:buSzPts val="1200"/>
              <a:buFont typeface="Arial"/>
              <a:buNone/>
            </a:pPr>
            <a:r>
              <a:rPr b="1" lang="en-GB" sz="1200">
                <a:solidFill>
                  <a:schemeClr val="accent1"/>
                </a:solidFill>
                <a:latin typeface="Lato"/>
                <a:ea typeface="Lato"/>
                <a:cs typeface="Lato"/>
                <a:sym typeface="Lato"/>
              </a:rPr>
              <a:t>Minimal setup: </a:t>
            </a:r>
            <a:r>
              <a:rPr lang="en-GB" sz="1200">
                <a:solidFill>
                  <a:srgbClr val="374151"/>
                </a:solidFill>
                <a:latin typeface="Lato"/>
                <a:ea typeface="Lato"/>
                <a:cs typeface="Lato"/>
                <a:sym typeface="Lato"/>
              </a:rPr>
              <a:t>Setting up text reminders doesn't require extensive technological skills or learning.</a:t>
            </a:r>
            <a:endParaRPr/>
          </a:p>
        </p:txBody>
      </p:sp>
      <p:sp>
        <p:nvSpPr>
          <p:cNvPr id="481" name="Google Shape;481;g275c47b2053_0_5"/>
          <p:cNvSpPr txBox="1"/>
          <p:nvPr/>
        </p:nvSpPr>
        <p:spPr>
          <a:xfrm>
            <a:off x="1881575" y="1775625"/>
            <a:ext cx="3322800" cy="431100"/>
          </a:xfrm>
          <a:prstGeom prst="rect">
            <a:avLst/>
          </a:prstGeom>
          <a:solidFill>
            <a:schemeClr val="accent2"/>
          </a:solidFill>
          <a:ln>
            <a:noFill/>
          </a:ln>
        </p:spPr>
        <p:txBody>
          <a:bodyPr anchorCtr="0" anchor="t" bIns="91425" lIns="91425" spcFirstLastPara="1" rIns="91425" wrap="square" tIns="91425">
            <a:spAutoFit/>
          </a:bodyPr>
          <a:lstStyle/>
          <a:p>
            <a:pPr indent="0" lvl="0" marL="101600" marR="0" rtl="0" algn="ctr">
              <a:lnSpc>
                <a:spcPct val="115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Advantages</a:t>
            </a:r>
            <a:endParaRPr b="1" i="0" sz="1600" u="none" cap="none" strike="noStrike">
              <a:solidFill>
                <a:schemeClr val="lt1"/>
              </a:solidFill>
              <a:latin typeface="Lato"/>
              <a:ea typeface="Lato"/>
              <a:cs typeface="Lato"/>
              <a:sym typeface="Lato"/>
            </a:endParaRPr>
          </a:p>
        </p:txBody>
      </p:sp>
      <p:sp>
        <p:nvSpPr>
          <p:cNvPr id="482" name="Google Shape;482;g275c47b2053_0_5"/>
          <p:cNvSpPr/>
          <p:nvPr/>
        </p:nvSpPr>
        <p:spPr>
          <a:xfrm>
            <a:off x="5581175" y="2285300"/>
            <a:ext cx="3322800" cy="2674800"/>
          </a:xfrm>
          <a:prstGeom prst="rect">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500"/>
              </a:spcBef>
              <a:spcAft>
                <a:spcPts val="0"/>
              </a:spcAft>
              <a:buClr>
                <a:srgbClr val="000000"/>
              </a:buClr>
              <a:buSzPts val="1200"/>
              <a:buFont typeface="Arial"/>
              <a:buNone/>
            </a:pPr>
            <a:r>
              <a:rPr b="1" lang="en-GB" sz="1200">
                <a:solidFill>
                  <a:schemeClr val="accent1"/>
                </a:solidFill>
                <a:latin typeface="Lato"/>
                <a:ea typeface="Lato"/>
                <a:cs typeface="Lato"/>
                <a:sym typeface="Lato"/>
              </a:rPr>
              <a:t>Limited functionality: </a:t>
            </a:r>
            <a:r>
              <a:rPr lang="en-GB" sz="1200">
                <a:solidFill>
                  <a:srgbClr val="374151"/>
                </a:solidFill>
                <a:latin typeface="Lato"/>
                <a:ea typeface="Lato"/>
                <a:cs typeface="Lato"/>
                <a:sym typeface="Lato"/>
              </a:rPr>
              <a:t>Text reminders might not provide the same level of detailed tracking and analysis as other methods.</a:t>
            </a:r>
            <a:endParaRPr sz="1200">
              <a:solidFill>
                <a:srgbClr val="374151"/>
              </a:solidFill>
              <a:latin typeface="Lato"/>
              <a:ea typeface="Lato"/>
              <a:cs typeface="Lato"/>
              <a:sym typeface="Lato"/>
            </a:endParaRPr>
          </a:p>
          <a:p>
            <a:pPr indent="0" lvl="0" marL="0" rtl="0" algn="l">
              <a:lnSpc>
                <a:spcPct val="115000"/>
              </a:lnSpc>
              <a:spcBef>
                <a:spcPts val="1500"/>
              </a:spcBef>
              <a:spcAft>
                <a:spcPts val="0"/>
              </a:spcAft>
              <a:buClr>
                <a:srgbClr val="000000"/>
              </a:buClr>
              <a:buSzPts val="1200"/>
              <a:buFont typeface="Arial"/>
              <a:buNone/>
            </a:pPr>
            <a:r>
              <a:rPr b="1" lang="en-GB" sz="1200">
                <a:solidFill>
                  <a:schemeClr val="accent1"/>
                </a:solidFill>
                <a:latin typeface="Lato"/>
                <a:ea typeface="Lato"/>
                <a:cs typeface="Lato"/>
                <a:sym typeface="Lato"/>
              </a:rPr>
              <a:t>Lack of context: </a:t>
            </a:r>
            <a:r>
              <a:rPr lang="en-GB" sz="1200">
                <a:solidFill>
                  <a:srgbClr val="374151"/>
                </a:solidFill>
                <a:latin typeface="Lato"/>
                <a:ea typeface="Lato"/>
                <a:cs typeface="Lato"/>
                <a:sym typeface="Lato"/>
              </a:rPr>
              <a:t>Text reminders might lack the context and visual representation that budgeting apps or spreadsheets offer.</a:t>
            </a:r>
            <a:endParaRPr sz="1200">
              <a:solidFill>
                <a:srgbClr val="374151"/>
              </a:solidFill>
              <a:latin typeface="Lato"/>
              <a:ea typeface="Lato"/>
              <a:cs typeface="Lato"/>
              <a:sym typeface="Lato"/>
            </a:endParaRPr>
          </a:p>
          <a:p>
            <a:pPr indent="0" lvl="0" marL="0" rtl="0" algn="l">
              <a:lnSpc>
                <a:spcPct val="115000"/>
              </a:lnSpc>
              <a:spcBef>
                <a:spcPts val="1500"/>
              </a:spcBef>
              <a:spcAft>
                <a:spcPts val="0"/>
              </a:spcAft>
              <a:buClr>
                <a:srgbClr val="000000"/>
              </a:buClr>
              <a:buSzPts val="1200"/>
              <a:buFont typeface="Arial"/>
              <a:buNone/>
            </a:pPr>
            <a:r>
              <a:rPr b="1" lang="en-GB" sz="1200">
                <a:solidFill>
                  <a:schemeClr val="accent1"/>
                </a:solidFill>
                <a:latin typeface="Lato"/>
                <a:ea typeface="Lato"/>
                <a:cs typeface="Lato"/>
                <a:sym typeface="Lato"/>
              </a:rPr>
              <a:t>Dependence on memory: </a:t>
            </a:r>
            <a:r>
              <a:rPr lang="en-GB" sz="1200">
                <a:solidFill>
                  <a:srgbClr val="374151"/>
                </a:solidFill>
                <a:latin typeface="Lato"/>
                <a:ea typeface="Lato"/>
                <a:cs typeface="Lato"/>
                <a:sym typeface="Lato"/>
              </a:rPr>
              <a:t>You might still need to remember to set up reminders, and if you forget, the system won't work effectively.</a:t>
            </a:r>
            <a:endParaRPr/>
          </a:p>
        </p:txBody>
      </p:sp>
      <p:sp>
        <p:nvSpPr>
          <p:cNvPr id="483" name="Google Shape;483;g275c47b2053_0_5"/>
          <p:cNvSpPr txBox="1"/>
          <p:nvPr/>
        </p:nvSpPr>
        <p:spPr>
          <a:xfrm>
            <a:off x="5579289" y="1775625"/>
            <a:ext cx="3322800" cy="431100"/>
          </a:xfrm>
          <a:prstGeom prst="rect">
            <a:avLst/>
          </a:prstGeom>
          <a:solidFill>
            <a:schemeClr val="accent2"/>
          </a:solidFill>
          <a:ln>
            <a:noFill/>
          </a:ln>
        </p:spPr>
        <p:txBody>
          <a:bodyPr anchorCtr="0" anchor="t" bIns="91425" lIns="91425" spcFirstLastPara="1" rIns="91425" wrap="square" tIns="91425">
            <a:spAutoFit/>
          </a:bodyPr>
          <a:lstStyle/>
          <a:p>
            <a:pPr indent="0" lvl="0" marL="101600" marR="0" rtl="0" algn="ctr">
              <a:lnSpc>
                <a:spcPct val="115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Disadvantages</a:t>
            </a:r>
            <a:endParaRPr b="1" i="0" sz="1600" u="none" cap="none" strike="noStrike">
              <a:solidFill>
                <a:schemeClr val="lt1"/>
              </a:solidFill>
              <a:latin typeface="Lato"/>
              <a:ea typeface="Lato"/>
              <a:cs typeface="Lato"/>
              <a:sym typeface="Lato"/>
            </a:endParaRPr>
          </a:p>
        </p:txBody>
      </p:sp>
      <p:pic>
        <p:nvPicPr>
          <p:cNvPr id="484" name="Google Shape;484;g275c47b2053_0_5"/>
          <p:cNvPicPr preferRelativeResize="0"/>
          <p:nvPr/>
        </p:nvPicPr>
        <p:blipFill rotWithShape="1">
          <a:blip r:embed="rId3">
            <a:alphaModFix/>
          </a:blip>
          <a:srcRect b="12982" l="11331" r="8923" t="8995"/>
          <a:stretch/>
        </p:blipFill>
        <p:spPr>
          <a:xfrm>
            <a:off x="177350" y="1085525"/>
            <a:ext cx="1519150" cy="1486225"/>
          </a:xfrm>
          <a:prstGeom prst="rect">
            <a:avLst/>
          </a:prstGeom>
          <a:noFill/>
          <a:ln>
            <a:noFill/>
          </a:ln>
        </p:spPr>
      </p:pic>
      <p:sp>
        <p:nvSpPr>
          <p:cNvPr id="485" name="Google Shape;485;g275c47b2053_0_5"/>
          <p:cNvSpPr txBox="1"/>
          <p:nvPr>
            <p:ph type="ctrTitle"/>
          </p:nvPr>
        </p:nvSpPr>
        <p:spPr>
          <a:xfrm>
            <a:off x="379375" y="4061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rgbClr val="00FF00"/>
                </a:solidFill>
                <a:latin typeface="Lato"/>
                <a:ea typeface="Lato"/>
                <a:cs typeface="Lato"/>
                <a:sym typeface="Lato"/>
              </a:rPr>
              <a:t>ANSWERS </a:t>
            </a:r>
            <a:r>
              <a:rPr b="1" i="0" lang="en-GB" sz="2900" u="none" cap="none" strike="noStrike">
                <a:solidFill>
                  <a:schemeClr val="accent2"/>
                </a:solidFill>
                <a:latin typeface="Lato"/>
                <a:ea typeface="Lato"/>
                <a:cs typeface="Lato"/>
                <a:sym typeface="Lato"/>
              </a:rPr>
              <a:t>| Tracking your finances</a:t>
            </a:r>
            <a:endParaRPr b="1" i="0" sz="2900" u="none" cap="none" strike="noStrike">
              <a:solidFill>
                <a:schemeClr val="accent2"/>
              </a:solidFill>
              <a:latin typeface="Lato"/>
              <a:ea typeface="Lato"/>
              <a:cs typeface="Lato"/>
              <a:sym typeface="Lato"/>
            </a:endParaRPr>
          </a:p>
        </p:txBody>
      </p:sp>
      <p:sp>
        <p:nvSpPr>
          <p:cNvPr id="486" name="Google Shape;486;g275c47b2053_0_5"/>
          <p:cNvSpPr txBox="1"/>
          <p:nvPr/>
        </p:nvSpPr>
        <p:spPr>
          <a:xfrm>
            <a:off x="1805375" y="1118038"/>
            <a:ext cx="69948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rgbClr val="000000"/>
              </a:buClr>
              <a:buSzPts val="1800"/>
              <a:buFont typeface="Arial"/>
              <a:buNone/>
            </a:pPr>
            <a:r>
              <a:rPr b="1" lang="en-GB" sz="1800">
                <a:solidFill>
                  <a:schemeClr val="accent2"/>
                </a:solidFill>
                <a:latin typeface="Lato"/>
                <a:ea typeface="Lato"/>
                <a:cs typeface="Lato"/>
                <a:sym typeface="Lato"/>
              </a:rPr>
              <a:t>Using text reminders</a:t>
            </a:r>
            <a:endParaRPr b="1" sz="1800">
              <a:solidFill>
                <a:schemeClr val="accent2"/>
              </a:solidFill>
              <a:latin typeface="Lato"/>
              <a:ea typeface="Lato"/>
              <a:cs typeface="Lato"/>
              <a:sym typeface="La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g275c47b2053_0_9"/>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62A33"/>
              </a:solidFill>
              <a:latin typeface="Arial"/>
              <a:ea typeface="Arial"/>
              <a:cs typeface="Arial"/>
              <a:sym typeface="Arial"/>
            </a:endParaRPr>
          </a:p>
        </p:txBody>
      </p:sp>
      <p:pic>
        <p:nvPicPr>
          <p:cNvPr id="492" name="Google Shape;492;g275c47b2053_0_9"/>
          <p:cNvPicPr preferRelativeResize="0"/>
          <p:nvPr/>
        </p:nvPicPr>
        <p:blipFill rotWithShape="1">
          <a:blip r:embed="rId3">
            <a:alphaModFix/>
          </a:blip>
          <a:srcRect b="0" l="0" r="5231" t="0"/>
          <a:stretch/>
        </p:blipFill>
        <p:spPr>
          <a:xfrm>
            <a:off x="0" y="1038675"/>
            <a:ext cx="1805375" cy="1905000"/>
          </a:xfrm>
          <a:prstGeom prst="rect">
            <a:avLst/>
          </a:prstGeom>
          <a:noFill/>
          <a:ln>
            <a:noFill/>
          </a:ln>
        </p:spPr>
      </p:pic>
      <p:sp>
        <p:nvSpPr>
          <p:cNvPr id="493" name="Google Shape;493;g275c47b2053_0_9"/>
          <p:cNvSpPr txBox="1"/>
          <p:nvPr>
            <p:ph type="ctrTitle"/>
          </p:nvPr>
        </p:nvSpPr>
        <p:spPr>
          <a:xfrm>
            <a:off x="379375" y="4061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rgbClr val="00FF00"/>
                </a:solidFill>
                <a:latin typeface="Lato"/>
                <a:ea typeface="Lato"/>
                <a:cs typeface="Lato"/>
                <a:sym typeface="Lato"/>
              </a:rPr>
              <a:t>ANSWERS </a:t>
            </a:r>
            <a:r>
              <a:rPr b="1" i="0" lang="en-GB" sz="2900" u="none" cap="none" strike="noStrike">
                <a:solidFill>
                  <a:schemeClr val="accent2"/>
                </a:solidFill>
                <a:latin typeface="Lato"/>
                <a:ea typeface="Lato"/>
                <a:cs typeface="Lato"/>
                <a:sym typeface="Lato"/>
              </a:rPr>
              <a:t>| Tracking your finances</a:t>
            </a:r>
            <a:endParaRPr b="1" i="0" sz="2900" u="none" cap="none" strike="noStrike">
              <a:solidFill>
                <a:schemeClr val="accent2"/>
              </a:solidFill>
              <a:latin typeface="Lato"/>
              <a:ea typeface="Lato"/>
              <a:cs typeface="Lato"/>
              <a:sym typeface="Lato"/>
            </a:endParaRPr>
          </a:p>
        </p:txBody>
      </p:sp>
      <p:sp>
        <p:nvSpPr>
          <p:cNvPr id="494" name="Google Shape;494;g275c47b2053_0_9"/>
          <p:cNvSpPr txBox="1"/>
          <p:nvPr/>
        </p:nvSpPr>
        <p:spPr>
          <a:xfrm>
            <a:off x="1805375" y="1118038"/>
            <a:ext cx="69948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rgbClr val="000000"/>
              </a:buClr>
              <a:buSzPts val="1800"/>
              <a:buFont typeface="Arial"/>
              <a:buNone/>
            </a:pPr>
            <a:r>
              <a:rPr b="1" lang="en-GB" sz="1800">
                <a:solidFill>
                  <a:schemeClr val="accent2"/>
                </a:solidFill>
                <a:latin typeface="Lato"/>
                <a:ea typeface="Lato"/>
                <a:cs typeface="Lato"/>
                <a:sym typeface="Lato"/>
              </a:rPr>
              <a:t>Taking out a fixed amount of spending money (in cash) each month:</a:t>
            </a:r>
            <a:endParaRPr b="1" sz="1800">
              <a:solidFill>
                <a:schemeClr val="accent2"/>
              </a:solidFill>
              <a:latin typeface="Lato"/>
              <a:ea typeface="Lato"/>
              <a:cs typeface="Lato"/>
              <a:sym typeface="Lato"/>
            </a:endParaRPr>
          </a:p>
        </p:txBody>
      </p:sp>
      <p:sp>
        <p:nvSpPr>
          <p:cNvPr id="495" name="Google Shape;495;g275c47b2053_0_9"/>
          <p:cNvSpPr/>
          <p:nvPr/>
        </p:nvSpPr>
        <p:spPr>
          <a:xfrm>
            <a:off x="1912750" y="2285300"/>
            <a:ext cx="3322800" cy="2674800"/>
          </a:xfrm>
          <a:prstGeom prst="rect">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500"/>
              </a:spcBef>
              <a:spcAft>
                <a:spcPts val="0"/>
              </a:spcAft>
              <a:buClr>
                <a:srgbClr val="000000"/>
              </a:buClr>
              <a:buSzPts val="1200"/>
              <a:buFont typeface="Arial"/>
              <a:buNone/>
            </a:pPr>
            <a:r>
              <a:rPr b="1" lang="en-GB" sz="1200">
                <a:solidFill>
                  <a:schemeClr val="accent1"/>
                </a:solidFill>
                <a:latin typeface="Lato"/>
                <a:ea typeface="Lato"/>
                <a:cs typeface="Lato"/>
                <a:sym typeface="Lato"/>
              </a:rPr>
              <a:t>Physical limit: </a:t>
            </a:r>
            <a:r>
              <a:rPr lang="en-GB" sz="1200">
                <a:solidFill>
                  <a:srgbClr val="374151"/>
                </a:solidFill>
                <a:latin typeface="Lato"/>
                <a:ea typeface="Lato"/>
                <a:cs typeface="Lato"/>
                <a:sym typeface="Lato"/>
              </a:rPr>
              <a:t>Using cash imposes a tangible limit on your spending, helping you avoid overspending.</a:t>
            </a:r>
            <a:endParaRPr b="1" sz="1200">
              <a:solidFill>
                <a:schemeClr val="accent1"/>
              </a:solidFill>
              <a:latin typeface="Lato"/>
              <a:ea typeface="Lato"/>
              <a:cs typeface="Lato"/>
              <a:sym typeface="Lato"/>
            </a:endParaRPr>
          </a:p>
          <a:p>
            <a:pPr indent="0" lvl="0" marL="0" rtl="0" algn="l">
              <a:lnSpc>
                <a:spcPct val="115000"/>
              </a:lnSpc>
              <a:spcBef>
                <a:spcPts val="1500"/>
              </a:spcBef>
              <a:spcAft>
                <a:spcPts val="0"/>
              </a:spcAft>
              <a:buClr>
                <a:srgbClr val="000000"/>
              </a:buClr>
              <a:buSzPts val="1200"/>
              <a:buFont typeface="Arial"/>
              <a:buNone/>
            </a:pPr>
            <a:r>
              <a:rPr b="1" lang="en-GB" sz="1200">
                <a:solidFill>
                  <a:schemeClr val="accent1"/>
                </a:solidFill>
                <a:latin typeface="Lato"/>
                <a:ea typeface="Lato"/>
                <a:cs typeface="Lato"/>
                <a:sym typeface="Lato"/>
              </a:rPr>
              <a:t>Simplicity: </a:t>
            </a:r>
            <a:r>
              <a:rPr lang="en-GB" sz="1200">
                <a:solidFill>
                  <a:srgbClr val="374151"/>
                </a:solidFill>
                <a:latin typeface="Lato"/>
                <a:ea typeface="Lato"/>
                <a:cs typeface="Lato"/>
                <a:sym typeface="Lato"/>
              </a:rPr>
              <a:t>This method eliminates the need to track digital transactions and can make you more mindful of your spending decisions.</a:t>
            </a:r>
            <a:endParaRPr/>
          </a:p>
          <a:p>
            <a:pPr indent="0" lvl="0" marL="0" rtl="0" algn="l">
              <a:lnSpc>
                <a:spcPct val="115000"/>
              </a:lnSpc>
              <a:spcBef>
                <a:spcPts val="1500"/>
              </a:spcBef>
              <a:spcAft>
                <a:spcPts val="1500"/>
              </a:spcAft>
              <a:buClr>
                <a:srgbClr val="000000"/>
              </a:buClr>
              <a:buSzPts val="1200"/>
              <a:buFont typeface="Arial"/>
              <a:buNone/>
            </a:pPr>
            <a:r>
              <a:rPr b="1" lang="en-GB" sz="1200">
                <a:solidFill>
                  <a:schemeClr val="accent1"/>
                </a:solidFill>
                <a:latin typeface="Lato"/>
                <a:ea typeface="Lato"/>
                <a:cs typeface="Lato"/>
                <a:sym typeface="Lato"/>
              </a:rPr>
              <a:t>Control over cash flow:</a:t>
            </a:r>
            <a:r>
              <a:rPr lang="en-GB" sz="1200">
                <a:solidFill>
                  <a:srgbClr val="374151"/>
                </a:solidFill>
                <a:latin typeface="Lato"/>
                <a:ea typeface="Lato"/>
                <a:cs typeface="Lato"/>
                <a:sym typeface="Lato"/>
              </a:rPr>
              <a:t> You can visually see your money diminishing, which can discourage unnecessary spending.</a:t>
            </a:r>
            <a:endParaRPr/>
          </a:p>
        </p:txBody>
      </p:sp>
      <p:sp>
        <p:nvSpPr>
          <p:cNvPr id="496" name="Google Shape;496;g275c47b2053_0_9"/>
          <p:cNvSpPr txBox="1"/>
          <p:nvPr/>
        </p:nvSpPr>
        <p:spPr>
          <a:xfrm>
            <a:off x="1881575" y="1775625"/>
            <a:ext cx="3322800" cy="431100"/>
          </a:xfrm>
          <a:prstGeom prst="rect">
            <a:avLst/>
          </a:prstGeom>
          <a:solidFill>
            <a:schemeClr val="accent2"/>
          </a:solidFill>
          <a:ln>
            <a:noFill/>
          </a:ln>
        </p:spPr>
        <p:txBody>
          <a:bodyPr anchorCtr="0" anchor="t" bIns="91425" lIns="91425" spcFirstLastPara="1" rIns="91425" wrap="square" tIns="91425">
            <a:spAutoFit/>
          </a:bodyPr>
          <a:lstStyle/>
          <a:p>
            <a:pPr indent="0" lvl="0" marL="101600" marR="0" rtl="0" algn="ctr">
              <a:lnSpc>
                <a:spcPct val="115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Advantages</a:t>
            </a:r>
            <a:endParaRPr b="1" i="0" sz="1600" u="none" cap="none" strike="noStrike">
              <a:solidFill>
                <a:schemeClr val="lt1"/>
              </a:solidFill>
              <a:latin typeface="Lato"/>
              <a:ea typeface="Lato"/>
              <a:cs typeface="Lato"/>
              <a:sym typeface="Lato"/>
            </a:endParaRPr>
          </a:p>
        </p:txBody>
      </p:sp>
      <p:sp>
        <p:nvSpPr>
          <p:cNvPr id="497" name="Google Shape;497;g275c47b2053_0_9"/>
          <p:cNvSpPr/>
          <p:nvPr/>
        </p:nvSpPr>
        <p:spPr>
          <a:xfrm>
            <a:off x="5581175" y="2285300"/>
            <a:ext cx="3322800" cy="2674800"/>
          </a:xfrm>
          <a:prstGeom prst="rect">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500"/>
              </a:spcBef>
              <a:spcAft>
                <a:spcPts val="0"/>
              </a:spcAft>
              <a:buClr>
                <a:srgbClr val="000000"/>
              </a:buClr>
              <a:buSzPts val="1200"/>
              <a:buFont typeface="Arial"/>
              <a:buNone/>
            </a:pPr>
            <a:r>
              <a:rPr b="1" lang="en-GB" sz="1200">
                <a:solidFill>
                  <a:schemeClr val="accent1"/>
                </a:solidFill>
                <a:latin typeface="Lato"/>
                <a:ea typeface="Lato"/>
                <a:cs typeface="Lato"/>
                <a:sym typeface="Lato"/>
              </a:rPr>
              <a:t>Limited tracking: </a:t>
            </a:r>
            <a:r>
              <a:rPr lang="en-GB" sz="1200">
                <a:solidFill>
                  <a:srgbClr val="374151"/>
                </a:solidFill>
                <a:latin typeface="Lato"/>
                <a:ea typeface="Lato"/>
                <a:cs typeface="Lato"/>
                <a:sym typeface="Lato"/>
              </a:rPr>
              <a:t>Cash transactions are harder to track compared to digital transactions, making it challenging to analyse spending patterns.</a:t>
            </a:r>
            <a:endParaRPr b="1" sz="1200">
              <a:solidFill>
                <a:schemeClr val="accent1"/>
              </a:solidFill>
              <a:latin typeface="Lato"/>
              <a:ea typeface="Lato"/>
              <a:cs typeface="Lato"/>
              <a:sym typeface="Lato"/>
            </a:endParaRPr>
          </a:p>
          <a:p>
            <a:pPr indent="0" lvl="0" marL="0" rtl="0" algn="l">
              <a:lnSpc>
                <a:spcPct val="115000"/>
              </a:lnSpc>
              <a:spcBef>
                <a:spcPts val="1500"/>
              </a:spcBef>
              <a:spcAft>
                <a:spcPts val="0"/>
              </a:spcAft>
              <a:buClr>
                <a:srgbClr val="000000"/>
              </a:buClr>
              <a:buSzPts val="1200"/>
              <a:buFont typeface="Arial"/>
              <a:buNone/>
            </a:pPr>
            <a:r>
              <a:rPr b="1" lang="en-GB" sz="1200">
                <a:solidFill>
                  <a:schemeClr val="accent1"/>
                </a:solidFill>
                <a:latin typeface="Lato"/>
                <a:ea typeface="Lato"/>
                <a:cs typeface="Lato"/>
                <a:sym typeface="Lato"/>
              </a:rPr>
              <a:t>Lack of Convenience: </a:t>
            </a:r>
            <a:r>
              <a:rPr lang="en-GB" sz="1200">
                <a:solidFill>
                  <a:srgbClr val="374151"/>
                </a:solidFill>
                <a:latin typeface="Lato"/>
                <a:ea typeface="Lato"/>
                <a:cs typeface="Lato"/>
                <a:sym typeface="Lato"/>
              </a:rPr>
              <a:t>Cash might not be accepted everywhere, and you might need to make additional trips to the ATM.</a:t>
            </a:r>
            <a:endParaRPr b="1" sz="1200">
              <a:solidFill>
                <a:schemeClr val="accent1"/>
              </a:solidFill>
              <a:latin typeface="Lato"/>
              <a:ea typeface="Lato"/>
              <a:cs typeface="Lato"/>
              <a:sym typeface="Lato"/>
            </a:endParaRPr>
          </a:p>
          <a:p>
            <a:pPr indent="0" lvl="0" marL="0" rtl="0" algn="l">
              <a:lnSpc>
                <a:spcPct val="115000"/>
              </a:lnSpc>
              <a:spcBef>
                <a:spcPts val="1500"/>
              </a:spcBef>
              <a:spcAft>
                <a:spcPts val="1500"/>
              </a:spcAft>
              <a:buClr>
                <a:srgbClr val="000000"/>
              </a:buClr>
              <a:buSzPts val="1200"/>
              <a:buFont typeface="Arial"/>
              <a:buNone/>
            </a:pPr>
            <a:r>
              <a:rPr b="1" lang="en-GB" sz="1200">
                <a:solidFill>
                  <a:schemeClr val="accent1"/>
                </a:solidFill>
                <a:latin typeface="Lato"/>
                <a:ea typeface="Lato"/>
                <a:cs typeface="Lato"/>
                <a:sym typeface="Lato"/>
              </a:rPr>
              <a:t>Security Concerns: </a:t>
            </a:r>
            <a:r>
              <a:rPr lang="en-GB" sz="1200">
                <a:solidFill>
                  <a:srgbClr val="374151"/>
                </a:solidFill>
                <a:latin typeface="Lato"/>
                <a:ea typeface="Lato"/>
                <a:cs typeface="Lato"/>
                <a:sym typeface="Lato"/>
              </a:rPr>
              <a:t>Carrying large amounts of cash can be risky, especially in certain situations or locations.</a:t>
            </a:r>
            <a:endParaRPr/>
          </a:p>
        </p:txBody>
      </p:sp>
      <p:sp>
        <p:nvSpPr>
          <p:cNvPr id="498" name="Google Shape;498;g275c47b2053_0_9"/>
          <p:cNvSpPr txBox="1"/>
          <p:nvPr/>
        </p:nvSpPr>
        <p:spPr>
          <a:xfrm>
            <a:off x="5579289" y="1775625"/>
            <a:ext cx="3322800" cy="431100"/>
          </a:xfrm>
          <a:prstGeom prst="rect">
            <a:avLst/>
          </a:prstGeom>
          <a:solidFill>
            <a:schemeClr val="accent2"/>
          </a:solidFill>
          <a:ln>
            <a:noFill/>
          </a:ln>
        </p:spPr>
        <p:txBody>
          <a:bodyPr anchorCtr="0" anchor="t" bIns="91425" lIns="91425" spcFirstLastPara="1" rIns="91425" wrap="square" tIns="91425">
            <a:spAutoFit/>
          </a:bodyPr>
          <a:lstStyle/>
          <a:p>
            <a:pPr indent="0" lvl="0" marL="101600" marR="0" rtl="0" algn="ctr">
              <a:lnSpc>
                <a:spcPct val="115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Disadvantages</a:t>
            </a:r>
            <a:endParaRPr b="1" i="0" sz="1600" u="none" cap="none" strike="noStrike">
              <a:solidFill>
                <a:schemeClr val="lt1"/>
              </a:solidFill>
              <a:latin typeface="Lato"/>
              <a:ea typeface="Lato"/>
              <a:cs typeface="Lato"/>
              <a:sym typeface="Lat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g275c47b2053_0_121"/>
          <p:cNvSpPr txBox="1"/>
          <p:nvPr>
            <p:ph type="ctrTitle"/>
          </p:nvPr>
        </p:nvSpPr>
        <p:spPr>
          <a:xfrm>
            <a:off x="379375" y="4061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rgbClr val="00FF00"/>
                </a:solidFill>
                <a:latin typeface="Lato"/>
                <a:ea typeface="Lato"/>
                <a:cs typeface="Lato"/>
                <a:sym typeface="Lato"/>
              </a:rPr>
              <a:t>ANSWERS </a:t>
            </a:r>
            <a:r>
              <a:rPr b="1" i="0" lang="en-GB" sz="2900" u="none" cap="none" strike="noStrike">
                <a:solidFill>
                  <a:schemeClr val="accent2"/>
                </a:solidFill>
                <a:latin typeface="Lato"/>
                <a:ea typeface="Lato"/>
                <a:cs typeface="Lato"/>
                <a:sym typeface="Lato"/>
              </a:rPr>
              <a:t>| Tracking your finances</a:t>
            </a:r>
            <a:endParaRPr b="1" i="0" sz="2900" u="none" cap="none" strike="noStrike">
              <a:solidFill>
                <a:schemeClr val="accent2"/>
              </a:solidFill>
              <a:latin typeface="Lato"/>
              <a:ea typeface="Lato"/>
              <a:cs typeface="Lato"/>
              <a:sym typeface="Lato"/>
            </a:endParaRPr>
          </a:p>
        </p:txBody>
      </p:sp>
      <p:sp>
        <p:nvSpPr>
          <p:cNvPr id="504" name="Google Shape;504;g275c47b2053_0_121"/>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62A33"/>
              </a:solidFill>
              <a:latin typeface="Arial"/>
              <a:ea typeface="Arial"/>
              <a:cs typeface="Arial"/>
              <a:sym typeface="Arial"/>
            </a:endParaRPr>
          </a:p>
        </p:txBody>
      </p:sp>
      <p:sp>
        <p:nvSpPr>
          <p:cNvPr id="505" name="Google Shape;505;g275c47b2053_0_121"/>
          <p:cNvSpPr txBox="1"/>
          <p:nvPr/>
        </p:nvSpPr>
        <p:spPr>
          <a:xfrm>
            <a:off x="1805375" y="1118038"/>
            <a:ext cx="69948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chemeClr val="accent2"/>
                </a:solidFill>
                <a:latin typeface="Lato"/>
                <a:ea typeface="Lato"/>
                <a:cs typeface="Lato"/>
                <a:sym typeface="Lato"/>
              </a:rPr>
              <a:t>Setting up an online budget spreadsheet</a:t>
            </a:r>
            <a:endParaRPr b="1" i="0" sz="1800" u="none" cap="none" strike="noStrike">
              <a:solidFill>
                <a:schemeClr val="accent2"/>
              </a:solidFill>
              <a:latin typeface="Lato"/>
              <a:ea typeface="Lato"/>
              <a:cs typeface="Lato"/>
              <a:sym typeface="Lato"/>
            </a:endParaRPr>
          </a:p>
        </p:txBody>
      </p:sp>
      <p:pic>
        <p:nvPicPr>
          <p:cNvPr id="506" name="Google Shape;506;g275c47b2053_0_121"/>
          <p:cNvPicPr preferRelativeResize="0"/>
          <p:nvPr/>
        </p:nvPicPr>
        <p:blipFill rotWithShape="1">
          <a:blip r:embed="rId3">
            <a:alphaModFix/>
          </a:blip>
          <a:srcRect b="0" l="8466" r="0" t="0"/>
          <a:stretch/>
        </p:blipFill>
        <p:spPr>
          <a:xfrm>
            <a:off x="61675" y="1071725"/>
            <a:ext cx="1743700" cy="1905000"/>
          </a:xfrm>
          <a:prstGeom prst="rect">
            <a:avLst/>
          </a:prstGeom>
          <a:noFill/>
          <a:ln>
            <a:noFill/>
          </a:ln>
        </p:spPr>
      </p:pic>
      <p:sp>
        <p:nvSpPr>
          <p:cNvPr id="507" name="Google Shape;507;g275c47b2053_0_121"/>
          <p:cNvSpPr/>
          <p:nvPr/>
        </p:nvSpPr>
        <p:spPr>
          <a:xfrm>
            <a:off x="379375" y="2020375"/>
            <a:ext cx="468900" cy="461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08" name="Google Shape;508;g275c47b2053_0_121"/>
          <p:cNvPicPr preferRelativeResize="0"/>
          <p:nvPr/>
        </p:nvPicPr>
        <p:blipFill rotWithShape="1">
          <a:blip r:embed="rId4">
            <a:alphaModFix/>
          </a:blip>
          <a:srcRect b="0" l="0" r="0" t="0"/>
          <a:stretch/>
        </p:blipFill>
        <p:spPr>
          <a:xfrm>
            <a:off x="339475" y="1933375"/>
            <a:ext cx="548700" cy="580550"/>
          </a:xfrm>
          <a:prstGeom prst="rect">
            <a:avLst/>
          </a:prstGeom>
          <a:noFill/>
          <a:ln>
            <a:noFill/>
          </a:ln>
        </p:spPr>
      </p:pic>
      <p:sp>
        <p:nvSpPr>
          <p:cNvPr id="509" name="Google Shape;509;g275c47b2053_0_121"/>
          <p:cNvSpPr/>
          <p:nvPr/>
        </p:nvSpPr>
        <p:spPr>
          <a:xfrm>
            <a:off x="1912750" y="2285300"/>
            <a:ext cx="3322800" cy="2674800"/>
          </a:xfrm>
          <a:prstGeom prst="rect">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500"/>
              </a:spcBef>
              <a:spcAft>
                <a:spcPts val="0"/>
              </a:spcAft>
              <a:buClr>
                <a:srgbClr val="000000"/>
              </a:buClr>
              <a:buSzPts val="1200"/>
              <a:buFont typeface="Arial"/>
              <a:buNone/>
            </a:pPr>
            <a:r>
              <a:rPr b="1" lang="en-GB" sz="1200">
                <a:solidFill>
                  <a:schemeClr val="accent1"/>
                </a:solidFill>
                <a:latin typeface="Lato"/>
                <a:ea typeface="Lato"/>
                <a:cs typeface="Lato"/>
                <a:sym typeface="Lato"/>
              </a:rPr>
              <a:t>Customisation: </a:t>
            </a:r>
            <a:r>
              <a:rPr lang="en-GB" sz="1200">
                <a:solidFill>
                  <a:srgbClr val="374151"/>
                </a:solidFill>
                <a:latin typeface="Lato"/>
                <a:ea typeface="Lato"/>
                <a:cs typeface="Lato"/>
                <a:sym typeface="Lato"/>
              </a:rPr>
              <a:t>You have full control over how you set up the spreadsheet, tailoring it to your specific financial goals and needs.</a:t>
            </a:r>
            <a:endParaRPr sz="1200">
              <a:solidFill>
                <a:srgbClr val="374151"/>
              </a:solidFill>
              <a:latin typeface="Lato"/>
              <a:ea typeface="Lato"/>
              <a:cs typeface="Lato"/>
              <a:sym typeface="Lato"/>
            </a:endParaRPr>
          </a:p>
          <a:p>
            <a:pPr indent="0" lvl="0" marL="0" rtl="0" algn="l">
              <a:lnSpc>
                <a:spcPct val="115000"/>
              </a:lnSpc>
              <a:spcBef>
                <a:spcPts val="1500"/>
              </a:spcBef>
              <a:spcAft>
                <a:spcPts val="0"/>
              </a:spcAft>
              <a:buClr>
                <a:srgbClr val="000000"/>
              </a:buClr>
              <a:buSzPts val="1200"/>
              <a:buFont typeface="Arial"/>
              <a:buNone/>
            </a:pPr>
            <a:r>
              <a:rPr b="1" lang="en-GB" sz="1200">
                <a:solidFill>
                  <a:schemeClr val="accent1"/>
                </a:solidFill>
                <a:latin typeface="Lato"/>
                <a:ea typeface="Lato"/>
                <a:cs typeface="Lato"/>
                <a:sym typeface="Lato"/>
              </a:rPr>
              <a:t>Detailed analysis:</a:t>
            </a:r>
            <a:r>
              <a:rPr lang="en-GB" sz="1200">
                <a:solidFill>
                  <a:srgbClr val="374151"/>
                </a:solidFill>
                <a:latin typeface="Lato"/>
                <a:ea typeface="Lato"/>
                <a:cs typeface="Lato"/>
                <a:sym typeface="Lato"/>
              </a:rPr>
              <a:t> Spreadsheets allow for in-depth tracking and analysis, helping you identify trends and areas for improvement.</a:t>
            </a:r>
            <a:endParaRPr sz="1200">
              <a:solidFill>
                <a:srgbClr val="374151"/>
              </a:solidFill>
              <a:latin typeface="Lato"/>
              <a:ea typeface="Lato"/>
              <a:cs typeface="Lato"/>
              <a:sym typeface="Lato"/>
            </a:endParaRPr>
          </a:p>
          <a:p>
            <a:pPr indent="0" lvl="0" marL="0" rtl="0" algn="l">
              <a:lnSpc>
                <a:spcPct val="115000"/>
              </a:lnSpc>
              <a:spcBef>
                <a:spcPts val="1500"/>
              </a:spcBef>
              <a:spcAft>
                <a:spcPts val="0"/>
              </a:spcAft>
              <a:buClr>
                <a:srgbClr val="000000"/>
              </a:buClr>
              <a:buSzPts val="1200"/>
              <a:buFont typeface="Arial"/>
              <a:buNone/>
            </a:pPr>
            <a:r>
              <a:rPr b="1" lang="en-GB" sz="1200">
                <a:solidFill>
                  <a:schemeClr val="accent1"/>
                </a:solidFill>
                <a:latin typeface="Lato"/>
                <a:ea typeface="Lato"/>
                <a:cs typeface="Lato"/>
                <a:sym typeface="Lato"/>
              </a:rPr>
              <a:t>Long-term planning: </a:t>
            </a:r>
            <a:r>
              <a:rPr lang="en-GB" sz="1200">
                <a:solidFill>
                  <a:srgbClr val="374151"/>
                </a:solidFill>
                <a:latin typeface="Lato"/>
                <a:ea typeface="Lato"/>
                <a:cs typeface="Lato"/>
                <a:sym typeface="Lato"/>
              </a:rPr>
              <a:t>You can use spreadsheets for comprehensive financial planning beyond just day-to-day budgeting.</a:t>
            </a:r>
            <a:endParaRPr/>
          </a:p>
        </p:txBody>
      </p:sp>
      <p:sp>
        <p:nvSpPr>
          <p:cNvPr id="510" name="Google Shape;510;g275c47b2053_0_121"/>
          <p:cNvSpPr txBox="1"/>
          <p:nvPr/>
        </p:nvSpPr>
        <p:spPr>
          <a:xfrm>
            <a:off x="1881575" y="1775625"/>
            <a:ext cx="3322800" cy="431100"/>
          </a:xfrm>
          <a:prstGeom prst="rect">
            <a:avLst/>
          </a:prstGeom>
          <a:solidFill>
            <a:schemeClr val="accent2"/>
          </a:solidFill>
          <a:ln>
            <a:noFill/>
          </a:ln>
        </p:spPr>
        <p:txBody>
          <a:bodyPr anchorCtr="0" anchor="t" bIns="91425" lIns="91425" spcFirstLastPara="1" rIns="91425" wrap="square" tIns="91425">
            <a:spAutoFit/>
          </a:bodyPr>
          <a:lstStyle/>
          <a:p>
            <a:pPr indent="0" lvl="0" marL="101600" marR="0" rtl="0" algn="ctr">
              <a:lnSpc>
                <a:spcPct val="115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Advantages</a:t>
            </a:r>
            <a:endParaRPr b="1" i="0" sz="1600" u="none" cap="none" strike="noStrike">
              <a:solidFill>
                <a:schemeClr val="lt1"/>
              </a:solidFill>
              <a:latin typeface="Lato"/>
              <a:ea typeface="Lato"/>
              <a:cs typeface="Lato"/>
              <a:sym typeface="Lato"/>
            </a:endParaRPr>
          </a:p>
        </p:txBody>
      </p:sp>
      <p:sp>
        <p:nvSpPr>
          <p:cNvPr id="511" name="Google Shape;511;g275c47b2053_0_121"/>
          <p:cNvSpPr/>
          <p:nvPr/>
        </p:nvSpPr>
        <p:spPr>
          <a:xfrm>
            <a:off x="5581175" y="2285300"/>
            <a:ext cx="3322800" cy="2674800"/>
          </a:xfrm>
          <a:prstGeom prst="rect">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500"/>
              </a:spcBef>
              <a:spcAft>
                <a:spcPts val="0"/>
              </a:spcAft>
              <a:buClr>
                <a:srgbClr val="000000"/>
              </a:buClr>
              <a:buSzPts val="1200"/>
              <a:buFont typeface="Arial"/>
              <a:buNone/>
            </a:pPr>
            <a:r>
              <a:rPr b="1" lang="en-GB" sz="1200">
                <a:solidFill>
                  <a:schemeClr val="accent1"/>
                </a:solidFill>
                <a:latin typeface="Lato"/>
                <a:ea typeface="Lato"/>
                <a:cs typeface="Lato"/>
                <a:sym typeface="Lato"/>
              </a:rPr>
              <a:t>Time-consuming:</a:t>
            </a:r>
            <a:r>
              <a:rPr lang="en-GB" sz="1200">
                <a:solidFill>
                  <a:srgbClr val="374151"/>
                </a:solidFill>
                <a:latin typeface="Lato"/>
                <a:ea typeface="Lato"/>
                <a:cs typeface="Lato"/>
                <a:sym typeface="Lato"/>
              </a:rPr>
              <a:t> Setting up and maintaining a detailed spreadsheet can be time-consuming, especially if you're not familiar with spreadsheet software.</a:t>
            </a:r>
            <a:endParaRPr sz="1200">
              <a:solidFill>
                <a:srgbClr val="374151"/>
              </a:solidFill>
              <a:latin typeface="Lato"/>
              <a:ea typeface="Lato"/>
              <a:cs typeface="Lato"/>
              <a:sym typeface="Lato"/>
            </a:endParaRPr>
          </a:p>
          <a:p>
            <a:pPr indent="0" lvl="0" marL="0" rtl="0" algn="l">
              <a:lnSpc>
                <a:spcPct val="115000"/>
              </a:lnSpc>
              <a:spcBef>
                <a:spcPts val="1500"/>
              </a:spcBef>
              <a:spcAft>
                <a:spcPts val="0"/>
              </a:spcAft>
              <a:buClr>
                <a:srgbClr val="000000"/>
              </a:buClr>
              <a:buSzPts val="1200"/>
              <a:buFont typeface="Arial"/>
              <a:buNone/>
            </a:pPr>
            <a:r>
              <a:rPr b="1" lang="en-GB" sz="1200">
                <a:solidFill>
                  <a:schemeClr val="accent1"/>
                </a:solidFill>
                <a:latin typeface="Lato"/>
                <a:ea typeface="Lato"/>
                <a:cs typeface="Lato"/>
                <a:sym typeface="Lato"/>
              </a:rPr>
              <a:t>Complexity:</a:t>
            </a:r>
            <a:r>
              <a:rPr lang="en-GB" sz="1200">
                <a:solidFill>
                  <a:srgbClr val="374151"/>
                </a:solidFill>
                <a:latin typeface="Lato"/>
                <a:ea typeface="Lato"/>
                <a:cs typeface="Lato"/>
                <a:sym typeface="Lato"/>
              </a:rPr>
              <a:t> For those who aren't comfortable with spreadsheets, the complexity might deter effective use.</a:t>
            </a:r>
            <a:endParaRPr sz="1200">
              <a:solidFill>
                <a:srgbClr val="374151"/>
              </a:solidFill>
              <a:latin typeface="Lato"/>
              <a:ea typeface="Lato"/>
              <a:cs typeface="Lato"/>
              <a:sym typeface="Lato"/>
            </a:endParaRPr>
          </a:p>
          <a:p>
            <a:pPr indent="0" lvl="0" marL="0" rtl="0" algn="l">
              <a:lnSpc>
                <a:spcPct val="115000"/>
              </a:lnSpc>
              <a:spcBef>
                <a:spcPts val="1500"/>
              </a:spcBef>
              <a:spcAft>
                <a:spcPts val="0"/>
              </a:spcAft>
              <a:buClr>
                <a:srgbClr val="000000"/>
              </a:buClr>
              <a:buSzPts val="1200"/>
              <a:buFont typeface="Arial"/>
              <a:buNone/>
            </a:pPr>
            <a:r>
              <a:rPr b="1" lang="en-GB" sz="1200">
                <a:solidFill>
                  <a:schemeClr val="accent1"/>
                </a:solidFill>
                <a:latin typeface="Lato"/>
                <a:ea typeface="Lato"/>
                <a:cs typeface="Lato"/>
                <a:sym typeface="Lato"/>
              </a:rPr>
              <a:t>Manual entry: </a:t>
            </a:r>
            <a:r>
              <a:rPr lang="en-GB" sz="1200">
                <a:solidFill>
                  <a:srgbClr val="374151"/>
                </a:solidFill>
                <a:latin typeface="Lato"/>
                <a:ea typeface="Lato"/>
                <a:cs typeface="Lato"/>
                <a:sym typeface="Lato"/>
              </a:rPr>
              <a:t>Data entry can become a chore, and human error in inputting data might impact the accuracy of your budgeting.</a:t>
            </a:r>
            <a:endParaRPr/>
          </a:p>
        </p:txBody>
      </p:sp>
      <p:sp>
        <p:nvSpPr>
          <p:cNvPr id="512" name="Google Shape;512;g275c47b2053_0_121"/>
          <p:cNvSpPr txBox="1"/>
          <p:nvPr/>
        </p:nvSpPr>
        <p:spPr>
          <a:xfrm>
            <a:off x="5579289" y="1775625"/>
            <a:ext cx="3322800" cy="431100"/>
          </a:xfrm>
          <a:prstGeom prst="rect">
            <a:avLst/>
          </a:prstGeom>
          <a:solidFill>
            <a:schemeClr val="accent2"/>
          </a:solidFill>
          <a:ln>
            <a:noFill/>
          </a:ln>
        </p:spPr>
        <p:txBody>
          <a:bodyPr anchorCtr="0" anchor="t" bIns="91425" lIns="91425" spcFirstLastPara="1" rIns="91425" wrap="square" tIns="91425">
            <a:spAutoFit/>
          </a:bodyPr>
          <a:lstStyle/>
          <a:p>
            <a:pPr indent="0" lvl="0" marL="101600" marR="0" rtl="0" algn="ctr">
              <a:lnSpc>
                <a:spcPct val="115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Disadvantages</a:t>
            </a:r>
            <a:endParaRPr b="1" i="0" sz="1600" u="none" cap="none" strike="noStrike">
              <a:solidFill>
                <a:schemeClr val="lt1"/>
              </a:solidFill>
              <a:latin typeface="Lato"/>
              <a:ea typeface="Lato"/>
              <a:cs typeface="Lato"/>
              <a:sym typeface="Lat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g260d0516e62_0_179"/>
          <p:cNvSpPr txBox="1"/>
          <p:nvPr/>
        </p:nvSpPr>
        <p:spPr>
          <a:xfrm>
            <a:off x="230175" y="1220475"/>
            <a:ext cx="6144000" cy="1600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Lato"/>
                <a:ea typeface="Lato"/>
                <a:cs typeface="Lato"/>
                <a:sym typeface="Lato"/>
              </a:rPr>
              <a:t>Zara is keen to keep track of her finances.</a:t>
            </a:r>
            <a:endParaRPr b="0" i="0" sz="20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Lato"/>
                <a:ea typeface="Lato"/>
                <a:cs typeface="Lato"/>
                <a:sym typeface="Lato"/>
              </a:rPr>
              <a:t>Zara works full-time and often has a busy schedule.</a:t>
            </a:r>
            <a:endParaRPr b="0" i="0" sz="20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000"/>
              <a:buFont typeface="Arial"/>
              <a:buNone/>
            </a:pPr>
            <a:r>
              <a:t/>
            </a:r>
            <a:endParaRPr b="0" i="0" sz="12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Lato"/>
                <a:ea typeface="Lato"/>
                <a:cs typeface="Lato"/>
                <a:sym typeface="Lato"/>
              </a:rPr>
              <a:t>Write a paragraph explaining what methods Zara can use to keep track of her finances. </a:t>
            </a:r>
            <a:endParaRPr b="0" i="0" sz="2000" u="none" cap="none" strike="noStrike">
              <a:solidFill>
                <a:srgbClr val="000000"/>
              </a:solidFill>
              <a:latin typeface="Lato"/>
              <a:ea typeface="Lato"/>
              <a:cs typeface="Lato"/>
              <a:sym typeface="Lato"/>
            </a:endParaRPr>
          </a:p>
        </p:txBody>
      </p:sp>
      <p:sp>
        <p:nvSpPr>
          <p:cNvPr id="518" name="Google Shape;518;g260d0516e62_0_179"/>
          <p:cNvSpPr txBox="1"/>
          <p:nvPr>
            <p:ph type="ctrTitle"/>
          </p:nvPr>
        </p:nvSpPr>
        <p:spPr>
          <a:xfrm>
            <a:off x="2301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Reflection</a:t>
            </a:r>
            <a:endParaRPr b="1" i="0" sz="2900" u="none" cap="none" strike="noStrike">
              <a:solidFill>
                <a:schemeClr val="accent2"/>
              </a:solidFill>
              <a:latin typeface="Lato"/>
              <a:ea typeface="Lato"/>
              <a:cs typeface="Lato"/>
              <a:sym typeface="Lato"/>
            </a:endParaRPr>
          </a:p>
        </p:txBody>
      </p:sp>
      <p:pic>
        <p:nvPicPr>
          <p:cNvPr id="519" name="Google Shape;519;g260d0516e62_0_179"/>
          <p:cNvPicPr preferRelativeResize="0"/>
          <p:nvPr/>
        </p:nvPicPr>
        <p:blipFill rotWithShape="1">
          <a:blip r:embed="rId3">
            <a:alphaModFix/>
          </a:blip>
          <a:srcRect b="0" l="0" r="0" t="0"/>
          <a:stretch/>
        </p:blipFill>
        <p:spPr>
          <a:xfrm>
            <a:off x="6771900" y="1660050"/>
            <a:ext cx="1823401" cy="1823401"/>
          </a:xfrm>
          <a:prstGeom prst="rect">
            <a:avLst/>
          </a:prstGeom>
          <a:noFill/>
          <a:ln>
            <a:noFill/>
          </a:ln>
        </p:spPr>
      </p:pic>
      <p:sp>
        <p:nvSpPr>
          <p:cNvPr id="520" name="Google Shape;520;g260d0516e62_0_179"/>
          <p:cNvSpPr txBox="1"/>
          <p:nvPr/>
        </p:nvSpPr>
        <p:spPr>
          <a:xfrm>
            <a:off x="230175" y="4035975"/>
            <a:ext cx="6144000" cy="831300"/>
          </a:xfrm>
          <a:prstGeom prst="rect">
            <a:avLst/>
          </a:prstGeom>
          <a:noFill/>
          <a:ln cap="flat" cmpd="sng" w="9525">
            <a:solidFill>
              <a:schemeClr val="accent2"/>
            </a:solidFill>
            <a:prstDash val="dot"/>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lang="en-GB">
                <a:solidFill>
                  <a:schemeClr val="accent2"/>
                </a:solidFill>
                <a:latin typeface="Lato"/>
                <a:ea typeface="Lato"/>
                <a:cs typeface="Lato"/>
                <a:sym typeface="Lato"/>
              </a:rPr>
              <a:t>Key words</a:t>
            </a:r>
            <a:endParaRPr>
              <a:solidFill>
                <a:schemeClr val="accen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2000"/>
              <a:buFont typeface="Arial"/>
              <a:buNone/>
            </a:pPr>
            <a:r>
              <a:t/>
            </a:r>
            <a:endParaRPr>
              <a:solidFill>
                <a:schemeClr val="accen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2000"/>
              <a:buFont typeface="Arial"/>
              <a:buNone/>
            </a:pPr>
            <a:r>
              <a:rPr lang="en-GB">
                <a:solidFill>
                  <a:schemeClr val="accent2"/>
                </a:solidFill>
                <a:latin typeface="Lato"/>
                <a:ea typeface="Lato"/>
                <a:cs typeface="Lato"/>
                <a:sym typeface="Lato"/>
              </a:rPr>
              <a:t>b</a:t>
            </a:r>
            <a:r>
              <a:rPr lang="en-GB">
                <a:solidFill>
                  <a:schemeClr val="accent2"/>
                </a:solidFill>
                <a:latin typeface="Lato"/>
                <a:ea typeface="Lato"/>
                <a:cs typeface="Lato"/>
                <a:sym typeface="Lato"/>
              </a:rPr>
              <a:t>udgeting - banking - apps - targets - limit - alert</a:t>
            </a:r>
            <a:endParaRPr>
              <a:solidFill>
                <a:schemeClr val="accent2"/>
              </a:solidFill>
              <a:latin typeface="Lato"/>
              <a:ea typeface="Lato"/>
              <a:cs typeface="Lato"/>
              <a:sym typeface="Lato"/>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16"/>
          <p:cNvSpPr txBox="1"/>
          <p:nvPr>
            <p:ph type="ctrTitle"/>
          </p:nvPr>
        </p:nvSpPr>
        <p:spPr>
          <a:xfrm>
            <a:off x="23895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Bank support</a:t>
            </a:r>
            <a:endParaRPr b="1" i="0" sz="2900" u="none" cap="none" strike="noStrike">
              <a:solidFill>
                <a:schemeClr val="accent2"/>
              </a:solidFill>
              <a:latin typeface="Lato"/>
              <a:ea typeface="Lato"/>
              <a:cs typeface="Lato"/>
              <a:sym typeface="Lato"/>
            </a:endParaRPr>
          </a:p>
        </p:txBody>
      </p:sp>
      <p:sp>
        <p:nvSpPr>
          <p:cNvPr id="526" name="Google Shape;526;p16"/>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62A33"/>
              </a:solidFill>
              <a:latin typeface="Arial"/>
              <a:ea typeface="Arial"/>
              <a:cs typeface="Arial"/>
              <a:sym typeface="Arial"/>
            </a:endParaRPr>
          </a:p>
        </p:txBody>
      </p:sp>
      <p:sp>
        <p:nvSpPr>
          <p:cNvPr id="527" name="Google Shape;527;p16"/>
          <p:cNvSpPr txBox="1"/>
          <p:nvPr/>
        </p:nvSpPr>
        <p:spPr>
          <a:xfrm>
            <a:off x="522327" y="1547225"/>
            <a:ext cx="7914900" cy="20550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800"/>
              <a:buFont typeface="Arial"/>
              <a:buNone/>
            </a:pPr>
            <a:r>
              <a:rPr b="0" i="0" lang="en-GB" sz="1800" u="none" cap="none" strike="noStrike">
                <a:solidFill>
                  <a:srgbClr val="0543B3"/>
                </a:solidFill>
                <a:latin typeface="Lato"/>
                <a:ea typeface="Lato"/>
                <a:cs typeface="Lato"/>
                <a:sym typeface="Lato"/>
              </a:rPr>
              <a:t>Banks can send SMS updates on spending and warnings if a balance dips below a certain level</a:t>
            </a:r>
            <a:endParaRPr b="0" i="0" sz="1400" u="none" cap="none" strike="noStrike">
              <a:solidFill>
                <a:srgbClr val="000000"/>
              </a:solidFill>
              <a:latin typeface="Arial"/>
              <a:ea typeface="Arial"/>
              <a:cs typeface="Arial"/>
              <a:sym typeface="Arial"/>
            </a:endParaRPr>
          </a:p>
          <a:p>
            <a:pPr indent="0" lvl="0" marL="1016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800"/>
              <a:buFont typeface="Arial"/>
              <a:buNone/>
            </a:pPr>
            <a:r>
              <a:rPr b="0" i="0" lang="en-GB" sz="1800" u="none" cap="none" strike="noStrike">
                <a:solidFill>
                  <a:srgbClr val="0543B3"/>
                </a:solidFill>
                <a:latin typeface="Lato"/>
                <a:ea typeface="Lato"/>
                <a:cs typeface="Lato"/>
                <a:sym typeface="Lato"/>
              </a:rPr>
              <a:t>The banking app may have additional features such as a budget planner</a:t>
            </a:r>
            <a:endParaRPr b="0" i="0" sz="1400" u="none" cap="none" strike="noStrike">
              <a:solidFill>
                <a:srgbClr val="000000"/>
              </a:solidFill>
              <a:latin typeface="Arial"/>
              <a:ea typeface="Arial"/>
              <a:cs typeface="Arial"/>
              <a:sym typeface="Arial"/>
            </a:endParaRPr>
          </a:p>
          <a:p>
            <a:pPr indent="0" lvl="0" marL="1016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800"/>
              <a:buFont typeface="Arial"/>
              <a:buNone/>
            </a:pPr>
            <a:r>
              <a:rPr b="0" i="0" lang="en-GB" sz="1800" u="none" cap="none" strike="noStrike">
                <a:solidFill>
                  <a:srgbClr val="0543B3"/>
                </a:solidFill>
                <a:latin typeface="Lato"/>
                <a:ea typeface="Lato"/>
                <a:cs typeface="Lato"/>
                <a:sym typeface="Lato"/>
              </a:rPr>
              <a:t>They may have dedicated teams to help people who get into debt</a:t>
            </a:r>
            <a:endParaRPr b="0" i="0" sz="1800" u="none" cap="none" strike="noStrike">
              <a:solidFill>
                <a:srgbClr val="0543B3"/>
              </a:solidFill>
              <a:latin typeface="Lato"/>
              <a:ea typeface="Lato"/>
              <a:cs typeface="Lato"/>
              <a:sym typeface="Lato"/>
            </a:endParaRPr>
          </a:p>
        </p:txBody>
      </p:sp>
      <p:pic>
        <p:nvPicPr>
          <p:cNvPr id="528" name="Google Shape;528;p16"/>
          <p:cNvPicPr preferRelativeResize="0"/>
          <p:nvPr/>
        </p:nvPicPr>
        <p:blipFill rotWithShape="1">
          <a:blip r:embed="rId3">
            <a:alphaModFix/>
          </a:blip>
          <a:srcRect b="0" l="0" r="0" t="0"/>
          <a:stretch/>
        </p:blipFill>
        <p:spPr>
          <a:xfrm>
            <a:off x="385777" y="1669124"/>
            <a:ext cx="273100" cy="273100"/>
          </a:xfrm>
          <a:prstGeom prst="rect">
            <a:avLst/>
          </a:prstGeom>
          <a:noFill/>
          <a:ln>
            <a:noFill/>
          </a:ln>
        </p:spPr>
      </p:pic>
      <p:pic>
        <p:nvPicPr>
          <p:cNvPr id="529" name="Google Shape;529;p16"/>
          <p:cNvPicPr preferRelativeResize="0"/>
          <p:nvPr/>
        </p:nvPicPr>
        <p:blipFill rotWithShape="1">
          <a:blip r:embed="rId3">
            <a:alphaModFix/>
          </a:blip>
          <a:srcRect b="0" l="0" r="0" t="0"/>
          <a:stretch/>
        </p:blipFill>
        <p:spPr>
          <a:xfrm>
            <a:off x="385777" y="2583742"/>
            <a:ext cx="273100" cy="273100"/>
          </a:xfrm>
          <a:prstGeom prst="rect">
            <a:avLst/>
          </a:prstGeom>
          <a:noFill/>
          <a:ln>
            <a:noFill/>
          </a:ln>
        </p:spPr>
      </p:pic>
      <p:pic>
        <p:nvPicPr>
          <p:cNvPr id="530" name="Google Shape;530;p16"/>
          <p:cNvPicPr preferRelativeResize="0"/>
          <p:nvPr/>
        </p:nvPicPr>
        <p:blipFill rotWithShape="1">
          <a:blip r:embed="rId3">
            <a:alphaModFix/>
          </a:blip>
          <a:srcRect b="0" l="0" r="0" t="0"/>
          <a:stretch/>
        </p:blipFill>
        <p:spPr>
          <a:xfrm>
            <a:off x="385777" y="3194671"/>
            <a:ext cx="273100" cy="2731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g205b7abb807_0_0"/>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536" name="Google Shape;536;g205b7abb807_0_0"/>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g205b7abb807_0_0"/>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1" i="0" lang="en-GB" sz="2000" u="none" cap="none" strike="noStrike">
                <a:solidFill>
                  <a:srgbClr val="FF8022"/>
                </a:solidFill>
                <a:latin typeface="Lato"/>
                <a:ea typeface="Lato"/>
                <a:cs typeface="Lato"/>
                <a:sym typeface="Lato"/>
              </a:rPr>
              <a:t>By the end of the session, I will be able to:</a:t>
            </a:r>
            <a:endParaRPr b="1" i="0" sz="2000" u="none" cap="none" strike="noStrike">
              <a:solidFill>
                <a:srgbClr val="FF8022"/>
              </a:solidFill>
              <a:latin typeface="Lato"/>
              <a:ea typeface="Lato"/>
              <a:cs typeface="Lato"/>
              <a:sym typeface="Lato"/>
            </a:endParaRPr>
          </a:p>
        </p:txBody>
      </p:sp>
      <p:sp>
        <p:nvSpPr>
          <p:cNvPr id="538" name="Google Shape;538;g205b7abb807_0_0"/>
          <p:cNvSpPr txBox="1"/>
          <p:nvPr/>
        </p:nvSpPr>
        <p:spPr>
          <a:xfrm>
            <a:off x="477752" y="1378950"/>
            <a:ext cx="8188500" cy="2334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Describe the purpose of a bank statement</a:t>
            </a:r>
            <a:endParaRPr b="0" i="0" sz="2200" u="none" cap="none" strike="noStrike">
              <a:solidFill>
                <a:srgbClr val="00FF00"/>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rgbClr val="00FF00"/>
              </a:solidFill>
              <a:latin typeface="Lato Light"/>
              <a:ea typeface="Lato Light"/>
              <a:cs typeface="Lato Light"/>
              <a:sym typeface="Lato Light"/>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Explain what different parts of a bank statement mean</a:t>
            </a:r>
            <a:endParaRPr b="1" i="0" sz="2200" u="none" cap="none" strike="noStrike">
              <a:solidFill>
                <a:srgbClr val="00FF00"/>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rgbClr val="00FF00"/>
              </a:solidFill>
              <a:latin typeface="Lato Light"/>
              <a:ea typeface="Lato Light"/>
              <a:cs typeface="Lato Light"/>
              <a:sym typeface="Lato Light"/>
            </a:endParaRPr>
          </a:p>
          <a:p>
            <a:pPr indent="-368300" lvl="0" marL="457200" marR="0" rtl="0" algn="l">
              <a:lnSpc>
                <a:spcPct val="107000"/>
              </a:lnSpc>
              <a:spcBef>
                <a:spcPts val="0"/>
              </a:spcBef>
              <a:spcAft>
                <a:spcPts val="0"/>
              </a:spcAft>
              <a:buClr>
                <a:srgbClr val="00FF00"/>
              </a:buClr>
              <a:buSzPts val="2200"/>
              <a:buFont typeface="Arial"/>
              <a:buChar char="●"/>
            </a:pPr>
            <a:r>
              <a:rPr b="1" i="0" lang="en-GB" sz="2200" u="none" cap="none" strike="noStrike">
                <a:solidFill>
                  <a:srgbClr val="00FF00"/>
                </a:solidFill>
                <a:latin typeface="Lato"/>
                <a:ea typeface="Lato"/>
                <a:cs typeface="Lato"/>
                <a:sym typeface="Lato"/>
              </a:rPr>
              <a:t>Evaluate the different methods for tracking finances</a:t>
            </a:r>
            <a:r>
              <a:rPr b="0" i="0" lang="en-GB" sz="2200" u="none" cap="none" strike="noStrike">
                <a:solidFill>
                  <a:srgbClr val="00FF00"/>
                </a:solidFill>
                <a:latin typeface="Lato Light"/>
                <a:ea typeface="Lato Light"/>
                <a:cs typeface="Lato Light"/>
                <a:sym typeface="Lato Light"/>
              </a:rPr>
              <a:t> </a:t>
            </a:r>
            <a:endParaRPr b="0" i="0" sz="2200" u="none" cap="none" strike="noStrike">
              <a:solidFill>
                <a:srgbClr val="00FF00"/>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rgbClr val="00FF00"/>
              </a:solidFill>
              <a:latin typeface="Lato Light"/>
              <a:ea typeface="Lato Light"/>
              <a:cs typeface="Lato Light"/>
              <a:sym typeface="Lato Light"/>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g1575e96a1fb_0_290"/>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544" name="Google Shape;544;g1575e96a1fb_0_290"/>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g285585bf319_0_0"/>
          <p:cNvSpPr txBox="1"/>
          <p:nvPr/>
        </p:nvSpPr>
        <p:spPr>
          <a:xfrm>
            <a:off x="110800" y="391125"/>
            <a:ext cx="848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i="0" lang="en-GB" sz="1800" u="none" cap="none" strike="noStrike">
                <a:solidFill>
                  <a:schemeClr val="lt1"/>
                </a:solidFill>
                <a:latin typeface="Lato"/>
                <a:ea typeface="Lato"/>
                <a:cs typeface="Lato"/>
                <a:sym typeface="Lato"/>
                <a:extLst>
                  <a:ext uri="http://customooxmlschemas.google.com/">
                    <go:slidesCustomData xmlns:go="http://customooxmlschemas.google.com/" textRoundtripDataId="8"/>
                  </a:ext>
                </a:extLst>
              </a:rPr>
              <a:t>Services available for people who have concerns about their personal </a:t>
            </a:r>
            <a:r>
              <a:rPr b="1" i="0" lang="en-GB" sz="1800" u="none" cap="none" strike="noStrike">
                <a:solidFill>
                  <a:schemeClr val="lt1"/>
                </a:solidFill>
                <a:latin typeface="Lato"/>
                <a:ea typeface="Lato"/>
                <a:cs typeface="Lato"/>
                <a:sym typeface="Lato"/>
                <a:extLst>
                  <a:ext uri="http://customooxmlschemas.google.com/">
                    <go:slidesCustomData xmlns:go="http://customooxmlschemas.google.com/" textRoundtripDataId="9"/>
                  </a:ext>
                </a:extLst>
              </a:rPr>
              <a:t>finances</a:t>
            </a:r>
            <a:endParaRPr b="0" i="0" sz="1400" u="none" cap="none" strike="noStrike">
              <a:solidFill>
                <a:schemeClr val="lt1"/>
              </a:solidFill>
              <a:latin typeface="Arial"/>
              <a:ea typeface="Arial"/>
              <a:cs typeface="Arial"/>
              <a:sym typeface="Arial"/>
            </a:endParaRPr>
          </a:p>
        </p:txBody>
      </p:sp>
      <p:grpSp>
        <p:nvGrpSpPr>
          <p:cNvPr id="550" name="Google Shape;550;g285585bf319_0_0"/>
          <p:cNvGrpSpPr/>
          <p:nvPr/>
        </p:nvGrpSpPr>
        <p:grpSpPr>
          <a:xfrm>
            <a:off x="151999" y="1183981"/>
            <a:ext cx="2846301" cy="2013581"/>
            <a:chOff x="463400" y="1321175"/>
            <a:chExt cx="2914500" cy="2113109"/>
          </a:xfrm>
        </p:grpSpPr>
        <p:sp>
          <p:nvSpPr>
            <p:cNvPr id="551" name="Google Shape;551;g285585bf319_0_0"/>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g285585bf319_0_0"/>
            <p:cNvSpPr txBox="1"/>
            <p:nvPr/>
          </p:nvSpPr>
          <p:spPr>
            <a:xfrm>
              <a:off x="1345676" y="1339984"/>
              <a:ext cx="2032200" cy="209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3">
                    <a:extLst>
                      <a:ext uri="{A12FA001-AC4F-418D-AE19-62706E023703}">
                        <ahyp:hlinkClr val="tx"/>
                      </a:ext>
                    </a:extLst>
                  </a:hlinkClick>
                </a:rPr>
                <a:t>Citizens Advice – Debt and Money</a:t>
              </a:r>
              <a:r>
                <a:rPr b="0" i="0" lang="en-GB" sz="1300" u="none" cap="none" strike="noStrike">
                  <a:solidFill>
                    <a:schemeClr val="lt1"/>
                  </a:solidFill>
                  <a:latin typeface="Lato"/>
                  <a:ea typeface="Lato"/>
                  <a:cs typeface="Lato"/>
                  <a:sym typeface="Lato"/>
                </a:rPr>
                <a:t> – </a:t>
              </a:r>
              <a:br>
                <a:rPr b="0" i="0" lang="en-GB" sz="1300" u="none" cap="none" strike="noStrike">
                  <a:solidFill>
                    <a:schemeClr val="lt1"/>
                  </a:solidFill>
                  <a:latin typeface="Lato"/>
                  <a:ea typeface="Lato"/>
                  <a:cs typeface="Lato"/>
                  <a:sym typeface="Lato"/>
                </a:rPr>
              </a:br>
              <a:r>
                <a:rPr b="0" i="0" lang="en-GB" sz="1300" u="none" cap="none" strike="noStrike">
                  <a:solidFill>
                    <a:schemeClr val="lt1"/>
                  </a:solidFill>
                  <a:latin typeface="Lato"/>
                  <a:ea typeface="Lato"/>
                  <a:cs typeface="Lato"/>
                  <a:sym typeface="Lato"/>
                </a:rPr>
                <a:t>Links to advice on a number of topics, including financial difficulties, cost of living and communicating with creditors.</a:t>
              </a:r>
              <a:endParaRPr b="0" i="0" sz="1400" u="none" cap="none" strike="noStrike">
                <a:solidFill>
                  <a:srgbClr val="000000"/>
                </a:solidFill>
                <a:latin typeface="Arial"/>
                <a:ea typeface="Arial"/>
                <a:cs typeface="Arial"/>
                <a:sym typeface="Arial"/>
              </a:endParaRPr>
            </a:p>
          </p:txBody>
        </p:sp>
        <p:pic>
          <p:nvPicPr>
            <p:cNvPr id="553" name="Google Shape;553;g285585bf319_0_0"/>
            <p:cNvPicPr preferRelativeResize="0"/>
            <p:nvPr/>
          </p:nvPicPr>
          <p:blipFill rotWithShape="1">
            <a:blip r:embed="rId4">
              <a:alphaModFix/>
            </a:blip>
            <a:srcRect b="0" l="0" r="0" t="0"/>
            <a:stretch/>
          </p:blipFill>
          <p:spPr>
            <a:xfrm>
              <a:off x="532125" y="1419947"/>
              <a:ext cx="813554" cy="928675"/>
            </a:xfrm>
            <a:prstGeom prst="rect">
              <a:avLst/>
            </a:prstGeom>
            <a:noFill/>
            <a:ln>
              <a:noFill/>
            </a:ln>
          </p:spPr>
        </p:pic>
      </p:grpSp>
      <p:sp>
        <p:nvSpPr>
          <p:cNvPr id="554" name="Google Shape;554;g285585bf319_0_0"/>
          <p:cNvSpPr txBox="1"/>
          <p:nvPr/>
        </p:nvSpPr>
        <p:spPr>
          <a:xfrm>
            <a:off x="152000" y="3312950"/>
            <a:ext cx="8872200" cy="738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2"/>
                </a:solidFill>
                <a:latin typeface="Lato"/>
                <a:ea typeface="Lato"/>
                <a:cs typeface="Lato"/>
                <a:sym typeface="Lato"/>
              </a:rPr>
              <a:t>At school, you can speak with an adult you trust. </a:t>
            </a:r>
            <a:endParaRPr b="1" i="0" sz="1800" u="none" cap="none" strike="noStrike">
              <a:solidFill>
                <a:schemeClr val="accen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2"/>
                </a:solidFill>
                <a:latin typeface="Lato"/>
                <a:ea typeface="Lato"/>
                <a:cs typeface="Lato"/>
                <a:sym typeface="Lato"/>
              </a:rPr>
              <a:t>This could be your form tutor, head of year or the school’s safeguarding officer.</a:t>
            </a:r>
            <a:endParaRPr b="1" i="0" sz="1800" u="none" cap="none" strike="noStrike">
              <a:solidFill>
                <a:schemeClr val="accent2"/>
              </a:solidFill>
              <a:latin typeface="Lato"/>
              <a:ea typeface="Lato"/>
              <a:cs typeface="Lato"/>
              <a:sym typeface="Lato"/>
            </a:endParaRPr>
          </a:p>
        </p:txBody>
      </p:sp>
      <p:sp>
        <p:nvSpPr>
          <p:cNvPr id="555" name="Google Shape;555;g285585bf319_0_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56" name="Google Shape;556;g285585bf319_0_0"/>
          <p:cNvGrpSpPr/>
          <p:nvPr/>
        </p:nvGrpSpPr>
        <p:grpSpPr>
          <a:xfrm>
            <a:off x="3164819" y="1184021"/>
            <a:ext cx="2846301" cy="1995658"/>
            <a:chOff x="3237025" y="1184050"/>
            <a:chExt cx="2914500" cy="2094300"/>
          </a:xfrm>
        </p:grpSpPr>
        <p:sp>
          <p:nvSpPr>
            <p:cNvPr id="557" name="Google Shape;557;g285585bf319_0_0"/>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58" name="Google Shape;558;g285585bf319_0_0"/>
            <p:cNvPicPr preferRelativeResize="0"/>
            <p:nvPr/>
          </p:nvPicPr>
          <p:blipFill rotWithShape="1">
            <a:blip r:embed="rId5">
              <a:alphaModFix/>
            </a:blip>
            <a:srcRect b="0" l="0" r="0" t="0"/>
            <a:stretch/>
          </p:blipFill>
          <p:spPr>
            <a:xfrm>
              <a:off x="3344950" y="1434825"/>
              <a:ext cx="666111" cy="400200"/>
            </a:xfrm>
            <a:prstGeom prst="rect">
              <a:avLst/>
            </a:prstGeom>
            <a:noFill/>
            <a:ln>
              <a:noFill/>
            </a:ln>
          </p:spPr>
        </p:pic>
        <p:sp>
          <p:nvSpPr>
            <p:cNvPr id="559" name="Google Shape;559;g285585bf319_0_0"/>
            <p:cNvSpPr txBox="1"/>
            <p:nvPr/>
          </p:nvSpPr>
          <p:spPr>
            <a:xfrm>
              <a:off x="4068426" y="1358613"/>
              <a:ext cx="2032200" cy="1852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6">
                    <a:extLst>
                      <a:ext uri="{A12FA001-AC4F-418D-AE19-62706E023703}">
                        <ahyp:hlinkClr val="tx"/>
                      </a:ext>
                    </a:extLst>
                  </a:hlinkClick>
                </a:rPr>
                <a:t>National Debtline  – Debt and Money</a:t>
              </a:r>
              <a:br>
                <a:rPr b="0" i="0" lang="en-GB" sz="1300" u="none" cap="none" strike="noStrike">
                  <a:solidFill>
                    <a:schemeClr val="lt1"/>
                  </a:solidFill>
                  <a:latin typeface="Lato"/>
                  <a:ea typeface="Lato"/>
                  <a:cs typeface="Lato"/>
                  <a:sym typeface="Lato"/>
                </a:rPr>
              </a:br>
              <a:r>
                <a:rPr b="0" i="0" lang="en-GB" sz="1300" u="none" cap="none" strike="noStrike">
                  <a:solidFill>
                    <a:schemeClr val="lt1"/>
                  </a:solidFill>
                  <a:latin typeface="Lato"/>
                  <a:ea typeface="Lato"/>
                  <a:cs typeface="Lato"/>
                  <a:sym typeface="Lato"/>
                </a:rPr>
                <a:t>A debt advice charity run by the </a:t>
              </a:r>
              <a:r>
                <a:rPr b="0" i="0" lang="en-GB" sz="1300" u="sng" cap="none" strike="noStrike">
                  <a:solidFill>
                    <a:schemeClr val="lt1"/>
                  </a:solidFill>
                  <a:latin typeface="Lato"/>
                  <a:ea typeface="Lato"/>
                  <a:cs typeface="Lato"/>
                  <a:sym typeface="Lato"/>
                  <a:hlinkClick r:id="rId7">
                    <a:extLst>
                      <a:ext uri="{A12FA001-AC4F-418D-AE19-62706E023703}">
                        <ahyp:hlinkClr val="tx"/>
                      </a:ext>
                    </a:extLst>
                  </a:hlinkClick>
                </a:rPr>
                <a:t>Money Advice Trust</a:t>
              </a:r>
              <a:r>
                <a:rPr b="0" i="0" lang="en-GB" sz="1300" u="none" cap="none" strike="noStrike">
                  <a:solidFill>
                    <a:schemeClr val="lt1"/>
                  </a:solidFill>
                  <a:latin typeface="Lato"/>
                  <a:ea typeface="Lato"/>
                  <a:cs typeface="Lato"/>
                  <a:sym typeface="Lato"/>
                </a:rPr>
                <a:t>, offering a  free and confidential debt advice service.</a:t>
              </a:r>
              <a:endParaRPr b="0" i="0" sz="1300" u="none" cap="none" strike="noStrike">
                <a:solidFill>
                  <a:schemeClr val="lt1"/>
                </a:solidFill>
                <a:latin typeface="Lato"/>
                <a:ea typeface="Lato"/>
                <a:cs typeface="Lato"/>
                <a:sym typeface="Lato"/>
              </a:endParaRPr>
            </a:p>
          </p:txBody>
        </p:sp>
      </p:grpSp>
      <p:grpSp>
        <p:nvGrpSpPr>
          <p:cNvPr id="560" name="Google Shape;560;g285585bf319_0_0"/>
          <p:cNvGrpSpPr/>
          <p:nvPr/>
        </p:nvGrpSpPr>
        <p:grpSpPr>
          <a:xfrm>
            <a:off x="6177819" y="1184061"/>
            <a:ext cx="2846409" cy="1995600"/>
            <a:chOff x="6177819" y="1184061"/>
            <a:chExt cx="2846409" cy="1995600"/>
          </a:xfrm>
        </p:grpSpPr>
        <p:sp>
          <p:nvSpPr>
            <p:cNvPr id="561" name="Google Shape;561;g285585bf319_0_0"/>
            <p:cNvSpPr/>
            <p:nvPr/>
          </p:nvSpPr>
          <p:spPr>
            <a:xfrm>
              <a:off x="6177819" y="1184061"/>
              <a:ext cx="28464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62" name="Google Shape;562;g285585bf319_0_0"/>
            <p:cNvPicPr preferRelativeResize="0"/>
            <p:nvPr/>
          </p:nvPicPr>
          <p:blipFill rotWithShape="1">
            <a:blip r:embed="rId8">
              <a:alphaModFix/>
            </a:blip>
            <a:srcRect b="0" l="0" r="0" t="0"/>
            <a:stretch/>
          </p:blipFill>
          <p:spPr>
            <a:xfrm>
              <a:off x="6341200" y="1426525"/>
              <a:ext cx="876125" cy="680625"/>
            </a:xfrm>
            <a:prstGeom prst="rect">
              <a:avLst/>
            </a:prstGeom>
            <a:noFill/>
            <a:ln>
              <a:noFill/>
            </a:ln>
          </p:spPr>
        </p:pic>
        <p:sp>
          <p:nvSpPr>
            <p:cNvPr id="563" name="Google Shape;563;g285585bf319_0_0"/>
            <p:cNvSpPr txBox="1"/>
            <p:nvPr/>
          </p:nvSpPr>
          <p:spPr>
            <a:xfrm>
              <a:off x="7264128" y="1459325"/>
              <a:ext cx="1760100" cy="1305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i="0" lang="en-GB" sz="1300" u="sng" cap="none" strike="noStrike">
                  <a:solidFill>
                    <a:srgbClr val="FFFFFF"/>
                  </a:solidFill>
                  <a:latin typeface="Lato"/>
                  <a:ea typeface="Lato"/>
                  <a:cs typeface="Lato"/>
                  <a:sym typeface="Lato"/>
                  <a:hlinkClick r:id="rId9">
                    <a:extLst>
                      <a:ext uri="{A12FA001-AC4F-418D-AE19-62706E023703}">
                        <ahyp:hlinkClr val="tx"/>
                      </a:ext>
                    </a:extLst>
                  </a:hlinkClick>
                </a:rPr>
                <a:t>Childline </a:t>
              </a:r>
              <a:r>
                <a:rPr b="1" i="0" lang="en-GB" sz="1300" u="sng" cap="none" strike="noStrike">
                  <a:solidFill>
                    <a:srgbClr val="FFFFFF"/>
                  </a:solidFill>
                  <a:latin typeface="Lato"/>
                  <a:ea typeface="Lato"/>
                  <a:cs typeface="Lato"/>
                  <a:sym typeface="Lato"/>
                  <a:hlinkClick r:id="rId10">
                    <a:extLst>
                      <a:ext uri="{A12FA001-AC4F-418D-AE19-62706E023703}">
                        <ahyp:hlinkClr val="tx"/>
                      </a:ext>
                    </a:extLst>
                  </a:hlinkClick>
                  <a:extLst>
                    <a:ext uri="http://customooxmlschemas.google.com/">
                      <go:slidesCustomData xmlns:go="http://customooxmlschemas.google.com/" textRoundtripDataId="10"/>
                    </a:ext>
                  </a:extLst>
                </a:rPr>
                <a:t>Helpline</a:t>
              </a:r>
              <a:br>
                <a:rPr b="0" i="0" lang="en-GB" sz="1300" u="none" cap="none" strike="noStrike">
                  <a:solidFill>
                    <a:srgbClr val="FFFFFF"/>
                  </a:solidFill>
                  <a:latin typeface="Lato"/>
                  <a:ea typeface="Lato"/>
                  <a:cs typeface="Lato"/>
                  <a:sym typeface="Lato"/>
                  <a:extLst>
                    <a:ext uri="http://customooxmlschemas.google.com/">
                      <go:slidesCustomData xmlns:go="http://customooxmlschemas.google.com/" textRoundtripDataId="11"/>
                    </a:ext>
                  </a:extLst>
                </a:rPr>
              </a:br>
              <a:r>
                <a:rPr b="0" i="0" lang="en-GB" sz="1300" u="none" cap="none" strike="noStrike">
                  <a:solidFill>
                    <a:srgbClr val="FFFFFF"/>
                  </a:solidFill>
                  <a:latin typeface="Lato"/>
                  <a:ea typeface="Lato"/>
                  <a:cs typeface="Lato"/>
                  <a:sym typeface="Lato"/>
                  <a:extLst>
                    <a:ext uri="http://customooxmlschemas.google.com/">
                      <go:slidesCustomData xmlns:go="http://customooxmlschemas.google.com/" textRoundtripDataId="11"/>
                    </a:ext>
                  </a:extLst>
                </a:rPr>
                <a:t>080</a:t>
              </a:r>
              <a:r>
                <a:rPr b="0" i="0" lang="en-GB" sz="1300" u="none" cap="none" strike="noStrike">
                  <a:solidFill>
                    <a:srgbClr val="FFFFFF"/>
                  </a:solidFill>
                  <a:latin typeface="Lato"/>
                  <a:ea typeface="Lato"/>
                  <a:cs typeface="Lato"/>
                  <a:sym typeface="Lato"/>
                </a:rPr>
                <a:t>0 1111</a:t>
              </a:r>
              <a:br>
                <a:rPr b="0" i="0" lang="en-GB" sz="1300" u="none" cap="none" strike="noStrike">
                  <a:solidFill>
                    <a:srgbClr val="FFFFFF"/>
                  </a:solidFill>
                  <a:latin typeface="Lato"/>
                  <a:ea typeface="Lato"/>
                  <a:cs typeface="Lato"/>
                  <a:sym typeface="Lato"/>
                </a:rPr>
              </a:br>
              <a:r>
                <a:rPr b="0" i="0" lang="en-GB" sz="1300" u="none" cap="none" strike="noStrike">
                  <a:solidFill>
                    <a:srgbClr val="FFFFFF"/>
                  </a:solidFill>
                  <a:latin typeface="Lato"/>
                  <a:ea typeface="Lato"/>
                  <a:cs typeface="Lato"/>
                  <a:sym typeface="Lato"/>
                </a:rPr>
                <a:t>Talk about anything.</a:t>
              </a:r>
              <a:br>
                <a:rPr b="0" i="0" lang="en-GB" sz="1300" u="none" cap="none" strike="noStrike">
                  <a:solidFill>
                    <a:srgbClr val="FFFFFF"/>
                  </a:solidFill>
                  <a:latin typeface="Lato"/>
                  <a:ea typeface="Lato"/>
                  <a:cs typeface="Lato"/>
                  <a:sym typeface="Lato"/>
                </a:rPr>
              </a:br>
              <a:r>
                <a:rPr b="0" i="0" lang="en-GB" sz="1300" u="none" cap="none" strike="noStrike">
                  <a:solidFill>
                    <a:srgbClr val="FFFFFF"/>
                  </a:solidFill>
                  <a:latin typeface="Lato"/>
                  <a:ea typeface="Lato"/>
                  <a:cs typeface="Lato"/>
                  <a:sym typeface="Lato"/>
                </a:rPr>
                <a:t>Contact via phone / web</a:t>
              </a:r>
              <a:endParaRPr b="0" i="0" sz="1300" u="none" cap="none" strike="noStrike">
                <a:solidFill>
                  <a:srgbClr val="FFFFFF"/>
                </a:solidFill>
                <a:latin typeface="Lato"/>
                <a:ea typeface="Lato"/>
                <a:cs typeface="Lato"/>
                <a:sym typeface="Lato"/>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g22bce4c550d_0_133"/>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75" name="Google Shape;75;g22bce4c550d_0_133"/>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g22bce4c550d_0_133"/>
          <p:cNvSpPr txBox="1"/>
          <p:nvPr/>
        </p:nvSpPr>
        <p:spPr>
          <a:xfrm>
            <a:off x="125" y="1491150"/>
            <a:ext cx="9144000" cy="216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400" u="none" cap="none" strike="noStrike">
                <a:solidFill>
                  <a:schemeClr val="lt1"/>
                </a:solidFill>
                <a:latin typeface="Lato"/>
                <a:ea typeface="Lato"/>
                <a:cs typeface="Lato"/>
                <a:sym typeface="Lato"/>
              </a:rPr>
              <a:t>Session 2:</a:t>
            </a:r>
            <a:endParaRPr b="0" i="0" sz="2400" u="none" cap="none" strike="noStrike">
              <a:solidFill>
                <a:schemeClr val="lt1"/>
              </a:solidFill>
              <a:latin typeface="Lato"/>
              <a:ea typeface="Lato"/>
              <a:cs typeface="Lato"/>
              <a:sym typeface="Lato"/>
            </a:endParaRPr>
          </a:p>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How to read a bank statement</a:t>
            </a:r>
            <a:endParaRPr b="1" i="0" sz="5600" u="none" cap="none" strike="noStrike">
              <a:solidFill>
                <a:schemeClr val="accent2"/>
              </a:solidFill>
              <a:latin typeface="Lato Black"/>
              <a:ea typeface="Lato Black"/>
              <a:cs typeface="Lato Black"/>
              <a:sym typeface="Lato Black"/>
            </a:endParaRPr>
          </a:p>
        </p:txBody>
      </p:sp>
      <p:sp>
        <p:nvSpPr>
          <p:cNvPr id="77" name="Google Shape;77;g22bce4c550d_0_133"/>
          <p:cNvSpPr txBox="1"/>
          <p:nvPr/>
        </p:nvSpPr>
        <p:spPr>
          <a:xfrm>
            <a:off x="8374500" y="445200"/>
            <a:ext cx="686400" cy="1407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4</a:t>
            </a:r>
            <a:endParaRPr b="1" i="0" sz="1400" u="none" cap="none" strike="noStrike">
              <a:solidFill>
                <a:srgbClr val="000000"/>
              </a:solidFill>
              <a:latin typeface="Lato"/>
              <a:ea typeface="Lato"/>
              <a:cs typeface="Lato"/>
              <a:sym typeface="Lato"/>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g2fadd0c823b_0_0"/>
          <p:cNvSpPr/>
          <p:nvPr/>
        </p:nvSpPr>
        <p:spPr>
          <a:xfrm>
            <a:off x="4714657" y="3012425"/>
            <a:ext cx="24228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1200"/>
              </a:spcBef>
              <a:spcAft>
                <a:spcPts val="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3">
                  <a:extLst>
                    <a:ext uri="{A12FA001-AC4F-418D-AE19-62706E023703}">
                      <ahyp:hlinkClr val="tx"/>
                    </a:ext>
                  </a:extLst>
                </a:hlinkClick>
              </a:rPr>
              <a:t>Money Saving Expert:</a:t>
            </a:r>
            <a:br>
              <a:rPr b="0" i="0" lang="en-GB" sz="1300" u="sng" cap="none" strike="noStrike">
                <a:solidFill>
                  <a:schemeClr val="lt1"/>
                </a:solidFill>
                <a:latin typeface="Lato"/>
                <a:ea typeface="Lato"/>
                <a:cs typeface="Lato"/>
                <a:sym typeface="Lato"/>
                <a:hlinkClick r:id="rId4">
                  <a:extLst>
                    <a:ext uri="{A12FA001-AC4F-418D-AE19-62706E023703}">
                      <ahyp:hlinkClr val="tx"/>
                    </a:ext>
                  </a:extLst>
                </a:hlinkClick>
              </a:rPr>
            </a:br>
            <a:r>
              <a:rPr b="0" i="0" lang="en-GB" sz="1300" u="sng" cap="none" strike="noStrike">
                <a:solidFill>
                  <a:schemeClr val="lt1"/>
                </a:solidFill>
                <a:latin typeface="Lato"/>
                <a:ea typeface="Lato"/>
                <a:cs typeface="Lato"/>
                <a:sym typeface="Lato"/>
                <a:hlinkClick r:id="rId5">
                  <a:extLst>
                    <a:ext uri="{A12FA001-AC4F-418D-AE19-62706E023703}">
                      <ahyp:hlinkClr val="tx"/>
                    </a:ext>
                  </a:extLst>
                </a:hlinkClick>
              </a:rPr>
              <a:t>Bank Statement Abbreviations</a:t>
            </a:r>
            <a:endParaRPr b="0" i="0" sz="1300" u="none" cap="none" strike="noStrike">
              <a:solidFill>
                <a:schemeClr val="lt1"/>
              </a:solidFill>
              <a:latin typeface="Lato"/>
              <a:ea typeface="Lato"/>
              <a:cs typeface="Lato"/>
              <a:sym typeface="Lato"/>
            </a:endParaRPr>
          </a:p>
          <a:p>
            <a:pPr indent="-172549" lvl="0" marL="179999" marR="0" rtl="0" algn="l">
              <a:lnSpc>
                <a:spcPct val="115000"/>
              </a:lnSpc>
              <a:spcBef>
                <a:spcPts val="1200"/>
              </a:spcBef>
              <a:spcAft>
                <a:spcPts val="0"/>
              </a:spcAft>
              <a:buClr>
                <a:schemeClr val="lt1"/>
              </a:buClr>
              <a:buSzPts val="1300"/>
              <a:buFont typeface="Lato"/>
              <a:buChar char="-"/>
            </a:pPr>
            <a:r>
              <a:rPr b="0" i="0" lang="en-GB" sz="1300" u="none" cap="none" strike="noStrike">
                <a:solidFill>
                  <a:schemeClr val="lt1"/>
                </a:solidFill>
                <a:latin typeface="Lato"/>
                <a:ea typeface="Lato"/>
                <a:cs typeface="Lato"/>
                <a:sym typeface="Lato"/>
              </a:rPr>
              <a:t>What do they all mean?</a:t>
            </a:r>
            <a:endParaRPr b="0" i="0" sz="1300" u="none" cap="none" strike="noStrike">
              <a:solidFill>
                <a:schemeClr val="lt1"/>
              </a:solidFill>
              <a:latin typeface="Lato"/>
              <a:ea typeface="Lato"/>
              <a:cs typeface="Lato"/>
              <a:sym typeface="Lato"/>
            </a:endParaRPr>
          </a:p>
          <a:p>
            <a:pPr indent="-172549" lvl="0" marL="179999" marR="0" rtl="0" algn="l">
              <a:lnSpc>
                <a:spcPct val="115000"/>
              </a:lnSpc>
              <a:spcBef>
                <a:spcPts val="0"/>
              </a:spcBef>
              <a:spcAft>
                <a:spcPts val="0"/>
              </a:spcAft>
              <a:buClr>
                <a:schemeClr val="lt1"/>
              </a:buClr>
              <a:buSzPts val="1300"/>
              <a:buFont typeface="Lato"/>
              <a:buChar char="-"/>
            </a:pPr>
            <a:r>
              <a:rPr b="0" i="0" lang="en-GB" sz="1300" u="none" cap="none" strike="noStrike">
                <a:solidFill>
                  <a:schemeClr val="lt1"/>
                </a:solidFill>
                <a:latin typeface="Lato"/>
                <a:ea typeface="Lato"/>
                <a:cs typeface="Lato"/>
                <a:sym typeface="Lato"/>
              </a:rPr>
              <a:t>Common jargon</a:t>
            </a:r>
            <a:endParaRPr b="0" i="0" sz="1300" u="none" cap="none" strike="noStrike">
              <a:solidFill>
                <a:schemeClr val="lt1"/>
              </a:solidFill>
              <a:latin typeface="Lato"/>
              <a:ea typeface="Lato"/>
              <a:cs typeface="Lato"/>
              <a:sym typeface="Lato"/>
            </a:endParaRPr>
          </a:p>
          <a:p>
            <a:pPr indent="0" lvl="0" marL="179999" marR="0" rtl="0" algn="l">
              <a:lnSpc>
                <a:spcPct val="115000"/>
              </a:lnSpc>
              <a:spcBef>
                <a:spcPts val="1200"/>
              </a:spcBef>
              <a:spcAft>
                <a:spcPts val="0"/>
              </a:spcAft>
              <a:buClr>
                <a:srgbClr val="000000"/>
              </a:buClr>
              <a:buSzPts val="1300"/>
              <a:buFont typeface="Arial"/>
              <a:buNone/>
            </a:pPr>
            <a:r>
              <a:t/>
            </a:r>
            <a:endParaRPr b="0" i="0" sz="1300" u="none" cap="none" strike="noStrike">
              <a:solidFill>
                <a:schemeClr val="lt1"/>
              </a:solidFill>
              <a:latin typeface="Lato"/>
              <a:ea typeface="Lato"/>
              <a:cs typeface="Lato"/>
              <a:sym typeface="Lato"/>
            </a:endParaRPr>
          </a:p>
          <a:p>
            <a:pPr indent="0" lvl="0" marL="0" marR="0" rtl="0" algn="l">
              <a:lnSpc>
                <a:spcPct val="100000"/>
              </a:lnSpc>
              <a:spcBef>
                <a:spcPts val="120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69" name="Google Shape;569;g2fadd0c823b_0_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70" name="Google Shape;570;g2fadd0c823b_0_0"/>
          <p:cNvGrpSpPr/>
          <p:nvPr/>
        </p:nvGrpSpPr>
        <p:grpSpPr>
          <a:xfrm>
            <a:off x="2064138" y="3012425"/>
            <a:ext cx="2422800" cy="1995600"/>
            <a:chOff x="228200" y="2967900"/>
            <a:chExt cx="2422800" cy="1995600"/>
          </a:xfrm>
        </p:grpSpPr>
        <p:sp>
          <p:nvSpPr>
            <p:cNvPr id="571" name="Google Shape;571;g2fadd0c823b_0_0"/>
            <p:cNvSpPr/>
            <p:nvPr/>
          </p:nvSpPr>
          <p:spPr>
            <a:xfrm>
              <a:off x="228200" y="2967900"/>
              <a:ext cx="24228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1200"/>
                </a:spcBef>
                <a:spcAft>
                  <a:spcPts val="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6">
                    <a:extLst>
                      <a:ext uri="{A12FA001-AC4F-418D-AE19-62706E023703}">
                        <ahyp:hlinkClr val="tx"/>
                      </a:ext>
                    </a:extLst>
                  </a:hlinkClick>
                </a:rPr>
                <a:t>Experian: What is a bank statement?</a:t>
              </a:r>
              <a:endParaRPr b="0" i="0" sz="1300" u="none" cap="none" strike="noStrike">
                <a:solidFill>
                  <a:schemeClr val="lt1"/>
                </a:solidFill>
                <a:latin typeface="Lato"/>
                <a:ea typeface="Lato"/>
                <a:cs typeface="Lato"/>
                <a:sym typeface="Lato"/>
              </a:endParaRPr>
            </a:p>
            <a:p>
              <a:pPr indent="-172549" lvl="0" marL="179999" marR="0" rtl="0" algn="l">
                <a:lnSpc>
                  <a:spcPct val="115000"/>
                </a:lnSpc>
                <a:spcBef>
                  <a:spcPts val="1200"/>
                </a:spcBef>
                <a:spcAft>
                  <a:spcPts val="0"/>
                </a:spcAft>
                <a:buClr>
                  <a:schemeClr val="lt1"/>
                </a:buClr>
                <a:buSzPts val="1300"/>
                <a:buFont typeface="Lato"/>
                <a:buChar char="-"/>
              </a:pPr>
              <a:r>
                <a:rPr b="0" i="0" lang="en-GB" sz="1300" u="none" cap="none" strike="noStrike">
                  <a:solidFill>
                    <a:schemeClr val="lt1"/>
                  </a:solidFill>
                  <a:latin typeface="Lato"/>
                  <a:ea typeface="Lato"/>
                  <a:cs typeface="Lato"/>
                  <a:sym typeface="Lato"/>
                </a:rPr>
                <a:t>Explanations</a:t>
              </a:r>
              <a:endParaRPr b="0" i="0" sz="1300" u="none" cap="none" strike="noStrike">
                <a:solidFill>
                  <a:schemeClr val="lt1"/>
                </a:solidFill>
                <a:latin typeface="Lato"/>
                <a:ea typeface="Lato"/>
                <a:cs typeface="Lato"/>
                <a:sym typeface="Lato"/>
              </a:endParaRPr>
            </a:p>
            <a:p>
              <a:pPr indent="-172549" lvl="0" marL="179999" marR="0" rtl="0" algn="l">
                <a:lnSpc>
                  <a:spcPct val="115000"/>
                </a:lnSpc>
                <a:spcBef>
                  <a:spcPts val="0"/>
                </a:spcBef>
                <a:spcAft>
                  <a:spcPts val="0"/>
                </a:spcAft>
                <a:buClr>
                  <a:schemeClr val="lt1"/>
                </a:buClr>
                <a:buSzPts val="1300"/>
                <a:buFont typeface="Lato"/>
                <a:buChar char="-"/>
              </a:pPr>
              <a:r>
                <a:rPr b="0" i="0" lang="en-GB" sz="1300" u="none" cap="none" strike="noStrike">
                  <a:solidFill>
                    <a:schemeClr val="lt1"/>
                  </a:solidFill>
                  <a:latin typeface="Lato"/>
                  <a:ea typeface="Lato"/>
                  <a:cs typeface="Lato"/>
                  <a:sym typeface="Lato"/>
                </a:rPr>
                <a:t>When to check</a:t>
              </a:r>
              <a:endParaRPr b="0" i="0" sz="1300" u="none" cap="none" strike="noStrike">
                <a:solidFill>
                  <a:schemeClr val="lt1"/>
                </a:solidFill>
                <a:latin typeface="Lato"/>
                <a:ea typeface="Lato"/>
                <a:cs typeface="Lato"/>
                <a:sym typeface="Lato"/>
              </a:endParaRPr>
            </a:p>
            <a:p>
              <a:pPr indent="-172549" lvl="0" marL="179999" marR="0" rtl="0" algn="l">
                <a:lnSpc>
                  <a:spcPct val="115000"/>
                </a:lnSpc>
                <a:spcBef>
                  <a:spcPts val="0"/>
                </a:spcBef>
                <a:spcAft>
                  <a:spcPts val="0"/>
                </a:spcAft>
                <a:buClr>
                  <a:schemeClr val="lt1"/>
                </a:buClr>
                <a:buSzPts val="1300"/>
                <a:buFont typeface="Lato"/>
                <a:buChar char="-"/>
              </a:pPr>
              <a:r>
                <a:rPr b="0" i="0" lang="en-GB" sz="1300" u="none" cap="none" strike="noStrike">
                  <a:solidFill>
                    <a:schemeClr val="lt1"/>
                  </a:solidFill>
                  <a:latin typeface="Lato"/>
                  <a:ea typeface="Lato"/>
                  <a:cs typeface="Lato"/>
                  <a:sym typeface="Lato"/>
                </a:rPr>
                <a:t>Spotting errors</a:t>
              </a:r>
              <a:endParaRPr b="0" i="0" sz="1300" u="none" cap="none" strike="noStrike">
                <a:solidFill>
                  <a:schemeClr val="lt1"/>
                </a:solidFill>
                <a:latin typeface="Lato"/>
                <a:ea typeface="Lato"/>
                <a:cs typeface="Lato"/>
                <a:sym typeface="Lato"/>
              </a:endParaRPr>
            </a:p>
            <a:p>
              <a:pPr indent="-89999" lvl="0" marL="179999" marR="0" rtl="0" algn="l">
                <a:lnSpc>
                  <a:spcPct val="115000"/>
                </a:lnSpc>
                <a:spcBef>
                  <a:spcPts val="0"/>
                </a:spcBef>
                <a:spcAft>
                  <a:spcPts val="0"/>
                </a:spcAft>
                <a:buClr>
                  <a:schemeClr val="lt1"/>
                </a:buClr>
                <a:buSzPts val="1300"/>
                <a:buFont typeface="Lato"/>
                <a:buNone/>
              </a:pPr>
              <a:r>
                <a:t/>
              </a:r>
              <a:endParaRPr b="0" i="0" sz="1300" u="none" cap="none" strike="noStrike">
                <a:solidFill>
                  <a:schemeClr val="lt1"/>
                </a:solidFill>
                <a:latin typeface="Lato"/>
                <a:ea typeface="Lato"/>
                <a:cs typeface="Lato"/>
                <a:sym typeface="Lato"/>
              </a:endParaRPr>
            </a:p>
          </p:txBody>
        </p:sp>
        <p:pic>
          <p:nvPicPr>
            <p:cNvPr id="572" name="Google Shape;572;g2fadd0c823b_0_0"/>
            <p:cNvPicPr preferRelativeResize="0"/>
            <p:nvPr/>
          </p:nvPicPr>
          <p:blipFill rotWithShape="1">
            <a:blip r:embed="rId7">
              <a:alphaModFix/>
            </a:blip>
            <a:srcRect b="0" l="0" r="0" t="0"/>
            <a:stretch/>
          </p:blipFill>
          <p:spPr>
            <a:xfrm>
              <a:off x="1593125" y="4516150"/>
              <a:ext cx="905650" cy="357125"/>
            </a:xfrm>
            <a:prstGeom prst="rect">
              <a:avLst/>
            </a:prstGeom>
            <a:noFill/>
            <a:ln>
              <a:noFill/>
            </a:ln>
          </p:spPr>
        </p:pic>
      </p:grpSp>
      <p:grpSp>
        <p:nvGrpSpPr>
          <p:cNvPr id="573" name="Google Shape;573;g2fadd0c823b_0_0"/>
          <p:cNvGrpSpPr/>
          <p:nvPr/>
        </p:nvGrpSpPr>
        <p:grpSpPr>
          <a:xfrm>
            <a:off x="2082695" y="861125"/>
            <a:ext cx="2422914" cy="1995600"/>
            <a:chOff x="152000" y="1183975"/>
            <a:chExt cx="2554200" cy="1995600"/>
          </a:xfrm>
        </p:grpSpPr>
        <p:sp>
          <p:nvSpPr>
            <p:cNvPr id="574" name="Google Shape;574;g2fadd0c823b_0_0"/>
            <p:cNvSpPr/>
            <p:nvPr/>
          </p:nvSpPr>
          <p:spPr>
            <a:xfrm>
              <a:off x="152000" y="1183975"/>
              <a:ext cx="25542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1200"/>
                </a:spcBef>
                <a:spcAft>
                  <a:spcPts val="0"/>
                </a:spcAft>
                <a:buClr>
                  <a:srgbClr val="000000"/>
                </a:buClr>
                <a:buSzPts val="1300"/>
                <a:buFont typeface="Arial"/>
                <a:buNone/>
              </a:pPr>
              <a:r>
                <a:t/>
              </a:r>
              <a:endParaRPr/>
            </a:p>
            <a:p>
              <a:pPr indent="0" lvl="0" marL="0" marR="0" rtl="0" algn="l">
                <a:lnSpc>
                  <a:spcPct val="115000"/>
                </a:lnSpc>
                <a:spcBef>
                  <a:spcPts val="1200"/>
                </a:spcBef>
                <a:spcAft>
                  <a:spcPts val="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8">
                    <a:extLst>
                      <a:ext uri="{A12FA001-AC4F-418D-AE19-62706E023703}">
                        <ahyp:hlinkClr val="tx"/>
                      </a:ext>
                    </a:extLst>
                  </a:hlinkClick>
                </a:rPr>
                <a:t>FLIC Learning Hub</a:t>
              </a:r>
              <a:br>
                <a:rPr b="0" i="0" lang="en-GB" sz="1300" u="none" cap="none" strike="noStrike">
                  <a:solidFill>
                    <a:schemeClr val="lt1"/>
                  </a:solidFill>
                  <a:latin typeface="Lato"/>
                  <a:ea typeface="Lato"/>
                  <a:cs typeface="Lato"/>
                  <a:sym typeface="Lato"/>
                </a:rPr>
              </a:br>
              <a:r>
                <a:rPr b="0" i="0" lang="en-GB" sz="1300" u="none" cap="none" strike="noStrike">
                  <a:solidFill>
                    <a:schemeClr val="lt1"/>
                  </a:solidFill>
                  <a:latin typeface="Lato"/>
                  <a:ea typeface="Lato"/>
                  <a:cs typeface="Lato"/>
                  <a:sym typeface="Lato"/>
                </a:rPr>
                <a:t>Further resources: </a:t>
              </a:r>
              <a:endParaRPr b="0" i="0" sz="1300" u="none" cap="none" strike="noStrike">
                <a:solidFill>
                  <a:schemeClr val="lt1"/>
                </a:solidFill>
                <a:latin typeface="Lato"/>
                <a:ea typeface="Lato"/>
                <a:cs typeface="Lato"/>
                <a:sym typeface="Lato"/>
              </a:endParaRPr>
            </a:p>
            <a:p>
              <a:pPr indent="-172549" lvl="0" marL="179999" marR="0" rtl="0" algn="l">
                <a:lnSpc>
                  <a:spcPct val="115000"/>
                </a:lnSpc>
                <a:spcBef>
                  <a:spcPts val="1200"/>
                </a:spcBef>
                <a:spcAft>
                  <a:spcPts val="0"/>
                </a:spcAft>
                <a:buClr>
                  <a:schemeClr val="lt1"/>
                </a:buClr>
                <a:buSzPts val="1300"/>
                <a:buFont typeface="Lato"/>
                <a:buChar char="-"/>
              </a:pPr>
              <a:r>
                <a:rPr b="0" i="0" lang="en-GB" sz="1300" u="none" cap="none" strike="noStrike">
                  <a:solidFill>
                    <a:schemeClr val="lt1"/>
                  </a:solidFill>
                  <a:latin typeface="Lato"/>
                  <a:ea typeface="Lato"/>
                  <a:cs typeface="Lato"/>
                  <a:sym typeface="Lato"/>
                </a:rPr>
                <a:t>Interactive activities</a:t>
              </a:r>
              <a:endParaRPr b="0" i="0" sz="1300" u="none" cap="none" strike="noStrike">
                <a:solidFill>
                  <a:schemeClr val="lt1"/>
                </a:solidFill>
                <a:latin typeface="Lato"/>
                <a:ea typeface="Lato"/>
                <a:cs typeface="Lato"/>
                <a:sym typeface="Lato"/>
              </a:endParaRPr>
            </a:p>
            <a:p>
              <a:pPr indent="-172549" lvl="0" marL="179999" marR="0" rtl="0" algn="l">
                <a:lnSpc>
                  <a:spcPct val="115000"/>
                </a:lnSpc>
                <a:spcBef>
                  <a:spcPts val="0"/>
                </a:spcBef>
                <a:spcAft>
                  <a:spcPts val="0"/>
                </a:spcAft>
                <a:buClr>
                  <a:schemeClr val="lt1"/>
                </a:buClr>
                <a:buSzPts val="1300"/>
                <a:buFont typeface="Lato"/>
                <a:buChar char="-"/>
              </a:pPr>
              <a:r>
                <a:rPr b="0" i="0" lang="en-GB" sz="1300" u="none" cap="none" strike="noStrike">
                  <a:solidFill>
                    <a:schemeClr val="lt1"/>
                  </a:solidFill>
                  <a:latin typeface="Lato"/>
                  <a:ea typeface="Lato"/>
                  <a:cs typeface="Lato"/>
                  <a:sym typeface="Lato"/>
                </a:rPr>
                <a:t>Quizzes</a:t>
              </a:r>
              <a:endParaRPr b="0" i="0" sz="1300" u="none" cap="none" strike="noStrike">
                <a:solidFill>
                  <a:schemeClr val="lt1"/>
                </a:solidFill>
                <a:latin typeface="Lato"/>
                <a:ea typeface="Lato"/>
                <a:cs typeface="Lato"/>
                <a:sym typeface="Lato"/>
              </a:endParaRPr>
            </a:p>
            <a:p>
              <a:pPr indent="-172549" lvl="0" marL="179999" marR="0" rtl="0" algn="l">
                <a:lnSpc>
                  <a:spcPct val="115000"/>
                </a:lnSpc>
                <a:spcBef>
                  <a:spcPts val="0"/>
                </a:spcBef>
                <a:spcAft>
                  <a:spcPts val="0"/>
                </a:spcAft>
                <a:buClr>
                  <a:schemeClr val="lt1"/>
                </a:buClr>
                <a:buSzPts val="1300"/>
                <a:buFont typeface="Lato"/>
                <a:buChar char="-"/>
              </a:pPr>
              <a:r>
                <a:rPr b="0" i="0" lang="en-GB" sz="1300" u="none" cap="none" strike="noStrike">
                  <a:solidFill>
                    <a:schemeClr val="lt1"/>
                  </a:solidFill>
                  <a:latin typeface="Lato"/>
                  <a:ea typeface="Lato"/>
                  <a:cs typeface="Lato"/>
                  <a:sym typeface="Lato"/>
                </a:rPr>
                <a:t>Videos</a:t>
              </a:r>
              <a:endParaRPr b="0" i="0" sz="1300" u="none" cap="none" strike="noStrike">
                <a:solidFill>
                  <a:schemeClr val="lt1"/>
                </a:solidFill>
                <a:latin typeface="Lato"/>
                <a:ea typeface="Lato"/>
                <a:cs typeface="Lato"/>
                <a:sym typeface="Lato"/>
              </a:endParaRPr>
            </a:p>
            <a:p>
              <a:pPr indent="0" lvl="0" marL="179999" marR="0" rtl="0" algn="l">
                <a:lnSpc>
                  <a:spcPct val="115000"/>
                </a:lnSpc>
                <a:spcBef>
                  <a:spcPts val="1200"/>
                </a:spcBef>
                <a:spcAft>
                  <a:spcPts val="0"/>
                </a:spcAft>
                <a:buClr>
                  <a:srgbClr val="000000"/>
                </a:buClr>
                <a:buSzPts val="1300"/>
                <a:buFont typeface="Arial"/>
                <a:buNone/>
              </a:pPr>
              <a:r>
                <a:t/>
              </a:r>
              <a:endParaRPr b="0" i="0" sz="1300" u="none" cap="none" strike="noStrike">
                <a:solidFill>
                  <a:schemeClr val="lt1"/>
                </a:solidFill>
                <a:latin typeface="Lato"/>
                <a:ea typeface="Lato"/>
                <a:cs typeface="Lato"/>
                <a:sym typeface="Lato"/>
              </a:endParaRPr>
            </a:p>
            <a:p>
              <a:pPr indent="0" lvl="0" marL="0" marR="0" rtl="0" algn="l">
                <a:lnSpc>
                  <a:spcPct val="100000"/>
                </a:lnSpc>
                <a:spcBef>
                  <a:spcPts val="12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75" name="Google Shape;575;g2fadd0c823b_0_0"/>
            <p:cNvPicPr preferRelativeResize="0"/>
            <p:nvPr/>
          </p:nvPicPr>
          <p:blipFill rotWithShape="1">
            <a:blip r:embed="rId9">
              <a:alphaModFix/>
            </a:blip>
            <a:srcRect b="0" l="0" r="0" t="0"/>
            <a:stretch/>
          </p:blipFill>
          <p:spPr>
            <a:xfrm>
              <a:off x="1522000" y="2446763"/>
              <a:ext cx="876125" cy="609481"/>
            </a:xfrm>
            <a:prstGeom prst="rect">
              <a:avLst/>
            </a:prstGeom>
            <a:noFill/>
            <a:ln>
              <a:noFill/>
            </a:ln>
          </p:spPr>
        </p:pic>
      </p:grpSp>
      <p:grpSp>
        <p:nvGrpSpPr>
          <p:cNvPr id="576" name="Google Shape;576;g2fadd0c823b_0_0"/>
          <p:cNvGrpSpPr/>
          <p:nvPr/>
        </p:nvGrpSpPr>
        <p:grpSpPr>
          <a:xfrm>
            <a:off x="4714619" y="890975"/>
            <a:ext cx="2422914" cy="1995600"/>
            <a:chOff x="3164919" y="800425"/>
            <a:chExt cx="2422914" cy="1995600"/>
          </a:xfrm>
        </p:grpSpPr>
        <p:sp>
          <p:nvSpPr>
            <p:cNvPr id="577" name="Google Shape;577;g2fadd0c823b_0_0"/>
            <p:cNvSpPr/>
            <p:nvPr/>
          </p:nvSpPr>
          <p:spPr>
            <a:xfrm>
              <a:off x="3164919" y="800425"/>
              <a:ext cx="2422914"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1200"/>
                </a:spcBef>
                <a:spcAft>
                  <a:spcPts val="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10">
                    <a:extLst>
                      <a:ext uri="{A12FA001-AC4F-418D-AE19-62706E023703}">
                        <ahyp:hlinkClr val="tx"/>
                      </a:ext>
                    </a:extLst>
                  </a:hlinkClick>
                </a:rPr>
                <a:t>GoHenry:</a:t>
              </a:r>
              <a:br>
                <a:rPr b="0" i="0" lang="en-GB" sz="1300" u="sng" cap="none" strike="noStrike">
                  <a:solidFill>
                    <a:schemeClr val="lt1"/>
                  </a:solidFill>
                  <a:latin typeface="Lato"/>
                  <a:ea typeface="Lato"/>
                  <a:cs typeface="Lato"/>
                  <a:sym typeface="Lato"/>
                  <a:hlinkClick r:id="rId11">
                    <a:extLst>
                      <a:ext uri="{A12FA001-AC4F-418D-AE19-62706E023703}">
                        <ahyp:hlinkClr val="tx"/>
                      </a:ext>
                    </a:extLst>
                  </a:hlinkClick>
                </a:rPr>
              </a:br>
              <a:r>
                <a:rPr b="0" i="0" lang="en-GB" sz="1300" u="sng" cap="none" strike="noStrike">
                  <a:solidFill>
                    <a:schemeClr val="lt1"/>
                  </a:solidFill>
                  <a:latin typeface="Lato"/>
                  <a:ea typeface="Lato"/>
                  <a:cs typeface="Lato"/>
                  <a:sym typeface="Lato"/>
                  <a:hlinkClick r:id="rId12">
                    <a:extLst>
                      <a:ext uri="{A12FA001-AC4F-418D-AE19-62706E023703}">
                        <ahyp:hlinkClr val="tx"/>
                      </a:ext>
                    </a:extLst>
                  </a:hlinkClick>
                </a:rPr>
                <a:t>Understand bank statements</a:t>
              </a:r>
              <a:endParaRPr b="0" i="0" sz="1300" u="none" cap="none" strike="noStrike">
                <a:solidFill>
                  <a:schemeClr val="lt1"/>
                </a:solidFill>
                <a:latin typeface="Lato"/>
                <a:ea typeface="Lato"/>
                <a:cs typeface="Lato"/>
                <a:sym typeface="Lato"/>
              </a:endParaRPr>
            </a:p>
            <a:p>
              <a:pPr indent="-172549" lvl="0" marL="179999" marR="0" rtl="0" algn="l">
                <a:lnSpc>
                  <a:spcPct val="115000"/>
                </a:lnSpc>
                <a:spcBef>
                  <a:spcPts val="1200"/>
                </a:spcBef>
                <a:spcAft>
                  <a:spcPts val="0"/>
                </a:spcAft>
                <a:buClr>
                  <a:schemeClr val="lt1"/>
                </a:buClr>
                <a:buSzPts val="1300"/>
                <a:buFont typeface="Lato"/>
                <a:buChar char="-"/>
              </a:pPr>
              <a:r>
                <a:rPr b="0" i="0" lang="en-GB" sz="1300" u="none" cap="none" strike="noStrike">
                  <a:solidFill>
                    <a:schemeClr val="lt1"/>
                  </a:solidFill>
                  <a:latin typeface="Lato"/>
                  <a:ea typeface="Lato"/>
                  <a:cs typeface="Lato"/>
                  <a:sym typeface="Lato"/>
                </a:rPr>
                <a:t>Statements for kids</a:t>
              </a:r>
              <a:endParaRPr b="0" i="0" sz="1300" u="none" cap="none" strike="noStrike">
                <a:solidFill>
                  <a:schemeClr val="lt1"/>
                </a:solidFill>
                <a:latin typeface="Lato"/>
                <a:ea typeface="Lato"/>
                <a:cs typeface="Lato"/>
                <a:sym typeface="Lato"/>
              </a:endParaRPr>
            </a:p>
            <a:p>
              <a:pPr indent="-172549" lvl="0" marL="179999" marR="0" rtl="0" algn="l">
                <a:lnSpc>
                  <a:spcPct val="115000"/>
                </a:lnSpc>
                <a:spcBef>
                  <a:spcPts val="0"/>
                </a:spcBef>
                <a:spcAft>
                  <a:spcPts val="0"/>
                </a:spcAft>
                <a:buClr>
                  <a:schemeClr val="lt1"/>
                </a:buClr>
                <a:buSzPts val="1300"/>
                <a:buFont typeface="Lato"/>
                <a:buChar char="-"/>
              </a:pPr>
              <a:r>
                <a:rPr b="0" i="0" lang="en-GB" sz="1300" u="none" cap="none" strike="noStrike">
                  <a:solidFill>
                    <a:schemeClr val="lt1"/>
                  </a:solidFill>
                  <a:latin typeface="Lato"/>
                  <a:ea typeface="Lato"/>
                  <a:cs typeface="Lato"/>
                  <a:sym typeface="Lato"/>
                </a:rPr>
                <a:t>Controlling spending</a:t>
              </a:r>
              <a:endParaRPr b="0" i="0" sz="1300" u="none" cap="none" strike="noStrike">
                <a:solidFill>
                  <a:schemeClr val="lt1"/>
                </a:solidFill>
                <a:latin typeface="Lato"/>
                <a:ea typeface="Lato"/>
                <a:cs typeface="Lato"/>
                <a:sym typeface="Lato"/>
              </a:endParaRPr>
            </a:p>
            <a:p>
              <a:pPr indent="0" lvl="0" marL="179999" marR="0" rtl="0" algn="l">
                <a:lnSpc>
                  <a:spcPct val="115000"/>
                </a:lnSpc>
                <a:spcBef>
                  <a:spcPts val="1200"/>
                </a:spcBef>
                <a:spcAft>
                  <a:spcPts val="0"/>
                </a:spcAft>
                <a:buClr>
                  <a:srgbClr val="000000"/>
                </a:buClr>
                <a:buSzPts val="1300"/>
                <a:buFont typeface="Arial"/>
                <a:buNone/>
              </a:pPr>
              <a:r>
                <a:t/>
              </a:r>
              <a:endParaRPr b="0" i="0" sz="1300" u="none" cap="none" strike="noStrike">
                <a:solidFill>
                  <a:schemeClr val="lt1"/>
                </a:solidFill>
                <a:latin typeface="Lato"/>
                <a:ea typeface="Lato"/>
                <a:cs typeface="Lato"/>
                <a:sym typeface="Lato"/>
              </a:endParaRPr>
            </a:p>
            <a:p>
              <a:pPr indent="0" lvl="0" marL="0" marR="0" rtl="0" algn="l">
                <a:lnSpc>
                  <a:spcPct val="100000"/>
                </a:lnSpc>
                <a:spcBef>
                  <a:spcPts val="120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78" name="Google Shape;578;g2fadd0c823b_0_0"/>
            <p:cNvPicPr preferRelativeResize="0"/>
            <p:nvPr/>
          </p:nvPicPr>
          <p:blipFill rotWithShape="1">
            <a:blip r:embed="rId13">
              <a:alphaModFix/>
            </a:blip>
            <a:srcRect b="0" l="0" r="0" t="0"/>
            <a:stretch/>
          </p:blipFill>
          <p:spPr>
            <a:xfrm>
              <a:off x="4171800" y="2163631"/>
              <a:ext cx="1331675" cy="560050"/>
            </a:xfrm>
            <a:prstGeom prst="rect">
              <a:avLst/>
            </a:prstGeom>
            <a:noFill/>
            <a:ln>
              <a:noFill/>
            </a:ln>
          </p:spPr>
        </p:pic>
      </p:grpSp>
      <p:pic>
        <p:nvPicPr>
          <p:cNvPr id="579" name="Google Shape;579;g2fadd0c823b_0_0"/>
          <p:cNvPicPr preferRelativeResize="0"/>
          <p:nvPr/>
        </p:nvPicPr>
        <p:blipFill rotWithShape="1">
          <a:blip r:embed="rId14">
            <a:alphaModFix/>
          </a:blip>
          <a:srcRect b="0" l="0" r="0" t="0"/>
          <a:stretch/>
        </p:blipFill>
        <p:spPr>
          <a:xfrm>
            <a:off x="4871438" y="4732575"/>
            <a:ext cx="2109252" cy="209600"/>
          </a:xfrm>
          <a:prstGeom prst="rect">
            <a:avLst/>
          </a:prstGeom>
          <a:noFill/>
          <a:ln>
            <a:noFill/>
          </a:ln>
        </p:spPr>
      </p:pic>
      <p:sp>
        <p:nvSpPr>
          <p:cNvPr id="580" name="Google Shape;580;g2fadd0c823b_0_0"/>
          <p:cNvSpPr txBox="1"/>
          <p:nvPr/>
        </p:nvSpPr>
        <p:spPr>
          <a:xfrm>
            <a:off x="1640100" y="157850"/>
            <a:ext cx="5863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Links to learn more</a:t>
            </a:r>
            <a:endParaRPr b="1" i="0" sz="2900" u="none" cap="none" strike="noStrike">
              <a:solidFill>
                <a:srgbClr val="000000"/>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g15d761f9135_0_19"/>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83" name="Google Shape;83;g15d761f9135_0_19"/>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g15d761f9135_0_19"/>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85" name="Google Shape;85;g15d761f9135_0_19"/>
          <p:cNvSpPr txBox="1"/>
          <p:nvPr/>
        </p:nvSpPr>
        <p:spPr>
          <a:xfrm>
            <a:off x="488176" y="1197875"/>
            <a:ext cx="7812300" cy="2334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Describe the purpose of a bank statement</a:t>
            </a:r>
            <a:endParaRPr b="0" i="0" sz="2200" u="none" cap="none" strike="noStrike">
              <a:solidFill>
                <a:schemeClr val="lt1"/>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Light"/>
              <a:ea typeface="Lato Light"/>
              <a:cs typeface="Lato Light"/>
              <a:sym typeface="Lato Light"/>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Explain what different parts of a bank statement mean</a:t>
            </a:r>
            <a:endParaRPr b="1" i="0" sz="2200" u="none" cap="none" strike="noStrike">
              <a:solidFill>
                <a:schemeClr val="lt1"/>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Light"/>
              <a:ea typeface="Lato Light"/>
              <a:cs typeface="Lato Light"/>
              <a:sym typeface="Lato Light"/>
            </a:endParaRPr>
          </a:p>
          <a:p>
            <a:pPr indent="-368300" lvl="0" marL="457200" marR="0" rtl="0" algn="l">
              <a:lnSpc>
                <a:spcPct val="107000"/>
              </a:lnSpc>
              <a:spcBef>
                <a:spcPts val="0"/>
              </a:spcBef>
              <a:spcAft>
                <a:spcPts val="0"/>
              </a:spcAft>
              <a:buClr>
                <a:schemeClr val="lt1"/>
              </a:buClr>
              <a:buSzPts val="2200"/>
              <a:buFont typeface="Arial"/>
              <a:buChar char="●"/>
            </a:pPr>
            <a:r>
              <a:rPr b="1" i="0" lang="en-GB" sz="2200" u="none" cap="none" strike="noStrike">
                <a:solidFill>
                  <a:schemeClr val="lt1"/>
                </a:solidFill>
                <a:latin typeface="Lato"/>
                <a:ea typeface="Lato"/>
                <a:cs typeface="Lato"/>
                <a:sym typeface="Lato"/>
              </a:rPr>
              <a:t>Evaluate the different methods for tracking finances</a:t>
            </a:r>
            <a:r>
              <a:rPr b="0" i="0" lang="en-GB" sz="2200" u="none" cap="none" strike="noStrike">
                <a:solidFill>
                  <a:schemeClr val="lt1"/>
                </a:solidFill>
                <a:latin typeface="Lato Light"/>
                <a:ea typeface="Lato Light"/>
                <a:cs typeface="Lato Light"/>
                <a:sym typeface="Lato Light"/>
              </a:rPr>
              <a:t> </a:t>
            </a:r>
            <a:endParaRPr b="0" i="0" sz="2200" u="none" cap="none" strike="noStrike">
              <a:solidFill>
                <a:schemeClr val="lt1"/>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Light"/>
              <a:ea typeface="Lato Light"/>
              <a:cs typeface="Lato Light"/>
              <a:sym typeface="Lato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g1d72bb22c83_0_0"/>
          <p:cNvSpPr/>
          <p:nvPr/>
        </p:nvSpPr>
        <p:spPr>
          <a:xfrm>
            <a:off x="6779413" y="1756262"/>
            <a:ext cx="1629900" cy="1669500"/>
          </a:xfrm>
          <a:prstGeom prst="roundRect">
            <a:avLst>
              <a:gd fmla="val 16667" name="adj"/>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g1d72bb22c83_0_0"/>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g1d72bb22c83_0_0"/>
          <p:cNvSpPr txBox="1"/>
          <p:nvPr/>
        </p:nvSpPr>
        <p:spPr>
          <a:xfrm>
            <a:off x="472450" y="286975"/>
            <a:ext cx="7380300" cy="8469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900"/>
              <a:buFont typeface="Arial"/>
              <a:buNone/>
            </a:pPr>
            <a:r>
              <a:rPr b="1" i="0" lang="en-GB" sz="2900" u="none" cap="none" strike="noStrike">
                <a:solidFill>
                  <a:srgbClr val="FF8022"/>
                </a:solidFill>
                <a:latin typeface="Lato"/>
                <a:ea typeface="Lato"/>
                <a:cs typeface="Lato"/>
                <a:sym typeface="Lato"/>
              </a:rPr>
              <a:t>Starter: Where do people get money from?</a:t>
            </a:r>
            <a:endParaRPr b="1" i="0" sz="2900" u="none" cap="none" strike="noStrike">
              <a:solidFill>
                <a:srgbClr val="FF8022"/>
              </a:solidFill>
              <a:latin typeface="Lato"/>
              <a:ea typeface="Lato"/>
              <a:cs typeface="Lato"/>
              <a:sym typeface="Lato"/>
            </a:endParaRPr>
          </a:p>
          <a:p>
            <a:pPr indent="0" lvl="0" marL="0" marR="0" rtl="0" algn="l">
              <a:lnSpc>
                <a:spcPct val="115000"/>
              </a:lnSpc>
              <a:spcBef>
                <a:spcPts val="0"/>
              </a:spcBef>
              <a:spcAft>
                <a:spcPts val="0"/>
              </a:spcAft>
              <a:buClr>
                <a:srgbClr val="000000"/>
              </a:buClr>
              <a:buSzPts val="2900"/>
              <a:buFont typeface="Arial"/>
              <a:buNone/>
            </a:pPr>
            <a:r>
              <a:t/>
            </a:r>
            <a:endParaRPr b="1" i="0" sz="2900" u="none" cap="none" strike="noStrike">
              <a:solidFill>
                <a:srgbClr val="FFFFFF"/>
              </a:solidFill>
              <a:latin typeface="Lato"/>
              <a:ea typeface="Lato"/>
              <a:cs typeface="Lato"/>
              <a:sym typeface="Lato"/>
            </a:endParaRPr>
          </a:p>
        </p:txBody>
      </p:sp>
      <p:pic>
        <p:nvPicPr>
          <p:cNvPr id="93" name="Google Shape;93;g1d72bb22c83_0_0"/>
          <p:cNvPicPr preferRelativeResize="0"/>
          <p:nvPr/>
        </p:nvPicPr>
        <p:blipFill rotWithShape="1">
          <a:blip r:embed="rId3">
            <a:alphaModFix/>
          </a:blip>
          <a:srcRect b="0" l="0" r="0" t="0"/>
          <a:stretch/>
        </p:blipFill>
        <p:spPr>
          <a:xfrm>
            <a:off x="845663" y="1848513"/>
            <a:ext cx="1407950" cy="1407950"/>
          </a:xfrm>
          <a:prstGeom prst="rect">
            <a:avLst/>
          </a:prstGeom>
          <a:noFill/>
          <a:ln>
            <a:noFill/>
          </a:ln>
        </p:spPr>
      </p:pic>
      <p:pic>
        <p:nvPicPr>
          <p:cNvPr id="94" name="Google Shape;94;g1d72bb22c83_0_0"/>
          <p:cNvPicPr preferRelativeResize="0"/>
          <p:nvPr/>
        </p:nvPicPr>
        <p:blipFill rotWithShape="1">
          <a:blip r:embed="rId4">
            <a:alphaModFix/>
          </a:blip>
          <a:srcRect b="0" l="0" r="0" t="0"/>
          <a:stretch/>
        </p:blipFill>
        <p:spPr>
          <a:xfrm>
            <a:off x="2831325" y="1887038"/>
            <a:ext cx="1407950" cy="1407950"/>
          </a:xfrm>
          <a:prstGeom prst="rect">
            <a:avLst/>
          </a:prstGeom>
          <a:noFill/>
          <a:ln>
            <a:noFill/>
          </a:ln>
        </p:spPr>
      </p:pic>
      <p:pic>
        <p:nvPicPr>
          <p:cNvPr id="95" name="Google Shape;95;g1d72bb22c83_0_0"/>
          <p:cNvPicPr preferRelativeResize="0"/>
          <p:nvPr/>
        </p:nvPicPr>
        <p:blipFill rotWithShape="1">
          <a:blip r:embed="rId5">
            <a:alphaModFix/>
          </a:blip>
          <a:srcRect b="0" l="0" r="0" t="0"/>
          <a:stretch/>
        </p:blipFill>
        <p:spPr>
          <a:xfrm>
            <a:off x="4860863" y="1838038"/>
            <a:ext cx="1407950" cy="1407950"/>
          </a:xfrm>
          <a:prstGeom prst="rect">
            <a:avLst/>
          </a:prstGeom>
          <a:noFill/>
          <a:ln>
            <a:noFill/>
          </a:ln>
        </p:spPr>
      </p:pic>
      <p:pic>
        <p:nvPicPr>
          <p:cNvPr id="96" name="Google Shape;96;g1d72bb22c83_0_0"/>
          <p:cNvPicPr preferRelativeResize="0"/>
          <p:nvPr/>
        </p:nvPicPr>
        <p:blipFill rotWithShape="1">
          <a:blip r:embed="rId6">
            <a:alphaModFix/>
          </a:blip>
          <a:srcRect b="0" l="0" r="0" t="0"/>
          <a:stretch/>
        </p:blipFill>
        <p:spPr>
          <a:xfrm>
            <a:off x="6970591" y="1959450"/>
            <a:ext cx="1247550" cy="1263125"/>
          </a:xfrm>
          <a:prstGeom prst="rect">
            <a:avLst/>
          </a:prstGeom>
          <a:noFill/>
          <a:ln>
            <a:noFill/>
          </a:ln>
        </p:spPr>
      </p:pic>
      <p:sp>
        <p:nvSpPr>
          <p:cNvPr id="97" name="Google Shape;97;g1d72bb22c83_0_0"/>
          <p:cNvSpPr/>
          <p:nvPr/>
        </p:nvSpPr>
        <p:spPr>
          <a:xfrm>
            <a:off x="734688" y="1717737"/>
            <a:ext cx="1629900" cy="1669500"/>
          </a:xfrm>
          <a:prstGeom prst="roundRect">
            <a:avLst>
              <a:gd fmla="val 16667" name="adj"/>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g1d72bb22c83_0_0"/>
          <p:cNvSpPr/>
          <p:nvPr/>
        </p:nvSpPr>
        <p:spPr>
          <a:xfrm>
            <a:off x="2720350" y="1717737"/>
            <a:ext cx="1629900" cy="1669500"/>
          </a:xfrm>
          <a:prstGeom prst="roundRect">
            <a:avLst>
              <a:gd fmla="val 16667" name="adj"/>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g1d72bb22c83_0_0"/>
          <p:cNvSpPr/>
          <p:nvPr/>
        </p:nvSpPr>
        <p:spPr>
          <a:xfrm>
            <a:off x="4706013" y="1756262"/>
            <a:ext cx="1629900" cy="1669500"/>
          </a:xfrm>
          <a:prstGeom prst="roundRect">
            <a:avLst>
              <a:gd fmla="val 16667" name="adj"/>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g1d72bb22c83_0_0"/>
          <p:cNvSpPr/>
          <p:nvPr/>
        </p:nvSpPr>
        <p:spPr>
          <a:xfrm>
            <a:off x="633900" y="3725999"/>
            <a:ext cx="7876200" cy="512045"/>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Stretch: why is it useful/important to know where money in an account comes from?</a:t>
            </a:r>
            <a:endParaRPr b="1" i="0" sz="1600" u="none" cap="none" strike="noStrike">
              <a:solidFill>
                <a:schemeClr val="lt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3"/>
          <p:cNvSpPr txBox="1"/>
          <p:nvPr>
            <p:ph type="ctrTitle"/>
          </p:nvPr>
        </p:nvSpPr>
        <p:spPr>
          <a:xfrm>
            <a:off x="187975" y="3039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Bank statements</a:t>
            </a:r>
            <a:endParaRPr b="1" i="0" sz="2900" u="none" cap="none" strike="noStrike">
              <a:solidFill>
                <a:schemeClr val="accent2"/>
              </a:solidFill>
              <a:latin typeface="Lato"/>
              <a:ea typeface="Lato"/>
              <a:cs typeface="Lato"/>
              <a:sym typeface="Lato"/>
            </a:endParaRPr>
          </a:p>
        </p:txBody>
      </p:sp>
      <p:sp>
        <p:nvSpPr>
          <p:cNvPr id="106" name="Google Shape;106;p3"/>
          <p:cNvSpPr txBox="1"/>
          <p:nvPr/>
        </p:nvSpPr>
        <p:spPr>
          <a:xfrm>
            <a:off x="356727" y="1405338"/>
            <a:ext cx="7914900" cy="26037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800"/>
              <a:buFont typeface="Arial"/>
              <a:buNone/>
            </a:pPr>
            <a:r>
              <a:rPr b="0" i="0" lang="en-GB" sz="1800" u="none" cap="none" strike="noStrike">
                <a:solidFill>
                  <a:srgbClr val="0543B3"/>
                </a:solidFill>
                <a:latin typeface="Lato"/>
                <a:ea typeface="Lato"/>
                <a:cs typeface="Lato"/>
                <a:sym typeface="Lato"/>
              </a:rPr>
              <a:t>These show all transactions (money in and out of an account). Money into an account is called a </a:t>
            </a:r>
            <a:r>
              <a:rPr b="1" i="0" lang="en-GB" sz="1800" u="none" cap="none" strike="noStrike">
                <a:solidFill>
                  <a:srgbClr val="0543B3"/>
                </a:solidFill>
                <a:latin typeface="Lato"/>
                <a:ea typeface="Lato"/>
                <a:cs typeface="Lato"/>
                <a:sym typeface="Lato"/>
              </a:rPr>
              <a:t>deposit</a:t>
            </a:r>
            <a:endParaRPr b="1" i="0" sz="1400" u="none" cap="none" strike="noStrike">
              <a:solidFill>
                <a:srgbClr val="000000"/>
              </a:solidFill>
              <a:latin typeface="Arial"/>
              <a:ea typeface="Arial"/>
              <a:cs typeface="Arial"/>
              <a:sym typeface="Arial"/>
            </a:endParaRPr>
          </a:p>
          <a:p>
            <a:pPr indent="0" lvl="0" marL="1016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800"/>
              <a:buFont typeface="Arial"/>
              <a:buNone/>
            </a:pPr>
            <a:r>
              <a:rPr b="0" i="0" lang="en-GB" sz="1800" u="none" cap="none" strike="noStrike">
                <a:solidFill>
                  <a:srgbClr val="0543B3"/>
                </a:solidFill>
                <a:latin typeface="Lato"/>
                <a:ea typeface="Lato"/>
                <a:cs typeface="Lato"/>
                <a:sym typeface="Lato"/>
              </a:rPr>
              <a:t>It also shows the </a:t>
            </a:r>
            <a:r>
              <a:rPr b="1" i="0" lang="en-GB" sz="1800" u="none" cap="none" strike="noStrike">
                <a:solidFill>
                  <a:srgbClr val="0543B3"/>
                </a:solidFill>
                <a:latin typeface="Lato"/>
                <a:ea typeface="Lato"/>
                <a:cs typeface="Lato"/>
                <a:sym typeface="Lato"/>
              </a:rPr>
              <a:t>balance </a:t>
            </a:r>
            <a:r>
              <a:rPr b="0" i="0" lang="en-GB" sz="1800" u="none" cap="none" strike="noStrike">
                <a:solidFill>
                  <a:srgbClr val="0543B3"/>
                </a:solidFill>
                <a:latin typeface="Lato"/>
                <a:ea typeface="Lato"/>
                <a:cs typeface="Lato"/>
                <a:sym typeface="Lato"/>
              </a:rPr>
              <a:t>of an account, which is how much money a person has in their account at the end of the period the statement is for</a:t>
            </a:r>
            <a:endParaRPr b="0" i="0" sz="1400" u="none" cap="none" strike="noStrike">
              <a:solidFill>
                <a:srgbClr val="000000"/>
              </a:solidFill>
              <a:latin typeface="Arial"/>
              <a:ea typeface="Arial"/>
              <a:cs typeface="Arial"/>
              <a:sym typeface="Arial"/>
            </a:endParaRPr>
          </a:p>
          <a:p>
            <a:pPr indent="0" lvl="0" marL="101600" marR="0" rtl="0" algn="l">
              <a:lnSpc>
                <a:spcPct val="115000"/>
              </a:lnSpc>
              <a:spcBef>
                <a:spcPts val="0"/>
              </a:spcBef>
              <a:spcAft>
                <a:spcPts val="0"/>
              </a:spcAft>
              <a:buClr>
                <a:srgbClr val="000000"/>
              </a:buClr>
              <a:buSzPts val="1300"/>
              <a:buFont typeface="Arial"/>
              <a:buNone/>
            </a:pPr>
            <a:r>
              <a:t/>
            </a:r>
            <a:endParaRPr b="0" i="0" sz="13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800"/>
              <a:buFont typeface="Arial"/>
              <a:buNone/>
            </a:pPr>
            <a:r>
              <a:rPr b="0" i="0" lang="en-GB" sz="1800" u="none" cap="none" strike="noStrike">
                <a:solidFill>
                  <a:srgbClr val="0543B3"/>
                </a:solidFill>
                <a:latin typeface="Lato"/>
                <a:ea typeface="Lato"/>
                <a:cs typeface="Lato"/>
                <a:sym typeface="Lato"/>
              </a:rPr>
              <a:t>Bank statements used to be sent in the post but there are now greener ways to view statements – any ideas?</a:t>
            </a:r>
            <a:endParaRPr b="0" i="0" sz="1400" u="none" cap="none" strike="noStrike">
              <a:solidFill>
                <a:srgbClr val="000000"/>
              </a:solidFill>
              <a:latin typeface="Arial"/>
              <a:ea typeface="Arial"/>
              <a:cs typeface="Arial"/>
              <a:sym typeface="Arial"/>
            </a:endParaRPr>
          </a:p>
        </p:txBody>
      </p:sp>
      <p:pic>
        <p:nvPicPr>
          <p:cNvPr id="107" name="Google Shape;107;p3"/>
          <p:cNvPicPr preferRelativeResize="0"/>
          <p:nvPr/>
        </p:nvPicPr>
        <p:blipFill rotWithShape="1">
          <a:blip r:embed="rId3">
            <a:alphaModFix/>
          </a:blip>
          <a:srcRect b="0" l="0" r="0" t="0"/>
          <a:stretch/>
        </p:blipFill>
        <p:spPr>
          <a:xfrm>
            <a:off x="220177" y="1527236"/>
            <a:ext cx="273100" cy="273100"/>
          </a:xfrm>
          <a:prstGeom prst="rect">
            <a:avLst/>
          </a:prstGeom>
          <a:noFill/>
          <a:ln>
            <a:noFill/>
          </a:ln>
        </p:spPr>
      </p:pic>
      <p:pic>
        <p:nvPicPr>
          <p:cNvPr id="108" name="Google Shape;108;p3"/>
          <p:cNvPicPr preferRelativeResize="0"/>
          <p:nvPr/>
        </p:nvPicPr>
        <p:blipFill rotWithShape="1">
          <a:blip r:embed="rId3">
            <a:alphaModFix/>
          </a:blip>
          <a:srcRect b="0" l="0" r="0" t="0"/>
          <a:stretch/>
        </p:blipFill>
        <p:spPr>
          <a:xfrm>
            <a:off x="220177" y="2441855"/>
            <a:ext cx="273100" cy="273100"/>
          </a:xfrm>
          <a:prstGeom prst="rect">
            <a:avLst/>
          </a:prstGeom>
          <a:noFill/>
          <a:ln>
            <a:noFill/>
          </a:ln>
        </p:spPr>
      </p:pic>
      <p:pic>
        <p:nvPicPr>
          <p:cNvPr id="109" name="Google Shape;109;p3"/>
          <p:cNvPicPr preferRelativeResize="0"/>
          <p:nvPr/>
        </p:nvPicPr>
        <p:blipFill rotWithShape="1">
          <a:blip r:embed="rId3">
            <a:alphaModFix/>
          </a:blip>
          <a:srcRect b="0" l="0" r="0" t="0"/>
          <a:stretch/>
        </p:blipFill>
        <p:spPr>
          <a:xfrm>
            <a:off x="218721" y="3346235"/>
            <a:ext cx="273100" cy="273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4"/>
          <p:cNvSpPr txBox="1"/>
          <p:nvPr>
            <p:ph type="ctrTitle"/>
          </p:nvPr>
        </p:nvSpPr>
        <p:spPr>
          <a:xfrm>
            <a:off x="379375" y="4061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Up or down?</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115" name="Google Shape;115;p4"/>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62A33"/>
              </a:solidFill>
              <a:latin typeface="Arial"/>
              <a:ea typeface="Arial"/>
              <a:cs typeface="Arial"/>
              <a:sym typeface="Arial"/>
            </a:endParaRPr>
          </a:p>
        </p:txBody>
      </p:sp>
      <p:sp>
        <p:nvSpPr>
          <p:cNvPr id="116" name="Google Shape;116;p4"/>
          <p:cNvSpPr txBox="1"/>
          <p:nvPr/>
        </p:nvSpPr>
        <p:spPr>
          <a:xfrm>
            <a:off x="219425" y="1152625"/>
            <a:ext cx="8619300" cy="780300"/>
          </a:xfrm>
          <a:prstGeom prst="rect">
            <a:avLst/>
          </a:prstGeom>
          <a:noFill/>
          <a:ln>
            <a:noFill/>
          </a:ln>
        </p:spPr>
        <p:txBody>
          <a:bodyPr anchorCtr="0" anchor="t" bIns="91425" lIns="91425" spcFirstLastPara="1" rIns="91425" wrap="square" tIns="91425">
            <a:spAutoFit/>
          </a:bodyPr>
          <a:lstStyle/>
          <a:p>
            <a:pPr indent="0" lvl="0" marL="101600" marR="0" rtl="0" algn="ctr">
              <a:lnSpc>
                <a:spcPct val="115000"/>
              </a:lnSpc>
              <a:spcBef>
                <a:spcPts val="0"/>
              </a:spcBef>
              <a:spcAft>
                <a:spcPts val="0"/>
              </a:spcAft>
              <a:buClr>
                <a:srgbClr val="000000"/>
              </a:buClr>
              <a:buSzPts val="1800"/>
              <a:buFont typeface="Arial"/>
              <a:buNone/>
            </a:pPr>
            <a:r>
              <a:rPr b="1" i="0" lang="en-GB" sz="1800" u="none" cap="none" strike="noStrike">
                <a:solidFill>
                  <a:srgbClr val="0543B3"/>
                </a:solidFill>
                <a:latin typeface="Lato"/>
                <a:ea typeface="Lato"/>
                <a:cs typeface="Lato"/>
                <a:sym typeface="Lato"/>
              </a:rPr>
              <a:t>What happens to a bank balance when each of these things happens?  </a:t>
            </a:r>
            <a:endParaRPr b="1" i="0" sz="1800" u="none" cap="none" strike="noStrike">
              <a:solidFill>
                <a:srgbClr val="0543B3"/>
              </a:solidFill>
              <a:latin typeface="Lato"/>
              <a:ea typeface="Lato"/>
              <a:cs typeface="Lato"/>
              <a:sym typeface="Lato"/>
            </a:endParaRPr>
          </a:p>
          <a:p>
            <a:pPr indent="0" lvl="0" marL="101600" marR="0" rtl="0" algn="ctr">
              <a:lnSpc>
                <a:spcPct val="115000"/>
              </a:lnSpc>
              <a:spcBef>
                <a:spcPts val="0"/>
              </a:spcBef>
              <a:spcAft>
                <a:spcPts val="0"/>
              </a:spcAft>
              <a:buClr>
                <a:srgbClr val="000000"/>
              </a:buClr>
              <a:buSzPts val="1800"/>
              <a:buFont typeface="Arial"/>
              <a:buNone/>
            </a:pPr>
            <a:r>
              <a:rPr b="1" i="0" lang="en-GB" sz="1800" u="sng" cap="none" strike="noStrike">
                <a:solidFill>
                  <a:srgbClr val="0543B3"/>
                </a:solidFill>
                <a:latin typeface="Lato"/>
                <a:ea typeface="Lato"/>
                <a:cs typeface="Lato"/>
                <a:sym typeface="Lato"/>
              </a:rPr>
              <a:t>Stand up</a:t>
            </a:r>
            <a:r>
              <a:rPr b="1" i="0" lang="en-GB" sz="1800" u="none" cap="none" strike="noStrike">
                <a:solidFill>
                  <a:srgbClr val="0543B3"/>
                </a:solidFill>
                <a:latin typeface="Lato"/>
                <a:ea typeface="Lato"/>
                <a:cs typeface="Lato"/>
                <a:sym typeface="Lato"/>
              </a:rPr>
              <a:t> if the balance will increase, or </a:t>
            </a:r>
            <a:r>
              <a:rPr b="1" i="0" lang="en-GB" sz="1800" u="sng" cap="none" strike="noStrike">
                <a:solidFill>
                  <a:srgbClr val="0543B3"/>
                </a:solidFill>
                <a:latin typeface="Lato"/>
                <a:ea typeface="Lato"/>
                <a:cs typeface="Lato"/>
                <a:sym typeface="Lato"/>
              </a:rPr>
              <a:t>crouch down</a:t>
            </a:r>
            <a:r>
              <a:rPr b="1" i="0" lang="en-GB" sz="1800" u="none" cap="none" strike="noStrike">
                <a:solidFill>
                  <a:srgbClr val="0543B3"/>
                </a:solidFill>
                <a:latin typeface="Lato"/>
                <a:ea typeface="Lato"/>
                <a:cs typeface="Lato"/>
                <a:sym typeface="Lato"/>
              </a:rPr>
              <a:t> if it will decrease.</a:t>
            </a:r>
            <a:endParaRPr b="1" i="0" sz="1800" u="none" cap="none" strike="noStrike">
              <a:solidFill>
                <a:srgbClr val="0543B3"/>
              </a:solidFill>
              <a:latin typeface="Lato"/>
              <a:ea typeface="Lato"/>
              <a:cs typeface="Lato"/>
              <a:sym typeface="Lato"/>
            </a:endParaRPr>
          </a:p>
        </p:txBody>
      </p:sp>
      <p:sp>
        <p:nvSpPr>
          <p:cNvPr id="117" name="Google Shape;117;p4"/>
          <p:cNvSpPr txBox="1"/>
          <p:nvPr/>
        </p:nvSpPr>
        <p:spPr>
          <a:xfrm>
            <a:off x="2230697" y="3359825"/>
            <a:ext cx="2329800" cy="714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ctr">
              <a:lnSpc>
                <a:spcPct val="115000"/>
              </a:lnSpc>
              <a:spcBef>
                <a:spcPts val="0"/>
              </a:spcBef>
              <a:spcAft>
                <a:spcPts val="0"/>
              </a:spcAft>
              <a:buClr>
                <a:srgbClr val="000000"/>
              </a:buClr>
              <a:buSzPts val="1600"/>
              <a:buFont typeface="Arial"/>
              <a:buNone/>
            </a:pPr>
            <a:r>
              <a:rPr b="1" i="0" lang="en-GB" sz="1600" u="none" cap="none" strike="noStrike">
                <a:solidFill>
                  <a:srgbClr val="FF8022"/>
                </a:solidFill>
                <a:latin typeface="Lato"/>
                <a:ea typeface="Lato"/>
                <a:cs typeface="Lato"/>
                <a:sym typeface="Lato"/>
              </a:rPr>
              <a:t>Someone transfers </a:t>
            </a:r>
            <a:endParaRPr b="1" i="0" sz="1600" u="none" cap="none" strike="noStrike">
              <a:solidFill>
                <a:srgbClr val="FF8022"/>
              </a:solidFill>
              <a:latin typeface="Lato"/>
              <a:ea typeface="Lato"/>
              <a:cs typeface="Lato"/>
              <a:sym typeface="Lato"/>
            </a:endParaRPr>
          </a:p>
          <a:p>
            <a:pPr indent="0" lvl="0" marL="101600" marR="0" rtl="0" algn="ctr">
              <a:lnSpc>
                <a:spcPct val="115000"/>
              </a:lnSpc>
              <a:spcBef>
                <a:spcPts val="0"/>
              </a:spcBef>
              <a:spcAft>
                <a:spcPts val="0"/>
              </a:spcAft>
              <a:buClr>
                <a:srgbClr val="000000"/>
              </a:buClr>
              <a:buSzPts val="1600"/>
              <a:buFont typeface="Arial"/>
              <a:buNone/>
            </a:pPr>
            <a:r>
              <a:rPr b="1" i="0" lang="en-GB" sz="1600" u="none" cap="none" strike="noStrike">
                <a:solidFill>
                  <a:srgbClr val="FF8022"/>
                </a:solidFill>
                <a:latin typeface="Lato"/>
                <a:ea typeface="Lato"/>
                <a:cs typeface="Lato"/>
                <a:sym typeface="Lato"/>
              </a:rPr>
              <a:t>money to the account</a:t>
            </a:r>
            <a:endParaRPr b="1" i="0" sz="1600" u="none" cap="none" strike="noStrike">
              <a:solidFill>
                <a:srgbClr val="FF8022"/>
              </a:solidFill>
              <a:latin typeface="Lato"/>
              <a:ea typeface="Lato"/>
              <a:cs typeface="Lato"/>
              <a:sym typeface="Lato"/>
            </a:endParaRPr>
          </a:p>
        </p:txBody>
      </p:sp>
      <p:sp>
        <p:nvSpPr>
          <p:cNvPr id="118" name="Google Shape;118;p4"/>
          <p:cNvSpPr txBox="1"/>
          <p:nvPr/>
        </p:nvSpPr>
        <p:spPr>
          <a:xfrm>
            <a:off x="688110" y="2265952"/>
            <a:ext cx="2792400" cy="714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ctr">
              <a:lnSpc>
                <a:spcPct val="115000"/>
              </a:lnSpc>
              <a:spcBef>
                <a:spcPts val="0"/>
              </a:spcBef>
              <a:spcAft>
                <a:spcPts val="0"/>
              </a:spcAft>
              <a:buClr>
                <a:srgbClr val="000000"/>
              </a:buClr>
              <a:buSzPts val="1600"/>
              <a:buFont typeface="Arial"/>
              <a:buNone/>
            </a:pPr>
            <a:r>
              <a:rPr b="1" i="0" lang="en-GB" sz="1600" u="none" cap="none" strike="noStrike">
                <a:solidFill>
                  <a:srgbClr val="FF8022"/>
                </a:solidFill>
                <a:latin typeface="Lato"/>
                <a:ea typeface="Lato"/>
                <a:cs typeface="Lato"/>
                <a:sym typeface="Lato"/>
              </a:rPr>
              <a:t>Making a </a:t>
            </a:r>
            <a:endParaRPr b="1" i="0" sz="1600" u="none" cap="none" strike="noStrike">
              <a:solidFill>
                <a:srgbClr val="FF8022"/>
              </a:solidFill>
              <a:latin typeface="Lato"/>
              <a:ea typeface="Lato"/>
              <a:cs typeface="Lato"/>
              <a:sym typeface="Lato"/>
            </a:endParaRPr>
          </a:p>
          <a:p>
            <a:pPr indent="0" lvl="0" marL="101600" marR="0" rtl="0" algn="ctr">
              <a:lnSpc>
                <a:spcPct val="115000"/>
              </a:lnSpc>
              <a:spcBef>
                <a:spcPts val="0"/>
              </a:spcBef>
              <a:spcAft>
                <a:spcPts val="0"/>
              </a:spcAft>
              <a:buClr>
                <a:srgbClr val="000000"/>
              </a:buClr>
              <a:buSzPts val="1600"/>
              <a:buFont typeface="Arial"/>
              <a:buNone/>
            </a:pPr>
            <a:r>
              <a:rPr b="1" i="0" lang="en-GB" sz="1600" u="none" cap="none" strike="noStrike">
                <a:solidFill>
                  <a:srgbClr val="FF8022"/>
                </a:solidFill>
                <a:latin typeface="Lato"/>
                <a:ea typeface="Lato"/>
                <a:cs typeface="Lato"/>
                <a:sym typeface="Lato"/>
              </a:rPr>
              <a:t>mobile phone bill payment</a:t>
            </a:r>
            <a:endParaRPr b="1" i="0" sz="1600" u="none" cap="none" strike="noStrike">
              <a:solidFill>
                <a:srgbClr val="FF8022"/>
              </a:solidFill>
              <a:latin typeface="Lato"/>
              <a:ea typeface="Lato"/>
              <a:cs typeface="Lato"/>
              <a:sym typeface="Lato"/>
            </a:endParaRPr>
          </a:p>
        </p:txBody>
      </p:sp>
      <p:sp>
        <p:nvSpPr>
          <p:cNvPr id="119" name="Google Shape;119;p4"/>
          <p:cNvSpPr txBox="1"/>
          <p:nvPr/>
        </p:nvSpPr>
        <p:spPr>
          <a:xfrm>
            <a:off x="5577649" y="2265950"/>
            <a:ext cx="2792400" cy="714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ctr">
              <a:lnSpc>
                <a:spcPct val="115000"/>
              </a:lnSpc>
              <a:spcBef>
                <a:spcPts val="0"/>
              </a:spcBef>
              <a:spcAft>
                <a:spcPts val="0"/>
              </a:spcAft>
              <a:buClr>
                <a:srgbClr val="000000"/>
              </a:buClr>
              <a:buSzPts val="1600"/>
              <a:buFont typeface="Arial"/>
              <a:buNone/>
            </a:pPr>
            <a:r>
              <a:rPr b="1" i="0" lang="en-GB" sz="1600" u="none" cap="none" strike="noStrike">
                <a:solidFill>
                  <a:srgbClr val="FF8022"/>
                </a:solidFill>
                <a:latin typeface="Lato"/>
                <a:ea typeface="Lato"/>
                <a:cs typeface="Lato"/>
                <a:sym typeface="Lato"/>
              </a:rPr>
              <a:t>Buying a birthday present for a friend </a:t>
            </a:r>
            <a:endParaRPr b="1" i="0" sz="1600" u="none" cap="none" strike="noStrike">
              <a:solidFill>
                <a:srgbClr val="FF8022"/>
              </a:solidFill>
              <a:latin typeface="Lato"/>
              <a:ea typeface="Lato"/>
              <a:cs typeface="Lato"/>
              <a:sym typeface="Lato"/>
            </a:endParaRPr>
          </a:p>
        </p:txBody>
      </p:sp>
      <p:sp>
        <p:nvSpPr>
          <p:cNvPr id="120" name="Google Shape;120;p4"/>
          <p:cNvSpPr txBox="1"/>
          <p:nvPr/>
        </p:nvSpPr>
        <p:spPr>
          <a:xfrm>
            <a:off x="4988500" y="3359825"/>
            <a:ext cx="1722000" cy="714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ctr">
              <a:lnSpc>
                <a:spcPct val="115000"/>
              </a:lnSpc>
              <a:spcBef>
                <a:spcPts val="0"/>
              </a:spcBef>
              <a:spcAft>
                <a:spcPts val="0"/>
              </a:spcAft>
              <a:buClr>
                <a:srgbClr val="000000"/>
              </a:buClr>
              <a:buSzPts val="1600"/>
              <a:buFont typeface="Arial"/>
              <a:buNone/>
            </a:pPr>
            <a:r>
              <a:rPr b="1" i="0" lang="en-GB" sz="1600" u="none" cap="none" strike="noStrike">
                <a:solidFill>
                  <a:srgbClr val="FF8022"/>
                </a:solidFill>
                <a:latin typeface="Lato"/>
                <a:ea typeface="Lato"/>
                <a:cs typeface="Lato"/>
                <a:sym typeface="Lato"/>
              </a:rPr>
              <a:t>Wages received into an account</a:t>
            </a:r>
            <a:endParaRPr b="1" i="0" sz="1600" u="none" cap="none" strike="noStrike">
              <a:solidFill>
                <a:srgbClr val="FF8022"/>
              </a:solidFill>
              <a:latin typeface="Lato"/>
              <a:ea typeface="Lato"/>
              <a:cs typeface="Lato"/>
              <a:sym typeface="Lato"/>
            </a:endParaRPr>
          </a:p>
        </p:txBody>
      </p:sp>
      <p:sp>
        <p:nvSpPr>
          <p:cNvPr id="121" name="Google Shape;121;p4"/>
          <p:cNvSpPr txBox="1"/>
          <p:nvPr/>
        </p:nvSpPr>
        <p:spPr>
          <a:xfrm>
            <a:off x="3781975" y="2258463"/>
            <a:ext cx="1428900" cy="714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600"/>
              <a:buFont typeface="Arial"/>
              <a:buNone/>
            </a:pPr>
            <a:r>
              <a:rPr b="1" i="0" lang="en-GB" sz="1600" u="none" cap="none" strike="noStrike">
                <a:solidFill>
                  <a:srgbClr val="FF8022"/>
                </a:solidFill>
                <a:latin typeface="Lato"/>
                <a:ea typeface="Lato"/>
                <a:cs typeface="Lato"/>
                <a:sym typeface="Lato"/>
              </a:rPr>
              <a:t>Interest</a:t>
            </a:r>
            <a:endParaRPr b="1" i="0" sz="1600" u="none" cap="none" strike="noStrike">
              <a:solidFill>
                <a:srgbClr val="FF8022"/>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600"/>
              <a:buFont typeface="Arial"/>
              <a:buNone/>
            </a:pPr>
            <a:r>
              <a:rPr b="1" i="0" lang="en-GB" sz="1600" u="none" cap="none" strike="noStrike">
                <a:solidFill>
                  <a:srgbClr val="FF8022"/>
                </a:solidFill>
                <a:latin typeface="Lato"/>
                <a:ea typeface="Lato"/>
                <a:cs typeface="Lato"/>
                <a:sym typeface="Lato"/>
              </a:rPr>
              <a:t>earned</a:t>
            </a:r>
            <a:endParaRPr b="1" i="0" sz="1600" u="none" cap="none" strike="noStrike">
              <a:solidFill>
                <a:srgbClr val="FF8022"/>
              </a:solidFill>
              <a:latin typeface="Lato"/>
              <a:ea typeface="Lato"/>
              <a:cs typeface="Lato"/>
              <a:sym typeface="Lato"/>
            </a:endParaRPr>
          </a:p>
        </p:txBody>
      </p:sp>
      <p:pic>
        <p:nvPicPr>
          <p:cNvPr id="122" name="Google Shape;122;p4"/>
          <p:cNvPicPr preferRelativeResize="0"/>
          <p:nvPr/>
        </p:nvPicPr>
        <p:blipFill rotWithShape="1">
          <a:blip r:embed="rId3">
            <a:alphaModFix/>
          </a:blip>
          <a:srcRect b="10867" l="8290" r="43618" t="6556"/>
          <a:stretch/>
        </p:blipFill>
        <p:spPr>
          <a:xfrm>
            <a:off x="273551" y="3313275"/>
            <a:ext cx="1611350" cy="1660150"/>
          </a:xfrm>
          <a:prstGeom prst="rect">
            <a:avLst/>
          </a:prstGeom>
          <a:noFill/>
          <a:ln>
            <a:noFill/>
          </a:ln>
        </p:spPr>
      </p:pic>
      <p:pic>
        <p:nvPicPr>
          <p:cNvPr id="123" name="Google Shape;123;p4"/>
          <p:cNvPicPr preferRelativeResize="0"/>
          <p:nvPr/>
        </p:nvPicPr>
        <p:blipFill rotWithShape="1">
          <a:blip r:embed="rId3">
            <a:alphaModFix/>
          </a:blip>
          <a:srcRect b="8711" l="61116" r="-825" t="8711"/>
          <a:stretch/>
        </p:blipFill>
        <p:spPr>
          <a:xfrm>
            <a:off x="7272725" y="3059575"/>
            <a:ext cx="1670149" cy="2083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1ae108d2c19_0_7"/>
          <p:cNvSpPr txBox="1"/>
          <p:nvPr/>
        </p:nvSpPr>
        <p:spPr>
          <a:xfrm>
            <a:off x="430275" y="1108525"/>
            <a:ext cx="5452200" cy="7803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800"/>
              <a:buFont typeface="Arial"/>
              <a:buNone/>
            </a:pPr>
            <a:r>
              <a:rPr b="1" i="0" lang="en-GB" sz="1800" u="none" cap="none" strike="noStrike">
                <a:solidFill>
                  <a:schemeClr val="accent1"/>
                </a:solidFill>
                <a:latin typeface="Lato"/>
                <a:ea typeface="Lato"/>
                <a:cs typeface="Lato"/>
                <a:sym typeface="Lato"/>
              </a:rPr>
              <a:t>What do happens if </a:t>
            </a:r>
            <a:r>
              <a:rPr b="1" i="0" lang="en-GB" sz="1800" u="none" cap="none" strike="noStrike">
                <a:solidFill>
                  <a:schemeClr val="accent2"/>
                </a:solidFill>
                <a:latin typeface="Lato"/>
                <a:ea typeface="Lato"/>
                <a:cs typeface="Lato"/>
                <a:sym typeface="Lato"/>
              </a:rPr>
              <a:t>more money</a:t>
            </a:r>
            <a:r>
              <a:rPr b="1" i="0" lang="en-GB" sz="1800" u="none" cap="none" strike="noStrike">
                <a:solidFill>
                  <a:schemeClr val="accent1"/>
                </a:solidFill>
                <a:latin typeface="Lato"/>
                <a:ea typeface="Lato"/>
                <a:cs typeface="Lato"/>
                <a:sym typeface="Lato"/>
              </a:rPr>
              <a:t> </a:t>
            </a:r>
            <a:r>
              <a:rPr b="1" i="0" lang="en-GB" sz="1800" u="none" cap="none" strike="noStrike">
                <a:solidFill>
                  <a:schemeClr val="accent2"/>
                </a:solidFill>
                <a:latin typeface="Lato"/>
                <a:ea typeface="Lato"/>
                <a:cs typeface="Lato"/>
                <a:sym typeface="Lato"/>
              </a:rPr>
              <a:t>goes out</a:t>
            </a:r>
            <a:r>
              <a:rPr b="1" i="0" lang="en-GB" sz="1800" u="none" cap="none" strike="noStrike">
                <a:solidFill>
                  <a:schemeClr val="accent1"/>
                </a:solidFill>
                <a:latin typeface="Lato"/>
                <a:ea typeface="Lato"/>
                <a:cs typeface="Lato"/>
                <a:sym typeface="Lato"/>
              </a:rPr>
              <a:t> of an account </a:t>
            </a:r>
            <a:r>
              <a:rPr b="1" i="0" lang="en-GB" sz="1800" u="none" cap="none" strike="noStrike">
                <a:solidFill>
                  <a:schemeClr val="accent2"/>
                </a:solidFill>
                <a:latin typeface="Lato"/>
                <a:ea typeface="Lato"/>
                <a:cs typeface="Lato"/>
                <a:sym typeface="Lato"/>
              </a:rPr>
              <a:t>than comes in</a:t>
            </a:r>
            <a:r>
              <a:rPr b="1" i="0" lang="en-GB" sz="1800" u="none" cap="none" strike="noStrike">
                <a:solidFill>
                  <a:schemeClr val="accent1"/>
                </a:solidFill>
                <a:latin typeface="Lato"/>
                <a:ea typeface="Lato"/>
                <a:cs typeface="Lato"/>
                <a:sym typeface="Lato"/>
              </a:rPr>
              <a:t>?</a:t>
            </a:r>
            <a:endParaRPr b="1" i="0" sz="1800" u="none" cap="none" strike="noStrike">
              <a:solidFill>
                <a:schemeClr val="accent1"/>
              </a:solidFill>
              <a:latin typeface="Lato"/>
              <a:ea typeface="Lato"/>
              <a:cs typeface="Lato"/>
              <a:sym typeface="Lato"/>
            </a:endParaRPr>
          </a:p>
        </p:txBody>
      </p:sp>
      <p:sp>
        <p:nvSpPr>
          <p:cNvPr id="129" name="Google Shape;129;g1ae108d2c19_0_7"/>
          <p:cNvSpPr txBox="1"/>
          <p:nvPr/>
        </p:nvSpPr>
        <p:spPr>
          <a:xfrm>
            <a:off x="430275" y="2029200"/>
            <a:ext cx="5452200" cy="7803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ctr">
              <a:lnSpc>
                <a:spcPct val="115000"/>
              </a:lnSpc>
              <a:spcBef>
                <a:spcPts val="0"/>
              </a:spcBef>
              <a:spcAft>
                <a:spcPts val="0"/>
              </a:spcAft>
              <a:buClr>
                <a:srgbClr val="000000"/>
              </a:buClr>
              <a:buSzPts val="1800"/>
              <a:buFont typeface="Arial"/>
              <a:buNone/>
            </a:pPr>
            <a:r>
              <a:rPr b="1" i="0" lang="en-GB" sz="1800" u="none" cap="none" strike="noStrike">
                <a:solidFill>
                  <a:schemeClr val="accent2"/>
                </a:solidFill>
                <a:latin typeface="Lato"/>
                <a:ea typeface="Lato"/>
                <a:cs typeface="Lato"/>
                <a:sym typeface="Lato"/>
              </a:rPr>
              <a:t>Key words</a:t>
            </a:r>
            <a:endParaRPr b="1" i="0" sz="1800" u="none" cap="none" strike="noStrike">
              <a:solidFill>
                <a:schemeClr val="accent2"/>
              </a:solidFill>
              <a:latin typeface="Lato"/>
              <a:ea typeface="Lato"/>
              <a:cs typeface="Lato"/>
              <a:sym typeface="Lato"/>
            </a:endParaRPr>
          </a:p>
          <a:p>
            <a:pPr indent="0" lvl="0" marL="101600" marR="0" rtl="0" algn="ctr">
              <a:lnSpc>
                <a:spcPct val="115000"/>
              </a:lnSpc>
              <a:spcBef>
                <a:spcPts val="0"/>
              </a:spcBef>
              <a:spcAft>
                <a:spcPts val="0"/>
              </a:spcAft>
              <a:buClr>
                <a:srgbClr val="000000"/>
              </a:buClr>
              <a:buSzPts val="1800"/>
              <a:buFont typeface="Arial"/>
              <a:buNone/>
            </a:pPr>
            <a:r>
              <a:rPr b="1" i="0" lang="en-GB" sz="1800" u="none" cap="none" strike="noStrike">
                <a:solidFill>
                  <a:schemeClr val="accent2"/>
                </a:solidFill>
                <a:latin typeface="Lato"/>
                <a:ea typeface="Lato"/>
                <a:cs typeface="Lato"/>
                <a:sym typeface="Lato"/>
              </a:rPr>
              <a:t>Debt         Charges       Overdraft</a:t>
            </a:r>
            <a:endParaRPr b="1" i="0" sz="1800" u="none" cap="none" strike="noStrike">
              <a:solidFill>
                <a:schemeClr val="accent2"/>
              </a:solidFill>
              <a:latin typeface="Lato"/>
              <a:ea typeface="Lato"/>
              <a:cs typeface="Lato"/>
              <a:sym typeface="Lato"/>
            </a:endParaRPr>
          </a:p>
        </p:txBody>
      </p:sp>
      <p:sp>
        <p:nvSpPr>
          <p:cNvPr id="130" name="Google Shape;130;g1ae108d2c19_0_7"/>
          <p:cNvSpPr txBox="1"/>
          <p:nvPr>
            <p:ph type="ctrTitle"/>
          </p:nvPr>
        </p:nvSpPr>
        <p:spPr>
          <a:xfrm>
            <a:off x="150775" y="1775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Managing spending</a:t>
            </a:r>
            <a:endParaRPr b="1" i="0" sz="2900" u="none" cap="none" strike="noStrike">
              <a:solidFill>
                <a:schemeClr val="accent2"/>
              </a:solidFill>
              <a:latin typeface="Lato"/>
              <a:ea typeface="Lato"/>
              <a:cs typeface="Lato"/>
              <a:sym typeface="Lato"/>
            </a:endParaRPr>
          </a:p>
        </p:txBody>
      </p:sp>
      <p:sp>
        <p:nvSpPr>
          <p:cNvPr id="131" name="Google Shape;131;g1ae108d2c19_0_7"/>
          <p:cNvSpPr txBox="1"/>
          <p:nvPr/>
        </p:nvSpPr>
        <p:spPr>
          <a:xfrm>
            <a:off x="430275" y="2949875"/>
            <a:ext cx="5452200" cy="21348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400"/>
              <a:buFont typeface="Arial"/>
              <a:buNone/>
            </a:pPr>
            <a:r>
              <a:rPr b="1" i="0" lang="en-GB" sz="1400" u="none" cap="none" strike="noStrike">
                <a:solidFill>
                  <a:schemeClr val="accent1"/>
                </a:solidFill>
                <a:latin typeface="Lato"/>
                <a:ea typeface="Lato"/>
                <a:cs typeface="Lato"/>
                <a:sym typeface="Lato"/>
              </a:rPr>
              <a:t>When a person spends more money than they have in their bank account, this is called an overdraft. The bank will usually charge you for using an overdraft. Some customers are able to agree an overdraft limit with their bank so the charges are lower.</a:t>
            </a:r>
            <a:endParaRPr b="1" i="0" sz="1400" u="none" cap="none" strike="noStrike">
              <a:solidFill>
                <a:schemeClr val="accent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400"/>
              <a:buFont typeface="Arial"/>
              <a:buNone/>
            </a:pPr>
            <a:r>
              <a:rPr b="1" i="0" lang="en-GB" sz="1400" u="none" cap="none" strike="noStrike">
                <a:solidFill>
                  <a:schemeClr val="accent1"/>
                </a:solidFill>
                <a:latin typeface="Lato"/>
                <a:ea typeface="Lato"/>
                <a:cs typeface="Lato"/>
                <a:sym typeface="Lato"/>
              </a:rPr>
              <a:t>If there is not enough money in your account to pay for a bill, you might be charged extra for the business that you owe money too. Not being able to pay a bill and owing money is referred to as being in debt.</a:t>
            </a:r>
            <a:endParaRPr b="1" i="0" sz="1400" u="none" cap="none" strike="noStrike">
              <a:solidFill>
                <a:schemeClr val="accent1"/>
              </a:solidFill>
              <a:latin typeface="Lato"/>
              <a:ea typeface="Lato"/>
              <a:cs typeface="Lato"/>
              <a:sym typeface="Lato"/>
            </a:endParaRPr>
          </a:p>
        </p:txBody>
      </p:sp>
      <p:graphicFrame>
        <p:nvGraphicFramePr>
          <p:cNvPr id="132" name="Google Shape;132;g1ae108d2c19_0_7"/>
          <p:cNvGraphicFramePr/>
          <p:nvPr/>
        </p:nvGraphicFramePr>
        <p:xfrm>
          <a:off x="5996875" y="2029188"/>
          <a:ext cx="3000000" cy="3000000"/>
        </p:xfrm>
        <a:graphic>
          <a:graphicData uri="http://schemas.openxmlformats.org/drawingml/2006/table">
            <a:tbl>
              <a:tblPr>
                <a:noFill/>
                <a:tableStyleId>{E19B7D67-AC04-4132-AB04-828629AFE065}</a:tableStyleId>
              </a:tblPr>
              <a:tblGrid>
                <a:gridCol w="951275"/>
                <a:gridCol w="2102625"/>
              </a:tblGrid>
              <a:tr h="381000">
                <a:tc gridSpan="2">
                  <a:txBody>
                    <a:bodyPr/>
                    <a:lstStyle/>
                    <a:p>
                      <a:pPr indent="0" lvl="0" marL="0" rtl="0" algn="ctr">
                        <a:spcBef>
                          <a:spcPts val="0"/>
                        </a:spcBef>
                        <a:spcAft>
                          <a:spcPts val="0"/>
                        </a:spcAft>
                        <a:buNone/>
                      </a:pPr>
                      <a:r>
                        <a:rPr b="1" lang="en-GB">
                          <a:solidFill>
                            <a:srgbClr val="00FF00"/>
                          </a:solidFill>
                          <a:latin typeface="Lato"/>
                          <a:ea typeface="Lato"/>
                          <a:cs typeface="Lato"/>
                          <a:sym typeface="Lato"/>
                        </a:rPr>
                        <a:t>Fact File</a:t>
                      </a:r>
                      <a:endParaRPr b="1">
                        <a:solidFill>
                          <a:srgbClr val="00FF00"/>
                        </a:solidFill>
                        <a:latin typeface="Lato"/>
                        <a:ea typeface="Lato"/>
                        <a:cs typeface="Lato"/>
                        <a:sym typeface="Lato"/>
                      </a:endParaRPr>
                    </a:p>
                  </a:txBody>
                  <a:tcPr marT="91425" marB="91425" marR="91425" marL="91425">
                    <a:solidFill>
                      <a:srgbClr val="FF8022"/>
                    </a:solidFill>
                  </a:tcPr>
                </a:tc>
                <a:tc hMerge="1"/>
              </a:tr>
              <a:tr h="381000">
                <a:tc>
                  <a:txBody>
                    <a:bodyPr/>
                    <a:lstStyle/>
                    <a:p>
                      <a:pPr indent="0" lvl="0" marL="0" rtl="0" algn="ctr">
                        <a:spcBef>
                          <a:spcPts val="0"/>
                        </a:spcBef>
                        <a:spcAft>
                          <a:spcPts val="0"/>
                        </a:spcAft>
                        <a:buNone/>
                      </a:pPr>
                      <a:r>
                        <a:rPr lang="en-GB">
                          <a:latin typeface="Lato"/>
                          <a:ea typeface="Lato"/>
                          <a:cs typeface="Lato"/>
                          <a:sym typeface="Lato"/>
                        </a:rPr>
                        <a:t>Debt</a:t>
                      </a:r>
                      <a:endParaRPr>
                        <a:latin typeface="Lato"/>
                        <a:ea typeface="Lato"/>
                        <a:cs typeface="Lato"/>
                        <a:sym typeface="Lato"/>
                      </a:endParaRPr>
                    </a:p>
                  </a:txBody>
                  <a:tcPr marT="91425" marB="91425" marR="91425" marL="91425">
                    <a:solidFill>
                      <a:srgbClr val="FF8022"/>
                    </a:solidFill>
                  </a:tcPr>
                </a:tc>
                <a:tc>
                  <a:txBody>
                    <a:bodyPr/>
                    <a:lstStyle/>
                    <a:p>
                      <a:pPr indent="0" lvl="0" marL="0" rtl="0" algn="l">
                        <a:spcBef>
                          <a:spcPts val="0"/>
                        </a:spcBef>
                        <a:spcAft>
                          <a:spcPts val="0"/>
                        </a:spcAft>
                        <a:buNone/>
                      </a:pPr>
                      <a:r>
                        <a:rPr lang="en-GB">
                          <a:latin typeface="Lato"/>
                          <a:ea typeface="Lato"/>
                          <a:cs typeface="Lato"/>
                          <a:sym typeface="Lato"/>
                        </a:rPr>
                        <a:t>Money that you owe to someone or a financial institution.</a:t>
                      </a:r>
                      <a:endParaRPr>
                        <a:latin typeface="Lato"/>
                        <a:ea typeface="Lato"/>
                        <a:cs typeface="Lato"/>
                        <a:sym typeface="Lato"/>
                      </a:endParaRPr>
                    </a:p>
                  </a:txBody>
                  <a:tcPr marT="91425" marB="91425" marR="91425" marL="91425"/>
                </a:tc>
              </a:tr>
              <a:tr h="381000">
                <a:tc>
                  <a:txBody>
                    <a:bodyPr/>
                    <a:lstStyle/>
                    <a:p>
                      <a:pPr indent="0" lvl="0" marL="0" rtl="0" algn="ctr">
                        <a:spcBef>
                          <a:spcPts val="0"/>
                        </a:spcBef>
                        <a:spcAft>
                          <a:spcPts val="0"/>
                        </a:spcAft>
                        <a:buNone/>
                      </a:pPr>
                      <a:r>
                        <a:rPr lang="en-GB">
                          <a:latin typeface="Lato"/>
                          <a:ea typeface="Lato"/>
                          <a:cs typeface="Lato"/>
                          <a:sym typeface="Lato"/>
                        </a:rPr>
                        <a:t>Charges</a:t>
                      </a:r>
                      <a:endParaRPr>
                        <a:latin typeface="Lato"/>
                        <a:ea typeface="Lato"/>
                        <a:cs typeface="Lato"/>
                        <a:sym typeface="Lato"/>
                      </a:endParaRPr>
                    </a:p>
                  </a:txBody>
                  <a:tcPr marT="91425" marB="91425" marR="91425" marL="91425">
                    <a:solidFill>
                      <a:srgbClr val="FF8022"/>
                    </a:solidFill>
                  </a:tcPr>
                </a:tc>
                <a:tc>
                  <a:txBody>
                    <a:bodyPr/>
                    <a:lstStyle/>
                    <a:p>
                      <a:pPr indent="0" lvl="0" marL="0" rtl="0" algn="l">
                        <a:spcBef>
                          <a:spcPts val="0"/>
                        </a:spcBef>
                        <a:spcAft>
                          <a:spcPts val="0"/>
                        </a:spcAft>
                        <a:buNone/>
                      </a:pPr>
                      <a:r>
                        <a:rPr lang="en-GB">
                          <a:latin typeface="Lato"/>
                          <a:ea typeface="Lato"/>
                          <a:cs typeface="Lato"/>
                          <a:sym typeface="Lato"/>
                        </a:rPr>
                        <a:t>Fees or costs you have to pay.</a:t>
                      </a:r>
                      <a:endParaRPr>
                        <a:latin typeface="Lato"/>
                        <a:ea typeface="Lato"/>
                        <a:cs typeface="Lato"/>
                        <a:sym typeface="Lato"/>
                      </a:endParaRPr>
                    </a:p>
                  </a:txBody>
                  <a:tcPr marT="91425" marB="91425" marR="91425" marL="91425"/>
                </a:tc>
              </a:tr>
              <a:tr h="381000">
                <a:tc>
                  <a:txBody>
                    <a:bodyPr/>
                    <a:lstStyle/>
                    <a:p>
                      <a:pPr indent="0" lvl="0" marL="0" rtl="0" algn="ctr">
                        <a:spcBef>
                          <a:spcPts val="0"/>
                        </a:spcBef>
                        <a:spcAft>
                          <a:spcPts val="0"/>
                        </a:spcAft>
                        <a:buNone/>
                      </a:pPr>
                      <a:r>
                        <a:rPr lang="en-GB" sz="1350">
                          <a:latin typeface="Lato"/>
                          <a:ea typeface="Lato"/>
                          <a:cs typeface="Lato"/>
                          <a:sym typeface="Lato"/>
                        </a:rPr>
                        <a:t>Overdraft</a:t>
                      </a:r>
                      <a:endParaRPr sz="1350">
                        <a:latin typeface="Lato"/>
                        <a:ea typeface="Lato"/>
                        <a:cs typeface="Lato"/>
                        <a:sym typeface="Lato"/>
                      </a:endParaRPr>
                    </a:p>
                  </a:txBody>
                  <a:tcPr marT="91425" marB="91425" marR="91425" marL="91425">
                    <a:solidFill>
                      <a:srgbClr val="FF8022"/>
                    </a:solidFill>
                  </a:tcPr>
                </a:tc>
                <a:tc>
                  <a:txBody>
                    <a:bodyPr/>
                    <a:lstStyle/>
                    <a:p>
                      <a:pPr indent="0" lvl="0" marL="0" rtl="0" algn="l">
                        <a:spcBef>
                          <a:spcPts val="0"/>
                        </a:spcBef>
                        <a:spcAft>
                          <a:spcPts val="0"/>
                        </a:spcAft>
                        <a:buNone/>
                      </a:pPr>
                      <a:r>
                        <a:rPr lang="en-GB">
                          <a:latin typeface="Lato"/>
                          <a:ea typeface="Lato"/>
                          <a:cs typeface="Lato"/>
                          <a:sym typeface="Lato"/>
                        </a:rPr>
                        <a:t>When you spend more money than is in your bank account, the bank covers the extra amount, but may charge a fee.</a:t>
                      </a:r>
                      <a:endParaRPr>
                        <a:latin typeface="Lato"/>
                        <a:ea typeface="Lato"/>
                        <a:cs typeface="Lato"/>
                        <a:sym typeface="Lato"/>
                      </a:endParaRPr>
                    </a:p>
                  </a:txBody>
                  <a:tcPr marT="91425" marB="91425" marR="91425" marL="91425"/>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FLIC_Presentation_No_pages">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Jessop</dc:creator>
</cp:coreProperties>
</file>