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Lst>
  <p:sldSz cy="5143500" cx="9144000"/>
  <p:notesSz cx="6858000" cy="9144000"/>
  <p:embeddedFontLst>
    <p:embeddedFont>
      <p:font typeface="Lato"/>
      <p:regular r:id="rId50"/>
      <p:bold r:id="rId51"/>
      <p:italic r:id="rId52"/>
      <p:boldItalic r:id="rId53"/>
    </p:embeddedFont>
    <p:embeddedFont>
      <p:font typeface="Lato Light"/>
      <p:regular r:id="rId54"/>
      <p:bold r:id="rId55"/>
      <p:italic r:id="rId56"/>
      <p:boldItalic r:id="rId57"/>
    </p:embeddedFont>
    <p:embeddedFont>
      <p:font typeface="Lato Black"/>
      <p:bold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60" roundtripDataSignature="AMtx7miTZMWgKFyLUbaYL7Afd+kA4Mmfc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Duncan Cornish"/>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9AEB6CE-8020-49D8-898F-7219E1DFB918}">
  <a:tblStyle styleId="{19AEB6CE-8020-49D8-898F-7219E1DFB918}"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094B37EA-00CF-49B9-9EFA-320F50443377}"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60" Type="http://customschemas.google.com/relationships/presentationmetadata" Target="meta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Lato-bold.fntdata"/><Relationship Id="rId50" Type="http://schemas.openxmlformats.org/officeDocument/2006/relationships/font" Target="fonts/Lato-regular.fntdata"/><Relationship Id="rId53" Type="http://schemas.openxmlformats.org/officeDocument/2006/relationships/font" Target="fonts/Lato-boldItalic.fntdata"/><Relationship Id="rId52" Type="http://schemas.openxmlformats.org/officeDocument/2006/relationships/font" Target="fonts/Lato-italic.fntdata"/><Relationship Id="rId11" Type="http://schemas.openxmlformats.org/officeDocument/2006/relationships/slide" Target="slides/slide4.xml"/><Relationship Id="rId55" Type="http://schemas.openxmlformats.org/officeDocument/2006/relationships/font" Target="fonts/LatoLight-bold.fntdata"/><Relationship Id="rId10" Type="http://schemas.openxmlformats.org/officeDocument/2006/relationships/slide" Target="slides/slide3.xml"/><Relationship Id="rId54" Type="http://schemas.openxmlformats.org/officeDocument/2006/relationships/font" Target="fonts/LatoLight-regular.fntdata"/><Relationship Id="rId13" Type="http://schemas.openxmlformats.org/officeDocument/2006/relationships/slide" Target="slides/slide6.xml"/><Relationship Id="rId57" Type="http://schemas.openxmlformats.org/officeDocument/2006/relationships/font" Target="fonts/LatoLight-boldItalic.fntdata"/><Relationship Id="rId12" Type="http://schemas.openxmlformats.org/officeDocument/2006/relationships/slide" Target="slides/slide5.xml"/><Relationship Id="rId56" Type="http://schemas.openxmlformats.org/officeDocument/2006/relationships/font" Target="fonts/LatoLight-italic.fntdata"/><Relationship Id="rId15" Type="http://schemas.openxmlformats.org/officeDocument/2006/relationships/slide" Target="slides/slide8.xml"/><Relationship Id="rId59" Type="http://schemas.openxmlformats.org/officeDocument/2006/relationships/font" Target="fonts/LatoBlack-boldItalic.fntdata"/><Relationship Id="rId14" Type="http://schemas.openxmlformats.org/officeDocument/2006/relationships/slide" Target="slides/slide7.xml"/><Relationship Id="rId58" Type="http://schemas.openxmlformats.org/officeDocument/2006/relationships/font" Target="fonts/LatoBlack-bold.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9-30T15:19:07.126">
    <p:pos x="217" y="1727"/>
    <p:text>@chantelle.clarke@ftflic.com do you think this will make the concept of credit cards clearer before the next (quite wordy) activity?</p:text>
    <p:extLst>
      <p:ext uri="{C676402C-5697-4E1C-873F-D02D1690AC5C}">
        <p15:threadingInfo timeZoneBias="0"/>
      </p:ext>
      <p:ext uri="http://customooxmlschemas.google.com/">
        <go:slidesCustomData xmlns:go="http://customooxmlschemas.google.com/" commentPostId="AAABWMfjGbc"/>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209f44022a4_0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 name="Google Shape;50;g209f44022a4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d549192101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g1d549192101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a:t>
            </a:r>
            <a:r>
              <a:rPr b="1" lang="en-GB">
                <a:latin typeface="Lato"/>
                <a:ea typeface="Lato"/>
                <a:cs typeface="Lato"/>
                <a:sym typeface="Lato"/>
              </a:rPr>
              <a:t>instruction</a:t>
            </a:r>
            <a:r>
              <a:rPr b="1" lang="en-GB">
                <a:latin typeface="Lato"/>
                <a:ea typeface="Lato"/>
                <a:cs typeface="Lato"/>
                <a:sym typeface="Lato"/>
              </a:rPr>
              <a:t> </a:t>
            </a:r>
            <a:endParaRPr b="1">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f1907b3162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g2f1907b3162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instruction </a:t>
            </a:r>
            <a:endParaRPr b="1">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d549192101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g1d549192101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f1907b3162_0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g2f1907b3162_0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d549192101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g1d549192101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f1907b3162_0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g2f1907b3162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d549192101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g1d549192101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f1907b3162_0_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g2f1907b3162_0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d549192101_1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d549192101_1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Teacher instruction</a:t>
            </a:r>
            <a:br>
              <a:rPr b="1" lang="en-GB">
                <a:solidFill>
                  <a:schemeClr val="dk1"/>
                </a:solidFill>
              </a:rPr>
            </a:br>
            <a:r>
              <a:rPr lang="en-GB">
                <a:solidFill>
                  <a:schemeClr val="dk1"/>
                </a:solidFill>
              </a:rPr>
              <a:t>Use targeted questioning to recall information detailed in the table from the previous task</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1575e96a1fb_0_2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g1575e96a1fb_0_2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d549192101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g1d549192101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AutoNum type="arabicPeriod"/>
            </a:pPr>
            <a:r>
              <a:rPr lang="en-GB">
                <a:solidFill>
                  <a:schemeClr val="dk1"/>
                </a:solidFill>
              </a:rPr>
              <a:t>There may be times when people need to make large purchases on their</a:t>
            </a:r>
            <a:r>
              <a:rPr lang="en-GB">
                <a:solidFill>
                  <a:schemeClr val="dk1"/>
                </a:solidFill>
                <a:extLst>
                  <a:ext uri="http://customooxmlschemas.google.com/">
                    <go:slidesCustomData xmlns:go="http://customooxmlschemas.google.com/" textRoundtripDataId="0"/>
                  </a:ext>
                </a:extLst>
              </a:rPr>
              <a:t> credit card, perhaps when buying furniture for a new home. It is</a:t>
            </a:r>
            <a:r>
              <a:rPr lang="en-GB">
                <a:solidFill>
                  <a:schemeClr val="dk1"/>
                </a:solidFill>
              </a:rPr>
              <a:t> best to pay back as much as possible over a short period of time to avoid paying lots of interest </a:t>
            </a:r>
            <a:endParaRPr>
              <a:solidFill>
                <a:schemeClr val="dk1"/>
              </a:solidFill>
            </a:endParaRPr>
          </a:p>
          <a:p>
            <a:pPr indent="-298450" lvl="0" marL="457200" rtl="0" algn="l">
              <a:spcBef>
                <a:spcPts val="0"/>
              </a:spcBef>
              <a:spcAft>
                <a:spcPts val="0"/>
              </a:spcAft>
              <a:buClr>
                <a:schemeClr val="dk1"/>
              </a:buClr>
              <a:buSzPts val="1100"/>
              <a:buAutoNum type="arabicPeriod"/>
            </a:pPr>
            <a:r>
              <a:rPr lang="en-GB">
                <a:solidFill>
                  <a:schemeClr val="dk1"/>
                </a:solidFill>
              </a:rPr>
              <a:t>It is not free money, you have to pay it back</a:t>
            </a:r>
            <a:endParaRPr>
              <a:solidFill>
                <a:schemeClr val="dk1"/>
              </a:solidFill>
            </a:endParaRPr>
          </a:p>
          <a:p>
            <a:pPr indent="-298450" lvl="0" marL="457200" rtl="0" algn="l">
              <a:spcBef>
                <a:spcPts val="0"/>
              </a:spcBef>
              <a:spcAft>
                <a:spcPts val="0"/>
              </a:spcAft>
              <a:buClr>
                <a:schemeClr val="dk1"/>
              </a:buClr>
              <a:buSzPts val="1100"/>
              <a:buAutoNum type="arabicPeriod"/>
            </a:pPr>
            <a:r>
              <a:rPr lang="en-GB">
                <a:solidFill>
                  <a:schemeClr val="dk1"/>
                </a:solidFill>
              </a:rPr>
              <a:t>You’ll only get into debt if you cannot afford to make regular payments back on the money you borrowed</a:t>
            </a:r>
            <a:endParaRPr>
              <a:solidFill>
                <a:schemeClr val="dk1"/>
              </a:solidFill>
            </a:endParaRPr>
          </a:p>
          <a:p>
            <a:pPr indent="-298450" lvl="0" marL="457200" rtl="0" algn="l">
              <a:spcBef>
                <a:spcPts val="0"/>
              </a:spcBef>
              <a:spcAft>
                <a:spcPts val="0"/>
              </a:spcAft>
              <a:buClr>
                <a:schemeClr val="dk1"/>
              </a:buClr>
              <a:buSzPts val="1100"/>
              <a:buAutoNum type="arabicPeriod"/>
            </a:pPr>
            <a:r>
              <a:rPr lang="en-GB">
                <a:solidFill>
                  <a:schemeClr val="dk1"/>
                </a:solidFill>
              </a:rPr>
              <a:t>There may be occasions where people have to make a difficult choice on what bills to pay, but minimum payments are far from ideal as interest accrues</a:t>
            </a:r>
            <a:endParaRPr>
              <a:solidFill>
                <a:schemeClr val="dk1"/>
              </a:solidFill>
            </a:endParaRPr>
          </a:p>
          <a:p>
            <a:pPr indent="-298450" lvl="0" marL="457200" rtl="0" algn="l">
              <a:spcBef>
                <a:spcPts val="0"/>
              </a:spcBef>
              <a:spcAft>
                <a:spcPts val="0"/>
              </a:spcAft>
              <a:buClr>
                <a:schemeClr val="dk1"/>
              </a:buClr>
              <a:buSzPts val="1100"/>
              <a:buAutoNum type="arabicPeriod"/>
            </a:pPr>
            <a:r>
              <a:rPr lang="en-GB">
                <a:solidFill>
                  <a:schemeClr val="dk1"/>
                </a:solidFill>
              </a:rPr>
              <a:t>Credit cards can be used to manage finances when purchasing expensive items or for other ways to manage finances like enhancing a credit score or gaining benefits like air miles. The money will always need to be paid back, so purchases should always be needed. </a:t>
            </a:r>
            <a:endParaRPr>
              <a:solidFill>
                <a:schemeClr val="dk1"/>
              </a:solidFill>
            </a:endParaRPr>
          </a:p>
          <a:p>
            <a:pPr indent="-298450" lvl="0" marL="457200" rtl="0" algn="l">
              <a:spcBef>
                <a:spcPts val="0"/>
              </a:spcBef>
              <a:spcAft>
                <a:spcPts val="0"/>
              </a:spcAft>
              <a:buClr>
                <a:schemeClr val="dk1"/>
              </a:buClr>
              <a:buSzPts val="1100"/>
              <a:buAutoNum type="arabicPeriod"/>
            </a:pPr>
            <a:r>
              <a:rPr lang="en-GB">
                <a:solidFill>
                  <a:schemeClr val="dk1"/>
                </a:solidFill>
              </a:rPr>
              <a:t>Some credit cards have an interest-free period. People who don’t pay off their credit card in full will be charged interest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d549192101_1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1d549192101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06d734cddf_0_1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g306d734cddf_0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06d734cddf_0_1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g306d734cddf_0_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06d734cddf_0_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g306d734cddf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06d734cddf_0_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g306d734cddf_0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9" name="Google Shape;39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f790356e09_0_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9" name="Google Shape;409;g1f790356e09_0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a:t>Teacher instruction</a:t>
            </a:r>
            <a:endParaRPr b="1"/>
          </a:p>
          <a:p>
            <a:pPr indent="0" lvl="0" marL="0" rtl="0" algn="l">
              <a:lnSpc>
                <a:spcPct val="115000"/>
              </a:lnSpc>
              <a:spcBef>
                <a:spcPts val="0"/>
              </a:spcBef>
              <a:spcAft>
                <a:spcPts val="0"/>
              </a:spcAft>
              <a:buClr>
                <a:schemeClr val="dk1"/>
              </a:buClr>
              <a:buSzPts val="1100"/>
              <a:buFont typeface="Arial"/>
              <a:buNone/>
            </a:pPr>
            <a:r>
              <a:rPr lang="en-GB"/>
              <a:t>Note: Option 3 shows the general solution and students should use Option 2 to determine this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u="sng"/>
              <a:t>Extension questions:  </a:t>
            </a:r>
            <a:endParaRPr u="sng"/>
          </a:p>
          <a:p>
            <a:pPr indent="0" lvl="0" marL="0" rtl="0" algn="l">
              <a:lnSpc>
                <a:spcPct val="100000"/>
              </a:lnSpc>
              <a:spcBef>
                <a:spcPts val="0"/>
              </a:spcBef>
              <a:spcAft>
                <a:spcPts val="0"/>
              </a:spcAft>
              <a:buSzPts val="1100"/>
              <a:buNone/>
            </a:pPr>
            <a:r>
              <a:rPr lang="en-GB"/>
              <a:t>Why might someone pay an amount that isn’t the maximum or minimum?  (To reduce the credit card debt of interest paid and overall balance)</a:t>
            </a:r>
            <a:endParaRPr/>
          </a:p>
          <a:p>
            <a:pPr indent="0" lvl="0" marL="0" rtl="0" algn="l">
              <a:lnSpc>
                <a:spcPct val="100000"/>
              </a:lnSpc>
              <a:spcBef>
                <a:spcPts val="0"/>
              </a:spcBef>
              <a:spcAft>
                <a:spcPts val="0"/>
              </a:spcAft>
              <a:buSzPts val="1100"/>
              <a:buNone/>
            </a:pPr>
            <a:r>
              <a:rPr lang="en-GB"/>
              <a:t>If someone can pay in full, why might they choose to use a credit card?</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5d761f9135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g15d761f9135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306d734cddf_0_1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g306d734cddf_0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a:t>Teacher instruction</a:t>
            </a:r>
            <a:endParaRPr b="1"/>
          </a:p>
          <a:p>
            <a:pPr indent="0" lvl="0" marL="0" rtl="0" algn="l">
              <a:lnSpc>
                <a:spcPct val="115000"/>
              </a:lnSpc>
              <a:spcBef>
                <a:spcPts val="0"/>
              </a:spcBef>
              <a:spcAft>
                <a:spcPts val="0"/>
              </a:spcAft>
              <a:buClr>
                <a:schemeClr val="dk1"/>
              </a:buClr>
              <a:buSzPts val="1100"/>
              <a:buFont typeface="Arial"/>
              <a:buNone/>
            </a:pPr>
            <a:r>
              <a:rPr lang="en-GB"/>
              <a:t>Note: Option 3 shows the general solution and students should use Option 2 to determine this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u="sng"/>
              <a:t>Extension questions:  </a:t>
            </a:r>
            <a:endParaRPr u="sng"/>
          </a:p>
          <a:p>
            <a:pPr indent="0" lvl="0" marL="0" rtl="0" algn="l">
              <a:lnSpc>
                <a:spcPct val="100000"/>
              </a:lnSpc>
              <a:spcBef>
                <a:spcPts val="0"/>
              </a:spcBef>
              <a:spcAft>
                <a:spcPts val="0"/>
              </a:spcAft>
              <a:buSzPts val="1100"/>
              <a:buNone/>
            </a:pPr>
            <a:r>
              <a:rPr lang="en-GB"/>
              <a:t>Why might someone pay an amount that isn’t the maximum or minimum?  (To reduce the credit card debt of interest paid and overall balance)</a:t>
            </a:r>
            <a:endParaRPr/>
          </a:p>
          <a:p>
            <a:pPr indent="0" lvl="0" marL="0" rtl="0" algn="l">
              <a:lnSpc>
                <a:spcPct val="100000"/>
              </a:lnSpc>
              <a:spcBef>
                <a:spcPts val="0"/>
              </a:spcBef>
              <a:spcAft>
                <a:spcPts val="0"/>
              </a:spcAft>
              <a:buSzPts val="1100"/>
              <a:buNone/>
            </a:pPr>
            <a:r>
              <a:rPr lang="en-GB"/>
              <a:t>If someone can pay in full, why might they choose to use a credit card?</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306d734cddf_0_1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2" name="Google Shape;432;g306d734cddf_0_1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a:solidFill>
                  <a:schemeClr val="dk1"/>
                </a:solidFill>
              </a:rPr>
              <a:t>Teacher instruction</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Note: Option 3 shows the general solution and students should use Option 2 to determine this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u="sng">
                <a:solidFill>
                  <a:schemeClr val="dk1"/>
                </a:solidFill>
              </a:rPr>
              <a:t>Extension questions:  </a:t>
            </a:r>
            <a:endParaRPr u="sng">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Why might someone pay an amount that isn’t the maximum or minimum?  (To reduce the credit card debt of interest paid and overall balance)</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If someone can pay in full, why might they choose to use a credit card?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306d734cddf_0_1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2" name="Google Shape;442;g306d734cddf_0_1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a:solidFill>
                  <a:schemeClr val="dk1"/>
                </a:solidFill>
              </a:rPr>
              <a:t>Teacher instruction</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Note: Option 3 shows the general solution and students should use Option 2 to determine this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u="sng">
                <a:solidFill>
                  <a:schemeClr val="dk1"/>
                </a:solidFill>
              </a:rPr>
              <a:t>Extension questions:  </a:t>
            </a:r>
            <a:endParaRPr u="sng">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Why might someone pay an amount that isn’t the maximum or minimum?  (To reduce the credit card debt of interest paid and overall balance)</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If someone can pay in full, why might they choose to use a credit card?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60e06588b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4" name="Google Shape;454;g260e06588b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a:solidFill>
                  <a:schemeClr val="dk1"/>
                </a:solidFill>
              </a:rPr>
              <a:t>Teacher instruction</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Note: Option 3 shows the general solution and students should use Option 2 to determine this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u="sng">
                <a:solidFill>
                  <a:schemeClr val="dk1"/>
                </a:solidFill>
              </a:rPr>
              <a:t>Extension questions:  </a:t>
            </a:r>
            <a:endParaRPr u="sng">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Why might someone pay an amount that isn’t the maximum or minimum?  (To reduce the credit card debt of interest paid and overall balance)</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If someone can pay in full, why might they choose to use a credit card?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1f790356e09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1f790356e09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306d734cddf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306d734cddf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9" name="Google Shape;48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1d549192101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1d549192101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260e06588b7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6" name="Google Shape;506;g260e06588b7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Invite students to share any changes to their </a:t>
            </a:r>
            <a:r>
              <a:rPr lang="en-GB">
                <a:solidFill>
                  <a:schemeClr val="dk1"/>
                </a:solidFill>
                <a:latin typeface="Lato"/>
                <a:ea typeface="Lato"/>
                <a:cs typeface="Lato"/>
                <a:sym typeface="Lato"/>
              </a:rPr>
              <a:t>initial</a:t>
            </a:r>
            <a:r>
              <a:rPr lang="en-GB">
                <a:solidFill>
                  <a:schemeClr val="dk1"/>
                </a:solidFill>
                <a:latin typeface="Lato"/>
                <a:ea typeface="Lato"/>
                <a:cs typeface="Lato"/>
                <a:sym typeface="Lato"/>
              </a:rPr>
              <a:t> opinions</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AutoNum type="arabicPeriod"/>
            </a:pPr>
            <a:r>
              <a:rPr lang="en-GB">
                <a:solidFill>
                  <a:schemeClr val="dk1"/>
                </a:solidFill>
              </a:rPr>
              <a:t>There may be times when people need to make large purchases on their</a:t>
            </a:r>
            <a:r>
              <a:rPr lang="en-GB">
                <a:solidFill>
                  <a:schemeClr val="dk1"/>
                </a:solidFill>
                <a:extLst>
                  <a:ext uri="http://customooxmlschemas.google.com/">
                    <go:slidesCustomData xmlns:go="http://customooxmlschemas.google.com/" textRoundtripDataId="3"/>
                  </a:ext>
                </a:extLst>
              </a:rPr>
              <a:t> credit card, perhaps when buying furniture for a new home. It is</a:t>
            </a:r>
            <a:r>
              <a:rPr lang="en-GB">
                <a:solidFill>
                  <a:schemeClr val="dk1"/>
                </a:solidFill>
              </a:rPr>
              <a:t> best to pay back as much as possible over a short period of time to avoid paying lots of interest </a:t>
            </a:r>
            <a:endParaRPr>
              <a:solidFill>
                <a:schemeClr val="dk1"/>
              </a:solidFill>
            </a:endParaRPr>
          </a:p>
          <a:p>
            <a:pPr indent="-298450" lvl="0" marL="457200" rtl="0" algn="l">
              <a:spcBef>
                <a:spcPts val="0"/>
              </a:spcBef>
              <a:spcAft>
                <a:spcPts val="0"/>
              </a:spcAft>
              <a:buClr>
                <a:schemeClr val="dk1"/>
              </a:buClr>
              <a:buSzPts val="1100"/>
              <a:buAutoNum type="arabicPeriod"/>
            </a:pPr>
            <a:r>
              <a:rPr lang="en-GB">
                <a:solidFill>
                  <a:schemeClr val="dk1"/>
                </a:solidFill>
              </a:rPr>
              <a:t>It is not free money, you have to pay it back</a:t>
            </a:r>
            <a:endParaRPr>
              <a:solidFill>
                <a:schemeClr val="dk1"/>
              </a:solidFill>
            </a:endParaRPr>
          </a:p>
          <a:p>
            <a:pPr indent="-298450" lvl="0" marL="457200" rtl="0" algn="l">
              <a:spcBef>
                <a:spcPts val="0"/>
              </a:spcBef>
              <a:spcAft>
                <a:spcPts val="0"/>
              </a:spcAft>
              <a:buClr>
                <a:schemeClr val="dk1"/>
              </a:buClr>
              <a:buSzPts val="1100"/>
              <a:buAutoNum type="arabicPeriod"/>
            </a:pPr>
            <a:r>
              <a:rPr lang="en-GB">
                <a:solidFill>
                  <a:schemeClr val="dk1"/>
                </a:solidFill>
              </a:rPr>
              <a:t>You’ll only get into debt if you cannot afford to make regular payments back on the money you borrowed</a:t>
            </a:r>
            <a:endParaRPr>
              <a:solidFill>
                <a:schemeClr val="dk1"/>
              </a:solidFill>
            </a:endParaRPr>
          </a:p>
          <a:p>
            <a:pPr indent="-298450" lvl="0" marL="457200" rtl="0" algn="l">
              <a:spcBef>
                <a:spcPts val="0"/>
              </a:spcBef>
              <a:spcAft>
                <a:spcPts val="0"/>
              </a:spcAft>
              <a:buClr>
                <a:schemeClr val="dk1"/>
              </a:buClr>
              <a:buSzPts val="1100"/>
              <a:buAutoNum type="arabicPeriod"/>
            </a:pPr>
            <a:r>
              <a:rPr lang="en-GB">
                <a:solidFill>
                  <a:schemeClr val="dk1"/>
                </a:solidFill>
              </a:rPr>
              <a:t>There may be occasions where people have to make a difficult choice on what bills to pay, but minimum payments are far from ideal as interest accrues</a:t>
            </a:r>
            <a:endParaRPr>
              <a:solidFill>
                <a:schemeClr val="dk1"/>
              </a:solidFill>
            </a:endParaRPr>
          </a:p>
          <a:p>
            <a:pPr indent="-298450" lvl="0" marL="457200" rtl="0" algn="l">
              <a:spcBef>
                <a:spcPts val="0"/>
              </a:spcBef>
              <a:spcAft>
                <a:spcPts val="0"/>
              </a:spcAft>
              <a:buClr>
                <a:schemeClr val="dk1"/>
              </a:buClr>
              <a:buSzPts val="1100"/>
              <a:buAutoNum type="arabicPeriod"/>
            </a:pPr>
            <a:r>
              <a:t/>
            </a:r>
            <a:endParaRPr>
              <a:solidFill>
                <a:schemeClr val="dk1"/>
              </a:solidFill>
            </a:endParaRPr>
          </a:p>
          <a:p>
            <a:pPr indent="-298450" lvl="0" marL="457200" rtl="0" algn="l">
              <a:spcBef>
                <a:spcPts val="0"/>
              </a:spcBef>
              <a:spcAft>
                <a:spcPts val="0"/>
              </a:spcAft>
              <a:buClr>
                <a:schemeClr val="dk1"/>
              </a:buClr>
              <a:buSzPts val="1100"/>
              <a:buAutoNum type="arabicPeriod"/>
            </a:pPr>
            <a:r>
              <a:rPr lang="en-GB">
                <a:solidFill>
                  <a:schemeClr val="dk1"/>
                </a:solidFill>
              </a:rPr>
              <a:t>Some credit cards have an interest-free period. People who don’t pay off their credit card in full will be charged interest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3" name="Google Shape;52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09f44022a4_0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g209f44022a4_0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1575e96a1fb_0_2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0" name="Google Shape;530;g1575e96a1fb_0_2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285580f2dd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6" name="Google Shape;536;g285580f2dd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1575e96a1fb_0_3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4" name="Google Shape;554;g1575e96a1fb_0_3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5d761f9135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g15d761f9135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Teacher instruction</a:t>
            </a:r>
            <a:endParaRPr b="1"/>
          </a:p>
          <a:p>
            <a:pPr indent="0" lvl="0" marL="0" rtl="0" algn="l">
              <a:lnSpc>
                <a:spcPct val="100000"/>
              </a:lnSpc>
              <a:spcBef>
                <a:spcPts val="0"/>
              </a:spcBef>
              <a:spcAft>
                <a:spcPts val="0"/>
              </a:spcAft>
              <a:buSzPts val="1100"/>
              <a:buNone/>
            </a:pPr>
            <a:r>
              <a:rPr lang="en-GB"/>
              <a:t>Possible answers: c</a:t>
            </a:r>
            <a:r>
              <a:rPr lang="en-GB"/>
              <a:t>redit card, debit card, pre-paid card, Applepay, BNPL, loans, cryptocurrencies such as bitcoin (in some select circumstances), vouchers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06d734cddf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g306d734cddf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Teacher instruction</a:t>
            </a:r>
            <a:endParaRPr b="1"/>
          </a:p>
          <a:p>
            <a:pPr indent="0" lvl="0" marL="0" rtl="0" algn="l">
              <a:lnSpc>
                <a:spcPct val="100000"/>
              </a:lnSpc>
              <a:spcBef>
                <a:spcPts val="0"/>
              </a:spcBef>
              <a:spcAft>
                <a:spcPts val="0"/>
              </a:spcAft>
              <a:buSzPts val="1100"/>
              <a:buNone/>
            </a:pPr>
            <a:r>
              <a:rPr lang="en-GB"/>
              <a:t>Possible answers: credit card, debit card, pre-paid card, Applepay, BNPL, loans, cryptocurrencies such as bitcoin (in some select circumstances), vouchers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Introduction to next section: learning about use of bank cards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cbae2650c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1cbae2650c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GB">
                <a:solidFill>
                  <a:schemeClr val="dk1"/>
                </a:solidFill>
              </a:rPr>
              <a:t>Teacher instruction</a:t>
            </a:r>
            <a:endParaRPr b="1">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Teacher can present the following slides and give students a short amount of time to fill in the correct answers.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 </a:t>
            </a:r>
            <a:r>
              <a:rPr lang="en-GB">
                <a:solidFill>
                  <a:schemeClr val="dk1"/>
                </a:solidFill>
                <a:latin typeface="Lato"/>
                <a:ea typeface="Lato"/>
                <a:cs typeface="Lato"/>
                <a:sym typeface="Lato"/>
              </a:rPr>
              <a:t>Adaptive teaching: a card sort activity can be used for this activity</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7" name="Shape 7"/>
        <p:cNvGrpSpPr/>
        <p:nvPr/>
      </p:nvGrpSpPr>
      <p:grpSpPr>
        <a:xfrm>
          <a:off x="0" y="0"/>
          <a:ext cx="0" cy="0"/>
          <a:chOff x="0" y="0"/>
          <a:chExt cx="0" cy="0"/>
        </a:xfrm>
      </p:grpSpPr>
      <p:sp>
        <p:nvSpPr>
          <p:cNvPr id="8" name="Google Shape;8;g2fe2242c6af_0_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9" name="Google Shape;9;g2fe2242c6af_0_2"/>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10" name="Google Shape;10;g2fe2242c6af_0_2"/>
          <p:cNvPicPr preferRelativeResize="0"/>
          <p:nvPr/>
        </p:nvPicPr>
        <p:blipFill rotWithShape="1">
          <a:blip r:embed="rId3">
            <a:alphaModFix/>
          </a:blip>
          <a:srcRect b="-2280" l="-4222" r="-3757" t="-2440"/>
          <a:stretch/>
        </p:blipFill>
        <p:spPr>
          <a:xfrm rot="-5400000">
            <a:off x="7182681" y="321980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bg>
      <p:bgPr>
        <a:solidFill>
          <a:schemeClr val="accent1"/>
        </a:solidFill>
      </p:bgPr>
    </p:bg>
    <p:spTree>
      <p:nvGrpSpPr>
        <p:cNvPr id="31" name="Shape 3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2">
  <p:cSld name="TITLE_AND_TWO_COLUMNS_2">
    <p:bg>
      <p:bgPr>
        <a:solidFill>
          <a:schemeClr val="accent1"/>
        </a:solidFill>
      </p:bgPr>
    </p:bg>
    <p:spTree>
      <p:nvGrpSpPr>
        <p:cNvPr id="32" name="Shape 32"/>
        <p:cNvGrpSpPr/>
        <p:nvPr/>
      </p:nvGrpSpPr>
      <p:grpSpPr>
        <a:xfrm>
          <a:off x="0" y="0"/>
          <a:ext cx="0" cy="0"/>
          <a:chOff x="0" y="0"/>
          <a:chExt cx="0" cy="0"/>
        </a:xfrm>
      </p:grpSpPr>
      <p:sp>
        <p:nvSpPr>
          <p:cNvPr id="33" name="Google Shape;33;g2fe2242c6af_0_2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 name="Google Shape;34;g2fe2242c6af_0_27"/>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p:cSld name="TITLE_2">
    <p:bg>
      <p:bgPr>
        <a:solidFill>
          <a:schemeClr val="accent1"/>
        </a:solidFill>
      </p:bgPr>
    </p:bg>
    <p:spTree>
      <p:nvGrpSpPr>
        <p:cNvPr id="35" name="Shape 35"/>
        <p:cNvGrpSpPr/>
        <p:nvPr/>
      </p:nvGrpSpPr>
      <p:grpSpPr>
        <a:xfrm>
          <a:off x="0" y="0"/>
          <a:ext cx="0" cy="0"/>
          <a:chOff x="0" y="0"/>
          <a:chExt cx="0" cy="0"/>
        </a:xfrm>
      </p:grpSpPr>
      <p:pic>
        <p:nvPicPr>
          <p:cNvPr id="36" name="Google Shape;36;g2fe2242c6af_0_30"/>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37" name="Google Shape;37;g2fe2242c6af_0_30"/>
          <p:cNvPicPr preferRelativeResize="0"/>
          <p:nvPr/>
        </p:nvPicPr>
        <p:blipFill rotWithShape="1">
          <a:blip r:embed="rId3">
            <a:alphaModFix/>
          </a:blip>
          <a:srcRect b="-2272" l="-4222" r="-3757" t="-2439"/>
          <a:stretch/>
        </p:blipFill>
        <p:spPr>
          <a:xfrm rot="-5400000">
            <a:off x="7184749" y="322734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1">
  <p:cSld name="TITLE_ONLY_1_1_1">
    <p:bg>
      <p:bgPr>
        <a:solidFill>
          <a:srgbClr val="0543B3"/>
        </a:solidFill>
      </p:bgPr>
    </p:bg>
    <p:spTree>
      <p:nvGrpSpPr>
        <p:cNvPr id="38" name="Shape 38"/>
        <p:cNvGrpSpPr/>
        <p:nvPr/>
      </p:nvGrpSpPr>
      <p:grpSpPr>
        <a:xfrm>
          <a:off x="0" y="0"/>
          <a:ext cx="0" cy="0"/>
          <a:chOff x="0" y="0"/>
          <a:chExt cx="0" cy="0"/>
        </a:xfrm>
      </p:grpSpPr>
      <p:pic>
        <p:nvPicPr>
          <p:cNvPr id="39" name="Google Shape;39;g2fe2242c6af_0_33"/>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1">
  <p:cSld name="Divider slide 2_1">
    <p:spTree>
      <p:nvGrpSpPr>
        <p:cNvPr id="40" name="Shape 4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p:cSld name="Section slide 1">
    <p:spTree>
      <p:nvGrpSpPr>
        <p:cNvPr id="41" name="Shape 41"/>
        <p:cNvGrpSpPr/>
        <p:nvPr/>
      </p:nvGrpSpPr>
      <p:grpSpPr>
        <a:xfrm>
          <a:off x="0" y="0"/>
          <a:ext cx="0" cy="0"/>
          <a:chOff x="0" y="0"/>
          <a:chExt cx="0" cy="0"/>
        </a:xfrm>
      </p:grpSpPr>
      <p:sp>
        <p:nvSpPr>
          <p:cNvPr id="42" name="Google Shape;42;g2fe2242c6af_0_36"/>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 name="Google Shape;43;g2fe2242c6af_0_36"/>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1">
  <p:cSld name="Section slide 1_1">
    <p:spTree>
      <p:nvGrpSpPr>
        <p:cNvPr id="44" name="Shape 44"/>
        <p:cNvGrpSpPr/>
        <p:nvPr/>
      </p:nvGrpSpPr>
      <p:grpSpPr>
        <a:xfrm>
          <a:off x="0" y="0"/>
          <a:ext cx="0" cy="0"/>
          <a:chOff x="0" y="0"/>
          <a:chExt cx="0" cy="0"/>
        </a:xfrm>
      </p:grpSpPr>
      <p:sp>
        <p:nvSpPr>
          <p:cNvPr id="45" name="Google Shape;45;g2fe2242c6af_0_39"/>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2">
  <p:cSld name="Divider/pullout 1">
    <p:bg>
      <p:bgPr>
        <a:solidFill>
          <a:srgbClr val="0543B3"/>
        </a:solidFill>
      </p:bgPr>
    </p:bg>
    <p:spTree>
      <p:nvGrpSpPr>
        <p:cNvPr id="46" name="Shape 46"/>
        <p:cNvGrpSpPr/>
        <p:nvPr/>
      </p:nvGrpSpPr>
      <p:grpSpPr>
        <a:xfrm>
          <a:off x="0" y="0"/>
          <a:ext cx="0" cy="0"/>
          <a:chOff x="0" y="0"/>
          <a:chExt cx="0" cy="0"/>
        </a:xfrm>
      </p:grpSpPr>
      <p:pic>
        <p:nvPicPr>
          <p:cNvPr id="47" name="Google Shape;47;g2fe2242c6af_0_41"/>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11" name="Shape 11"/>
        <p:cNvGrpSpPr/>
        <p:nvPr/>
      </p:nvGrpSpPr>
      <p:grpSpPr>
        <a:xfrm>
          <a:off x="0" y="0"/>
          <a:ext cx="0" cy="0"/>
          <a:chOff x="0" y="0"/>
          <a:chExt cx="0" cy="0"/>
        </a:xfrm>
      </p:grpSpPr>
      <p:sp>
        <p:nvSpPr>
          <p:cNvPr id="12" name="Google Shape;12;g2fe2242c6af_0_6"/>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 name="Google Shape;13;g2fe2242c6af_0_6"/>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p:cSld name="TITLE_ONLY_1_1">
    <p:bg>
      <p:bgPr>
        <a:solidFill>
          <a:srgbClr val="0543B3"/>
        </a:solidFill>
      </p:bgPr>
    </p:bg>
    <p:spTree>
      <p:nvGrpSpPr>
        <p:cNvPr id="14" name="Shape 14"/>
        <p:cNvGrpSpPr/>
        <p:nvPr/>
      </p:nvGrpSpPr>
      <p:grpSpPr>
        <a:xfrm>
          <a:off x="0" y="0"/>
          <a:ext cx="0" cy="0"/>
          <a:chOff x="0" y="0"/>
          <a:chExt cx="0" cy="0"/>
        </a:xfrm>
      </p:grpSpPr>
      <p:pic>
        <p:nvPicPr>
          <p:cNvPr id="15" name="Google Shape;15;g2fe2242c6af_0_9"/>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6" name="Shape 16"/>
        <p:cNvGrpSpPr/>
        <p:nvPr/>
      </p:nvGrpSpPr>
      <p:grpSpPr>
        <a:xfrm>
          <a:off x="0" y="0"/>
          <a:ext cx="0" cy="0"/>
          <a:chOff x="0" y="0"/>
          <a:chExt cx="0" cy="0"/>
        </a:xfrm>
      </p:grpSpPr>
      <p:pic>
        <p:nvPicPr>
          <p:cNvPr id="17" name="Google Shape;17;g2fe2242c6af_0_11"/>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8" name="Shape 18"/>
        <p:cNvGrpSpPr/>
        <p:nvPr/>
      </p:nvGrpSpPr>
      <p:grpSpPr>
        <a:xfrm>
          <a:off x="0" y="0"/>
          <a:ext cx="0" cy="0"/>
          <a:chOff x="0" y="0"/>
          <a:chExt cx="0" cy="0"/>
        </a:xfrm>
      </p:grpSpPr>
      <p:pic>
        <p:nvPicPr>
          <p:cNvPr id="19" name="Google Shape;19;g2fe2242c6af_0_13"/>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20" name="Shape 20"/>
        <p:cNvGrpSpPr/>
        <p:nvPr/>
      </p:nvGrpSpPr>
      <p:grpSpPr>
        <a:xfrm>
          <a:off x="0" y="0"/>
          <a:ext cx="0" cy="0"/>
          <a:chOff x="0" y="0"/>
          <a:chExt cx="0" cy="0"/>
        </a:xfrm>
      </p:grpSpPr>
      <p:pic>
        <p:nvPicPr>
          <p:cNvPr id="21" name="Google Shape;21;g2fe2242c6af_0_15"/>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22" name="Shape 22"/>
        <p:cNvGrpSpPr/>
        <p:nvPr/>
      </p:nvGrpSpPr>
      <p:grpSpPr>
        <a:xfrm>
          <a:off x="0" y="0"/>
          <a:ext cx="0" cy="0"/>
          <a:chOff x="0" y="0"/>
          <a:chExt cx="0" cy="0"/>
        </a:xfrm>
      </p:grpSpPr>
      <p:sp>
        <p:nvSpPr>
          <p:cNvPr id="23" name="Google Shape;23;g2fe2242c6af_0_17"/>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24" name="Google Shape;24;g2fe2242c6af_0_17"/>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
        <p:nvSpPr>
          <p:cNvPr id="25" name="Google Shape;25;g2fe2242c6af_0_1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6" name="Shape 26"/>
        <p:cNvGrpSpPr/>
        <p:nvPr/>
      </p:nvGrpSpPr>
      <p:grpSpPr>
        <a:xfrm>
          <a:off x="0" y="0"/>
          <a:ext cx="0" cy="0"/>
          <a:chOff x="0" y="0"/>
          <a:chExt cx="0" cy="0"/>
        </a:xfrm>
      </p:grpSpPr>
      <p:pic>
        <p:nvPicPr>
          <p:cNvPr id="27" name="Google Shape;27;g2fe2242c6af_0_21"/>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8" name="Shape 28"/>
        <p:cNvGrpSpPr/>
        <p:nvPr/>
      </p:nvGrpSpPr>
      <p:grpSpPr>
        <a:xfrm>
          <a:off x="0" y="0"/>
          <a:ext cx="0" cy="0"/>
          <a:chOff x="0" y="0"/>
          <a:chExt cx="0" cy="0"/>
        </a:xfrm>
      </p:grpSpPr>
      <p:sp>
        <p:nvSpPr>
          <p:cNvPr id="29" name="Google Shape;29;g2fe2242c6af_0_23"/>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 name="Google Shape;30;g2fe2242c6af_0_23"/>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2fe2242c6af_0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 Id="rId3" Type="http://schemas.openxmlformats.org/officeDocument/2006/relationships/comments" Target="../comments/comment1.xml"/><Relationship Id="rId4" Type="http://schemas.openxmlformats.org/officeDocument/2006/relationships/image" Target="../media/image21.png"/><Relationship Id="rId5" Type="http://schemas.openxmlformats.org/officeDocument/2006/relationships/image" Target="../media/image19.png"/><Relationship Id="rId6"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 Id="rId3"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 Id="rId3"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 Id="rId3"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xml"/><Relationship Id="rId3"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7.xml"/><Relationship Id="rId3"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1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1" Type="http://schemas.openxmlformats.org/officeDocument/2006/relationships/hyperlink" Target="https://www.childline.org.uk/#:~:text=Contacting%20Childline,we're%20here%20for%20you." TargetMode="External"/><Relationship Id="rId10" Type="http://schemas.openxmlformats.org/officeDocument/2006/relationships/hyperlink" Target="https://www.childline.org.uk/#:~:text=Contacting%20Childline,we're%20here%20for%20you." TargetMode="External"/><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hyperlink" Target="https://www.citizensadvice.org.uk/debt-and-money/" TargetMode="External"/><Relationship Id="rId4" Type="http://schemas.openxmlformats.org/officeDocument/2006/relationships/image" Target="../media/image27.png"/><Relationship Id="rId9" Type="http://schemas.openxmlformats.org/officeDocument/2006/relationships/image" Target="../media/image25.png"/><Relationship Id="rId5" Type="http://schemas.openxmlformats.org/officeDocument/2006/relationships/image" Target="../media/image29.png"/><Relationship Id="rId6" Type="http://schemas.openxmlformats.org/officeDocument/2006/relationships/hyperlink" Target="https://www.nationaldebtline.org/" TargetMode="External"/><Relationship Id="rId7" Type="http://schemas.openxmlformats.org/officeDocument/2006/relationships/hyperlink" Target="https://www.nationaldebtline.org/" TargetMode="External"/><Relationship Id="rId8" Type="http://schemas.openxmlformats.org/officeDocument/2006/relationships/hyperlink" Target="http://www.moneyadvicetrust.org/Pages/default.aspx"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hyperlink" Target="https://resources.ftflic.com/" TargetMode="External"/><Relationship Id="rId4" Type="http://schemas.openxmlformats.org/officeDocument/2006/relationships/hyperlink" Target="https://www.bankofengland.co.uk/explainers/how-do-card-payments-work" TargetMode="External"/><Relationship Id="rId5" Type="http://schemas.openxmlformats.org/officeDocument/2006/relationships/hyperlink" Target="https://www.moneysavingexpert.com/credit-cards/prepaid-card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4.pn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51" name="Shape 51"/>
        <p:cNvGrpSpPr/>
        <p:nvPr/>
      </p:nvGrpSpPr>
      <p:grpSpPr>
        <a:xfrm>
          <a:off x="0" y="0"/>
          <a:ext cx="0" cy="0"/>
          <a:chOff x="0" y="0"/>
          <a:chExt cx="0" cy="0"/>
        </a:xfrm>
      </p:grpSpPr>
      <p:sp>
        <p:nvSpPr>
          <p:cNvPr id="52" name="Google Shape;52;g209f44022a4_0_55"/>
          <p:cNvSpPr txBox="1"/>
          <p:nvPr>
            <p:ph type="ctrTitle"/>
          </p:nvPr>
        </p:nvSpPr>
        <p:spPr>
          <a:xfrm>
            <a:off x="360375" y="1253100"/>
            <a:ext cx="66813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Black"/>
                <a:ea typeface="Lato Black"/>
                <a:cs typeface="Lato Black"/>
                <a:sym typeface="Lato Black"/>
              </a:rPr>
              <a:t>How to </a:t>
            </a:r>
            <a:r>
              <a:rPr b="1" lang="en-GB" sz="4800">
                <a:solidFill>
                  <a:schemeClr val="lt1"/>
                </a:solidFill>
                <a:latin typeface="Lato Black"/>
                <a:ea typeface="Lato Black"/>
                <a:cs typeface="Lato Black"/>
                <a:sym typeface="Lato Black"/>
              </a:rPr>
              <a:t>make informed financial decisions</a:t>
            </a:r>
            <a:endParaRPr b="1" i="0" sz="4800" u="none" cap="none" strike="noStrike">
              <a:solidFill>
                <a:schemeClr val="lt1"/>
              </a:solidFill>
              <a:latin typeface="Lato Black"/>
              <a:ea typeface="Lato Black"/>
              <a:cs typeface="Lato Black"/>
              <a:sym typeface="Lato Black"/>
            </a:endParaRPr>
          </a:p>
        </p:txBody>
      </p:sp>
      <p:sp>
        <p:nvSpPr>
          <p:cNvPr id="53" name="Google Shape;53;g209f44022a4_0_55"/>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a:t>
            </a:r>
            <a:r>
              <a:rPr b="1" lang="en-GB" sz="1000">
                <a:solidFill>
                  <a:schemeClr val="accent2"/>
                </a:solidFill>
              </a:rPr>
              <a:t>Key Stage Three </a:t>
            </a:r>
            <a:r>
              <a:rPr b="1" i="0" lang="en-GB" sz="1000" u="none" cap="none" strike="noStrike">
                <a:solidFill>
                  <a:schemeClr val="accent2"/>
                </a:solidFill>
                <a:latin typeface="Arial"/>
                <a:ea typeface="Arial"/>
                <a:cs typeface="Arial"/>
                <a:sym typeface="Arial"/>
              </a:rPr>
              <a:t>(recommended for Year 7 or 8)</a:t>
            </a:r>
            <a:endParaRPr b="1" i="0" sz="1000" u="none" cap="none" strike="noStrike">
              <a:solidFill>
                <a:schemeClr val="accent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1d549192101_0_11"/>
          <p:cNvSpPr txBox="1"/>
          <p:nvPr/>
        </p:nvSpPr>
        <p:spPr>
          <a:xfrm>
            <a:off x="2767600" y="16042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graphicFrame>
        <p:nvGraphicFramePr>
          <p:cNvPr id="179" name="Google Shape;179;g1d549192101_0_11"/>
          <p:cNvGraphicFramePr/>
          <p:nvPr/>
        </p:nvGraphicFramePr>
        <p:xfrm>
          <a:off x="268879" y="1815825"/>
          <a:ext cx="3000000" cy="3000000"/>
        </p:xfrm>
        <a:graphic>
          <a:graphicData uri="http://schemas.openxmlformats.org/drawingml/2006/table">
            <a:tbl>
              <a:tblPr bandRow="1" firstRow="1">
                <a:noFill/>
                <a:tableStyleId>{19AEB6CE-8020-49D8-898F-7219E1DFB918}</a:tableStyleId>
              </a:tblPr>
              <a:tblGrid>
                <a:gridCol w="1578900"/>
                <a:gridCol w="2342425"/>
                <a:gridCol w="2342425"/>
                <a:gridCol w="2342425"/>
              </a:tblGrid>
              <a:tr h="428400">
                <a:tc>
                  <a:txBody>
                    <a:bodyPr/>
                    <a:lstStyle/>
                    <a:p>
                      <a:pPr indent="0" lvl="0" marL="0" marR="0" rtl="0" algn="l">
                        <a:lnSpc>
                          <a:spcPct val="100000"/>
                        </a:lnSpc>
                        <a:spcBef>
                          <a:spcPts val="0"/>
                        </a:spcBef>
                        <a:spcAft>
                          <a:spcPts val="0"/>
                        </a:spcAft>
                        <a:buNone/>
                      </a:pPr>
                      <a:r>
                        <a:t/>
                      </a:r>
                      <a:endParaRPr b="1" sz="12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b="1" lang="en-GB" sz="1200" u="none" cap="none" strike="noStrike"/>
                        <a:t>Debit card</a:t>
                      </a:r>
                      <a:endParaRPr b="1" sz="12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b="1" lang="en-GB" sz="1200" u="none" cap="none" strike="noStrike"/>
                        <a:t>Prepaid card</a:t>
                      </a:r>
                      <a:endParaRPr b="1" sz="12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b="1" lang="en-GB" sz="1200" u="none" cap="none" strike="noStrike"/>
                        <a:t>Credit card</a:t>
                      </a:r>
                      <a:endParaRPr b="1" sz="1200" u="none" cap="none" strike="noStrike"/>
                    </a:p>
                  </a:txBody>
                  <a:tcPr marT="45725" marB="45725" marR="91450" marL="91450" anchor="ctr"/>
                </a:tc>
              </a:tr>
              <a:tr h="670575">
                <a:tc>
                  <a:txBody>
                    <a:bodyPr/>
                    <a:lstStyle/>
                    <a:p>
                      <a:pPr indent="0" lvl="0" marL="0" marR="0" rtl="0" algn="l">
                        <a:lnSpc>
                          <a:spcPct val="100000"/>
                        </a:lnSpc>
                        <a:spcBef>
                          <a:spcPts val="0"/>
                        </a:spcBef>
                        <a:spcAft>
                          <a:spcPts val="0"/>
                        </a:spcAft>
                        <a:buNone/>
                      </a:pPr>
                      <a:r>
                        <a:rPr b="1" lang="en-GB" sz="1200" u="none" cap="none" strike="noStrike"/>
                        <a:t>Where</a:t>
                      </a:r>
                      <a:r>
                        <a:rPr b="1" lang="en-GB" sz="1200" u="none" cap="none" strike="noStrike"/>
                        <a:t> the </a:t>
                      </a:r>
                      <a:r>
                        <a:rPr b="1" lang="en-GB" sz="1200"/>
                        <a:t>m</a:t>
                      </a:r>
                      <a:r>
                        <a:rPr b="1" lang="en-GB" sz="1200" u="none" cap="none" strike="noStrike"/>
                        <a:t>oney comes fro</a:t>
                      </a:r>
                      <a:r>
                        <a:rPr b="1" lang="en-GB" sz="1200"/>
                        <a:t>m</a:t>
                      </a:r>
                      <a:endParaRPr b="1" sz="1200" u="none" cap="none" strike="noStrike"/>
                    </a:p>
                  </a:txBody>
                  <a:tcPr marT="152400" marB="152400" marR="152400" marL="152400" anchor="ctr"/>
                </a:tc>
                <a:tc>
                  <a:txBody>
                    <a:bodyPr/>
                    <a:lstStyle/>
                    <a:p>
                      <a:pPr indent="0" lvl="0" marL="0" rtl="0" algn="l">
                        <a:spcBef>
                          <a:spcPts val="0"/>
                        </a:spcBef>
                        <a:spcAft>
                          <a:spcPts val="0"/>
                        </a:spcAft>
                        <a:buNone/>
                      </a:pPr>
                      <a:r>
                        <a:t/>
                      </a:r>
                      <a:endParaRPr/>
                    </a:p>
                  </a:txBody>
                  <a:tcPr marT="152400" marB="152400" marR="152400" marL="152400"/>
                </a:tc>
                <a:tc>
                  <a:txBody>
                    <a:bodyPr/>
                    <a:lstStyle/>
                    <a:p>
                      <a:pPr indent="0" lvl="0" marL="0" rtl="0" algn="l">
                        <a:spcBef>
                          <a:spcPts val="0"/>
                        </a:spcBef>
                        <a:spcAft>
                          <a:spcPts val="0"/>
                        </a:spcAft>
                        <a:buNone/>
                      </a:pPr>
                      <a:r>
                        <a:t/>
                      </a:r>
                      <a:endParaRPr/>
                    </a:p>
                  </a:txBody>
                  <a:tcPr marT="152400" marB="152400" marR="152400" marL="152400"/>
                </a:tc>
                <a:tc>
                  <a:txBody>
                    <a:bodyPr/>
                    <a:lstStyle/>
                    <a:p>
                      <a:pPr indent="0" lvl="0" marL="0" rtl="0" algn="l">
                        <a:spcBef>
                          <a:spcPts val="0"/>
                        </a:spcBef>
                        <a:spcAft>
                          <a:spcPts val="0"/>
                        </a:spcAft>
                        <a:buNone/>
                      </a:pPr>
                      <a:r>
                        <a:t/>
                      </a:r>
                      <a:endParaRPr/>
                    </a:p>
                  </a:txBody>
                  <a:tcPr marT="152400" marB="152400" marR="152400" marL="152400"/>
                </a:tc>
              </a:tr>
            </a:tbl>
          </a:graphicData>
        </a:graphic>
      </p:graphicFrame>
      <p:sp>
        <p:nvSpPr>
          <p:cNvPr id="180" name="Google Shape;180;g1d549192101_0_11"/>
          <p:cNvSpPr/>
          <p:nvPr/>
        </p:nvSpPr>
        <p:spPr>
          <a:xfrm>
            <a:off x="1349500" y="3209875"/>
            <a:ext cx="1866600" cy="1267200"/>
          </a:xfrm>
          <a:prstGeom prst="roundRect">
            <a:avLst>
              <a:gd fmla="val 10000" name="adj"/>
            </a:avLst>
          </a:prstGeom>
          <a:solidFill>
            <a:schemeClr val="accent2"/>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Parents/carers put money onto the card</a:t>
            </a:r>
            <a:endParaRPr b="1">
              <a:solidFill>
                <a:schemeClr val="lt1"/>
              </a:solidFill>
              <a:latin typeface="Lato"/>
              <a:ea typeface="Lato"/>
              <a:cs typeface="Lato"/>
              <a:sym typeface="Lato"/>
            </a:endParaRPr>
          </a:p>
        </p:txBody>
      </p:sp>
      <p:sp>
        <p:nvSpPr>
          <p:cNvPr id="181" name="Google Shape;181;g1d549192101_0_11"/>
          <p:cNvSpPr/>
          <p:nvPr/>
        </p:nvSpPr>
        <p:spPr>
          <a:xfrm>
            <a:off x="3687700" y="3198100"/>
            <a:ext cx="1866600" cy="1267200"/>
          </a:xfrm>
          <a:prstGeom prst="roundRect">
            <a:avLst>
              <a:gd fmla="val 10000" name="adj"/>
            </a:avLst>
          </a:prstGeom>
          <a:solidFill>
            <a:schemeClr val="accent2"/>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The money comes straight out of your current account</a:t>
            </a:r>
            <a:endParaRPr b="1">
              <a:solidFill>
                <a:schemeClr val="lt1"/>
              </a:solidFill>
              <a:latin typeface="Lato"/>
              <a:ea typeface="Lato"/>
              <a:cs typeface="Lato"/>
              <a:sym typeface="Lato"/>
            </a:endParaRPr>
          </a:p>
        </p:txBody>
      </p:sp>
      <p:sp>
        <p:nvSpPr>
          <p:cNvPr id="182" name="Google Shape;182;g1d549192101_0_11"/>
          <p:cNvSpPr txBox="1"/>
          <p:nvPr/>
        </p:nvSpPr>
        <p:spPr>
          <a:xfrm>
            <a:off x="1931000" y="1070825"/>
            <a:ext cx="5055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t>Fill in your table with the correct information</a:t>
            </a:r>
            <a:endParaRPr b="1" sz="1800"/>
          </a:p>
        </p:txBody>
      </p:sp>
      <p:sp>
        <p:nvSpPr>
          <p:cNvPr id="183" name="Google Shape;183;g1d549192101_0_11"/>
          <p:cNvSpPr/>
          <p:nvPr/>
        </p:nvSpPr>
        <p:spPr>
          <a:xfrm>
            <a:off x="5990550" y="3209875"/>
            <a:ext cx="1866600" cy="1267200"/>
          </a:xfrm>
          <a:prstGeom prst="roundRect">
            <a:avLst>
              <a:gd fmla="val 10000" name="adj"/>
            </a:avLst>
          </a:prstGeom>
          <a:solidFill>
            <a:schemeClr val="accent2"/>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The bank – you are borrowing the bank’s money until you pay your credit card statement bill</a:t>
            </a:r>
            <a:endParaRPr b="1">
              <a:solidFill>
                <a:schemeClr val="lt1"/>
              </a:solidFill>
              <a:latin typeface="Lato"/>
              <a:ea typeface="Lato"/>
              <a:cs typeface="Lato"/>
              <a:sym typeface="Lato"/>
            </a:endParaRPr>
          </a:p>
        </p:txBody>
      </p:sp>
      <p:sp>
        <p:nvSpPr>
          <p:cNvPr id="184" name="Google Shape;184;g1d549192101_0_11"/>
          <p:cNvSpPr txBox="1"/>
          <p:nvPr>
            <p:ph type="ctrTitle"/>
          </p:nvPr>
        </p:nvSpPr>
        <p:spPr>
          <a:xfrm>
            <a:off x="2688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Comparing </a:t>
            </a:r>
            <a:r>
              <a:rPr b="1" i="0" lang="en-GB" sz="2900" u="none" cap="none" strike="noStrike">
                <a:solidFill>
                  <a:schemeClr val="accent2"/>
                </a:solidFill>
                <a:latin typeface="Lato"/>
                <a:ea typeface="Lato"/>
                <a:cs typeface="Lato"/>
                <a:sym typeface="Lato"/>
              </a:rPr>
              <a:t>payment cards</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2f1907b3162_0_22"/>
          <p:cNvSpPr txBox="1"/>
          <p:nvPr/>
        </p:nvSpPr>
        <p:spPr>
          <a:xfrm>
            <a:off x="2767600" y="16042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graphicFrame>
        <p:nvGraphicFramePr>
          <p:cNvPr id="190" name="Google Shape;190;g2f1907b3162_0_22"/>
          <p:cNvGraphicFramePr/>
          <p:nvPr/>
        </p:nvGraphicFramePr>
        <p:xfrm>
          <a:off x="268879" y="1815825"/>
          <a:ext cx="3000000" cy="3000000"/>
        </p:xfrm>
        <a:graphic>
          <a:graphicData uri="http://schemas.openxmlformats.org/drawingml/2006/table">
            <a:tbl>
              <a:tblPr bandRow="1" firstRow="1">
                <a:noFill/>
                <a:tableStyleId>{19AEB6CE-8020-49D8-898F-7219E1DFB918}</a:tableStyleId>
              </a:tblPr>
              <a:tblGrid>
                <a:gridCol w="1578900"/>
                <a:gridCol w="2342425"/>
                <a:gridCol w="2342425"/>
                <a:gridCol w="2342425"/>
              </a:tblGrid>
              <a:tr h="428400">
                <a:tc>
                  <a:txBody>
                    <a:bodyPr/>
                    <a:lstStyle/>
                    <a:p>
                      <a:pPr indent="0" lvl="0" marL="0" marR="0" rtl="0" algn="l">
                        <a:lnSpc>
                          <a:spcPct val="100000"/>
                        </a:lnSpc>
                        <a:spcBef>
                          <a:spcPts val="0"/>
                        </a:spcBef>
                        <a:spcAft>
                          <a:spcPts val="0"/>
                        </a:spcAft>
                        <a:buNone/>
                      </a:pPr>
                      <a:r>
                        <a:t/>
                      </a:r>
                      <a:endParaRPr b="1" sz="12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b="1" lang="en-GB" sz="1200" u="none" cap="none" strike="noStrike"/>
                        <a:t>Debit card</a:t>
                      </a:r>
                      <a:endParaRPr b="1" sz="12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b="1" lang="en-GB" sz="1200" u="none" cap="none" strike="noStrike"/>
                        <a:t>Prepaid card</a:t>
                      </a:r>
                      <a:endParaRPr b="1" sz="12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b="1" lang="en-GB" sz="1200" u="none" cap="none" strike="noStrike"/>
                        <a:t>Credit card</a:t>
                      </a:r>
                      <a:endParaRPr b="1" sz="1200" u="none" cap="none" strike="noStrike"/>
                    </a:p>
                  </a:txBody>
                  <a:tcPr marT="45725" marB="45725" marR="91450" marL="91450" anchor="ctr"/>
                </a:tc>
              </a:tr>
              <a:tr h="670575">
                <a:tc>
                  <a:txBody>
                    <a:bodyPr/>
                    <a:lstStyle/>
                    <a:p>
                      <a:pPr indent="0" lvl="0" marL="0" marR="0" rtl="0" algn="l">
                        <a:lnSpc>
                          <a:spcPct val="100000"/>
                        </a:lnSpc>
                        <a:spcBef>
                          <a:spcPts val="0"/>
                        </a:spcBef>
                        <a:spcAft>
                          <a:spcPts val="0"/>
                        </a:spcAft>
                        <a:buNone/>
                      </a:pPr>
                      <a:r>
                        <a:rPr b="1" lang="en-GB" sz="1200" u="none" cap="none" strike="noStrike"/>
                        <a:t>Where</a:t>
                      </a:r>
                      <a:r>
                        <a:rPr b="1" lang="en-GB" sz="1200" u="none" cap="none" strike="noStrike"/>
                        <a:t> the </a:t>
                      </a:r>
                      <a:r>
                        <a:rPr b="1" lang="en-GB" sz="1200"/>
                        <a:t>m</a:t>
                      </a:r>
                      <a:r>
                        <a:rPr b="1" lang="en-GB" sz="1200" u="none" cap="none" strike="noStrike"/>
                        <a:t>oney comes fro</a:t>
                      </a:r>
                      <a:r>
                        <a:rPr b="1" lang="en-GB" sz="1200"/>
                        <a:t>m</a:t>
                      </a:r>
                      <a:endParaRPr b="1" sz="1200" u="none" cap="none" strike="noStrike"/>
                    </a:p>
                  </a:txBody>
                  <a:tcPr marT="152400" marB="152400" marR="152400" marL="152400" anchor="ctr"/>
                </a:tc>
                <a:tc>
                  <a:txBody>
                    <a:bodyPr/>
                    <a:lstStyle/>
                    <a:p>
                      <a:pPr indent="0" lvl="0" marL="0" rtl="0" algn="ctr">
                        <a:spcBef>
                          <a:spcPts val="0"/>
                        </a:spcBef>
                        <a:spcAft>
                          <a:spcPts val="0"/>
                        </a:spcAft>
                        <a:buNone/>
                      </a:pPr>
                      <a:r>
                        <a:rPr b="1" lang="en-GB">
                          <a:solidFill>
                            <a:schemeClr val="dk1"/>
                          </a:solidFill>
                          <a:latin typeface="Lato"/>
                          <a:ea typeface="Lato"/>
                          <a:cs typeface="Lato"/>
                          <a:sym typeface="Lato"/>
                        </a:rPr>
                        <a:t>The money comes straight out of your current account</a:t>
                      </a:r>
                      <a:endParaRPr b="1">
                        <a:solidFill>
                          <a:schemeClr val="dk1"/>
                        </a:solidFill>
                        <a:latin typeface="Lato"/>
                        <a:ea typeface="Lato"/>
                        <a:cs typeface="Lato"/>
                        <a:sym typeface="Lato"/>
                      </a:endParaRPr>
                    </a:p>
                  </a:txBody>
                  <a:tcPr marT="152400" marB="152400" marR="152400" marL="152400" anchor="ctr"/>
                </a:tc>
                <a:tc>
                  <a:txBody>
                    <a:bodyPr/>
                    <a:lstStyle/>
                    <a:p>
                      <a:pPr indent="0" lvl="0" marL="0" rtl="0" algn="ctr">
                        <a:spcBef>
                          <a:spcPts val="0"/>
                        </a:spcBef>
                        <a:spcAft>
                          <a:spcPts val="0"/>
                        </a:spcAft>
                        <a:buNone/>
                      </a:pPr>
                      <a:r>
                        <a:t/>
                      </a:r>
                      <a:endParaRPr b="1">
                        <a:solidFill>
                          <a:schemeClr val="dk1"/>
                        </a:solidFill>
                        <a:latin typeface="Lato"/>
                        <a:ea typeface="Lato"/>
                        <a:cs typeface="Lato"/>
                        <a:sym typeface="Lato"/>
                      </a:endParaRPr>
                    </a:p>
                    <a:p>
                      <a:pPr indent="0" lvl="0" marL="0" rtl="0" algn="ctr">
                        <a:spcBef>
                          <a:spcPts val="0"/>
                        </a:spcBef>
                        <a:spcAft>
                          <a:spcPts val="0"/>
                        </a:spcAft>
                        <a:buNone/>
                      </a:pPr>
                      <a:r>
                        <a:rPr b="1" lang="en-GB">
                          <a:solidFill>
                            <a:schemeClr val="dk1"/>
                          </a:solidFill>
                          <a:latin typeface="Lato"/>
                          <a:ea typeface="Lato"/>
                          <a:cs typeface="Lato"/>
                          <a:sym typeface="Lato"/>
                        </a:rPr>
                        <a:t>Parents/carers put money onto the card</a:t>
                      </a:r>
                      <a:endParaRPr>
                        <a:solidFill>
                          <a:schemeClr val="dk1"/>
                        </a:solidFill>
                        <a:latin typeface="Lato"/>
                        <a:ea typeface="Lato"/>
                        <a:cs typeface="Lato"/>
                        <a:sym typeface="Lato"/>
                      </a:endParaRPr>
                    </a:p>
                  </a:txBody>
                  <a:tcPr marT="152400" marB="152400" marR="152400" marL="152400"/>
                </a:tc>
                <a:tc>
                  <a:txBody>
                    <a:bodyPr/>
                    <a:lstStyle/>
                    <a:p>
                      <a:pPr indent="0" lvl="0" marL="0" rtl="0" algn="ctr">
                        <a:spcBef>
                          <a:spcPts val="0"/>
                        </a:spcBef>
                        <a:spcAft>
                          <a:spcPts val="0"/>
                        </a:spcAft>
                        <a:buNone/>
                      </a:pPr>
                      <a:r>
                        <a:rPr b="1" lang="en-GB">
                          <a:solidFill>
                            <a:schemeClr val="dk1"/>
                          </a:solidFill>
                          <a:latin typeface="Lato"/>
                          <a:ea typeface="Lato"/>
                          <a:cs typeface="Lato"/>
                          <a:sym typeface="Lato"/>
                        </a:rPr>
                        <a:t>The bank – you are borrowing the bank’s money until you pay your credit card statement bill</a:t>
                      </a:r>
                      <a:endParaRPr>
                        <a:solidFill>
                          <a:schemeClr val="dk1"/>
                        </a:solidFill>
                        <a:latin typeface="Lato"/>
                        <a:ea typeface="Lato"/>
                        <a:cs typeface="Lato"/>
                        <a:sym typeface="Lato"/>
                      </a:endParaRPr>
                    </a:p>
                  </a:txBody>
                  <a:tcPr marT="152400" marB="152400" marR="152400" marL="152400"/>
                </a:tc>
              </a:tr>
            </a:tbl>
          </a:graphicData>
        </a:graphic>
      </p:graphicFrame>
      <p:sp>
        <p:nvSpPr>
          <p:cNvPr id="191" name="Google Shape;191;g2f1907b3162_0_22"/>
          <p:cNvSpPr txBox="1"/>
          <p:nvPr/>
        </p:nvSpPr>
        <p:spPr>
          <a:xfrm>
            <a:off x="1931000" y="1070825"/>
            <a:ext cx="5055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t>Fill in your table with the correct information</a:t>
            </a:r>
            <a:endParaRPr b="1" sz="1800"/>
          </a:p>
        </p:txBody>
      </p:sp>
      <p:sp>
        <p:nvSpPr>
          <p:cNvPr id="192" name="Google Shape;192;g2f1907b3162_0_22"/>
          <p:cNvSpPr txBox="1"/>
          <p:nvPr>
            <p:ph type="ctrTitle"/>
          </p:nvPr>
        </p:nvSpPr>
        <p:spPr>
          <a:xfrm>
            <a:off x="2688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Comparing </a:t>
            </a:r>
            <a:r>
              <a:rPr b="1" i="0" lang="en-GB" sz="2900" u="none" cap="none" strike="noStrike">
                <a:solidFill>
                  <a:schemeClr val="accent2"/>
                </a:solidFill>
                <a:latin typeface="Lato"/>
                <a:ea typeface="Lato"/>
                <a:cs typeface="Lato"/>
                <a:sym typeface="Lato"/>
              </a:rPr>
              <a:t>payment cards</a:t>
            </a:r>
            <a:endParaRPr b="1" i="0" sz="2900" u="none" cap="none" strike="noStrike">
              <a:solidFill>
                <a:schemeClr val="accent2"/>
              </a:solidFill>
              <a:latin typeface="Lato"/>
              <a:ea typeface="Lato"/>
              <a:cs typeface="Lato"/>
              <a:sym typeface="Lato"/>
            </a:endParaRPr>
          </a:p>
        </p:txBody>
      </p:sp>
      <p:sp>
        <p:nvSpPr>
          <p:cNvPr id="193" name="Google Shape;193;g2f1907b3162_0_22"/>
          <p:cNvSpPr/>
          <p:nvPr/>
        </p:nvSpPr>
        <p:spPr>
          <a:xfrm>
            <a:off x="1904075" y="2283250"/>
            <a:ext cx="2233800" cy="1071600"/>
          </a:xfrm>
          <a:prstGeom prst="roundRect">
            <a:avLst>
              <a:gd fmla="val 16667" name="adj"/>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4" name="Google Shape;194;g2f1907b3162_0_22"/>
          <p:cNvSpPr/>
          <p:nvPr/>
        </p:nvSpPr>
        <p:spPr>
          <a:xfrm>
            <a:off x="4240800" y="2283250"/>
            <a:ext cx="2233800" cy="1071600"/>
          </a:xfrm>
          <a:prstGeom prst="roundRect">
            <a:avLst>
              <a:gd fmla="val 16667" name="adj"/>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5" name="Google Shape;195;g2f1907b3162_0_22"/>
          <p:cNvSpPr/>
          <p:nvPr/>
        </p:nvSpPr>
        <p:spPr>
          <a:xfrm>
            <a:off x="6577525" y="2283250"/>
            <a:ext cx="2233800" cy="1071600"/>
          </a:xfrm>
          <a:prstGeom prst="roundRect">
            <a:avLst>
              <a:gd fmla="val 16667" name="adj"/>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1d549192101_0_1"/>
          <p:cNvSpPr txBox="1"/>
          <p:nvPr/>
        </p:nvSpPr>
        <p:spPr>
          <a:xfrm>
            <a:off x="2767600" y="16042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graphicFrame>
        <p:nvGraphicFramePr>
          <p:cNvPr id="201" name="Google Shape;201;g1d549192101_0_1"/>
          <p:cNvGraphicFramePr/>
          <p:nvPr/>
        </p:nvGraphicFramePr>
        <p:xfrm>
          <a:off x="268879" y="1815825"/>
          <a:ext cx="3000000" cy="3000000"/>
        </p:xfrm>
        <a:graphic>
          <a:graphicData uri="http://schemas.openxmlformats.org/drawingml/2006/table">
            <a:tbl>
              <a:tblPr bandRow="1" firstRow="1">
                <a:noFill/>
                <a:tableStyleId>{19AEB6CE-8020-49D8-898F-7219E1DFB918}</a:tableStyleId>
              </a:tblPr>
              <a:tblGrid>
                <a:gridCol w="1578900"/>
                <a:gridCol w="2342425"/>
                <a:gridCol w="2342425"/>
                <a:gridCol w="2342425"/>
              </a:tblGrid>
              <a:tr h="428400">
                <a:tc>
                  <a:txBody>
                    <a:bodyPr/>
                    <a:lstStyle/>
                    <a:p>
                      <a:pPr indent="0" lvl="0" marL="0" marR="0" rtl="0" algn="l">
                        <a:lnSpc>
                          <a:spcPct val="100000"/>
                        </a:lnSpc>
                        <a:spcBef>
                          <a:spcPts val="0"/>
                        </a:spcBef>
                        <a:spcAft>
                          <a:spcPts val="0"/>
                        </a:spcAft>
                        <a:buNone/>
                      </a:pPr>
                      <a:r>
                        <a:t/>
                      </a:r>
                      <a:endParaRPr b="1" sz="12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b="1" lang="en-GB" sz="1200" u="none" cap="none" strike="noStrike"/>
                        <a:t>Debit card</a:t>
                      </a:r>
                      <a:endParaRPr b="1" sz="12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b="1" lang="en-GB" sz="1200" u="none" cap="none" strike="noStrike"/>
                        <a:t>Prepaid card</a:t>
                      </a:r>
                      <a:endParaRPr b="1" sz="12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b="1" lang="en-GB" sz="1200" u="none" cap="none" strike="noStrike"/>
                        <a:t>Credit card</a:t>
                      </a:r>
                      <a:endParaRPr b="1" sz="1200" u="none" cap="none" strike="noStrike"/>
                    </a:p>
                  </a:txBody>
                  <a:tcPr marT="45725" marB="45725" marR="91450" marL="91450" anchor="ctr"/>
                </a:tc>
              </a:tr>
              <a:tr h="773825">
                <a:tc>
                  <a:txBody>
                    <a:bodyPr/>
                    <a:lstStyle/>
                    <a:p>
                      <a:pPr indent="0" lvl="0" marL="0" marR="0" rtl="0" algn="l">
                        <a:lnSpc>
                          <a:spcPct val="100000"/>
                        </a:lnSpc>
                        <a:spcBef>
                          <a:spcPts val="0"/>
                        </a:spcBef>
                        <a:spcAft>
                          <a:spcPts val="0"/>
                        </a:spcAft>
                        <a:buNone/>
                      </a:pPr>
                      <a:r>
                        <a:rPr b="1" lang="en-GB" sz="1200" u="none" cap="none" strike="noStrike"/>
                        <a:t>Minimum</a:t>
                      </a:r>
                      <a:r>
                        <a:rPr b="1" lang="en-GB" sz="1200" u="none" cap="none" strike="noStrike"/>
                        <a:t> a</a:t>
                      </a:r>
                      <a:r>
                        <a:rPr b="1" lang="en-GB" sz="1200" u="none" cap="none" strike="noStrike"/>
                        <a:t>ge</a:t>
                      </a:r>
                      <a:endParaRPr b="1" sz="1200" u="none" cap="none" strike="noStrike"/>
                    </a:p>
                  </a:txBody>
                  <a:tcPr marT="152400" marB="152400" marR="152400" marL="152400" anchor="ctr"/>
                </a:tc>
                <a:tc>
                  <a:txBody>
                    <a:bodyPr/>
                    <a:lstStyle/>
                    <a:p>
                      <a:pPr indent="0" lvl="0" marL="0" rtl="0" algn="l">
                        <a:spcBef>
                          <a:spcPts val="0"/>
                        </a:spcBef>
                        <a:spcAft>
                          <a:spcPts val="0"/>
                        </a:spcAft>
                        <a:buNone/>
                      </a:pPr>
                      <a:r>
                        <a:t/>
                      </a:r>
                      <a:endParaRPr/>
                    </a:p>
                  </a:txBody>
                  <a:tcPr marT="152400" marB="152400" marR="152400" marL="152400"/>
                </a:tc>
                <a:tc>
                  <a:txBody>
                    <a:bodyPr/>
                    <a:lstStyle/>
                    <a:p>
                      <a:pPr indent="0" lvl="0" marL="0" rtl="0" algn="l">
                        <a:spcBef>
                          <a:spcPts val="0"/>
                        </a:spcBef>
                        <a:spcAft>
                          <a:spcPts val="0"/>
                        </a:spcAft>
                        <a:buNone/>
                      </a:pPr>
                      <a:r>
                        <a:t/>
                      </a:r>
                      <a:endParaRPr/>
                    </a:p>
                  </a:txBody>
                  <a:tcPr marT="152400" marB="152400" marR="152400" marL="152400"/>
                </a:tc>
                <a:tc>
                  <a:txBody>
                    <a:bodyPr/>
                    <a:lstStyle/>
                    <a:p>
                      <a:pPr indent="0" lvl="0" marL="0" rtl="0" algn="l">
                        <a:spcBef>
                          <a:spcPts val="0"/>
                        </a:spcBef>
                        <a:spcAft>
                          <a:spcPts val="0"/>
                        </a:spcAft>
                        <a:buNone/>
                      </a:pPr>
                      <a:r>
                        <a:t/>
                      </a:r>
                      <a:endParaRPr/>
                    </a:p>
                  </a:txBody>
                  <a:tcPr marT="152400" marB="152400" marR="152400" marL="152400"/>
                </a:tc>
              </a:tr>
            </a:tbl>
          </a:graphicData>
        </a:graphic>
      </p:graphicFrame>
      <p:sp>
        <p:nvSpPr>
          <p:cNvPr id="202" name="Google Shape;202;g1d549192101_0_1"/>
          <p:cNvSpPr/>
          <p:nvPr/>
        </p:nvSpPr>
        <p:spPr>
          <a:xfrm>
            <a:off x="2127100" y="3368994"/>
            <a:ext cx="1326300" cy="924000"/>
          </a:xfrm>
          <a:prstGeom prst="roundRect">
            <a:avLst>
              <a:gd fmla="val 10000" name="adj"/>
            </a:avLst>
          </a:prstGeom>
          <a:solidFill>
            <a:schemeClr val="accent2"/>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200">
                <a:solidFill>
                  <a:schemeClr val="lt1"/>
                </a:solidFill>
                <a:latin typeface="Lato"/>
                <a:ea typeface="Lato"/>
                <a:cs typeface="Lato"/>
                <a:sym typeface="Lato"/>
              </a:rPr>
              <a:t>6</a:t>
            </a:r>
            <a:endParaRPr b="1" sz="4200">
              <a:solidFill>
                <a:schemeClr val="lt1"/>
              </a:solidFill>
              <a:latin typeface="Lato"/>
              <a:ea typeface="Lato"/>
              <a:cs typeface="Lato"/>
              <a:sym typeface="Lato"/>
            </a:endParaRPr>
          </a:p>
        </p:txBody>
      </p:sp>
      <p:sp>
        <p:nvSpPr>
          <p:cNvPr id="203" name="Google Shape;203;g1d549192101_0_1"/>
          <p:cNvSpPr/>
          <p:nvPr/>
        </p:nvSpPr>
        <p:spPr>
          <a:xfrm>
            <a:off x="3955150" y="3368994"/>
            <a:ext cx="1326300" cy="924000"/>
          </a:xfrm>
          <a:prstGeom prst="roundRect">
            <a:avLst>
              <a:gd fmla="val 10000" name="adj"/>
            </a:avLst>
          </a:prstGeom>
          <a:solidFill>
            <a:schemeClr val="accent2"/>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200">
                <a:solidFill>
                  <a:schemeClr val="lt1"/>
                </a:solidFill>
                <a:latin typeface="Lato"/>
                <a:ea typeface="Lato"/>
                <a:cs typeface="Lato"/>
                <a:sym typeface="Lato"/>
              </a:rPr>
              <a:t>18</a:t>
            </a:r>
            <a:endParaRPr b="1" sz="4200">
              <a:solidFill>
                <a:schemeClr val="lt1"/>
              </a:solidFill>
              <a:latin typeface="Lato"/>
              <a:ea typeface="Lato"/>
              <a:cs typeface="Lato"/>
              <a:sym typeface="Lato"/>
            </a:endParaRPr>
          </a:p>
        </p:txBody>
      </p:sp>
      <p:sp>
        <p:nvSpPr>
          <p:cNvPr id="204" name="Google Shape;204;g1d549192101_0_1"/>
          <p:cNvSpPr/>
          <p:nvPr/>
        </p:nvSpPr>
        <p:spPr>
          <a:xfrm>
            <a:off x="5892125" y="3368994"/>
            <a:ext cx="1326300" cy="924000"/>
          </a:xfrm>
          <a:prstGeom prst="roundRect">
            <a:avLst>
              <a:gd fmla="val 10000" name="adj"/>
            </a:avLst>
          </a:prstGeom>
          <a:solidFill>
            <a:schemeClr val="accent2"/>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200">
                <a:solidFill>
                  <a:schemeClr val="lt1"/>
                </a:solidFill>
                <a:latin typeface="Lato"/>
                <a:ea typeface="Lato"/>
                <a:cs typeface="Lato"/>
                <a:sym typeface="Lato"/>
              </a:rPr>
              <a:t>11</a:t>
            </a:r>
            <a:endParaRPr b="1" sz="4200">
              <a:solidFill>
                <a:schemeClr val="lt1"/>
              </a:solidFill>
              <a:latin typeface="Lato"/>
              <a:ea typeface="Lato"/>
              <a:cs typeface="Lato"/>
              <a:sym typeface="Lato"/>
            </a:endParaRPr>
          </a:p>
        </p:txBody>
      </p:sp>
      <p:sp>
        <p:nvSpPr>
          <p:cNvPr id="205" name="Google Shape;205;g1d549192101_0_1"/>
          <p:cNvSpPr txBox="1"/>
          <p:nvPr/>
        </p:nvSpPr>
        <p:spPr>
          <a:xfrm>
            <a:off x="1931000" y="1070825"/>
            <a:ext cx="5055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t>Fill in your table with the correct information</a:t>
            </a:r>
            <a:endParaRPr b="1" sz="1800"/>
          </a:p>
        </p:txBody>
      </p:sp>
      <p:sp>
        <p:nvSpPr>
          <p:cNvPr id="206" name="Google Shape;206;g1d549192101_0_1"/>
          <p:cNvSpPr txBox="1"/>
          <p:nvPr>
            <p:ph type="ctrTitle"/>
          </p:nvPr>
        </p:nvSpPr>
        <p:spPr>
          <a:xfrm>
            <a:off x="2688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Comparing </a:t>
            </a:r>
            <a:r>
              <a:rPr b="1" i="0" lang="en-GB" sz="2900" u="none" cap="none" strike="noStrike">
                <a:solidFill>
                  <a:schemeClr val="accent2"/>
                </a:solidFill>
                <a:latin typeface="Lato"/>
                <a:ea typeface="Lato"/>
                <a:cs typeface="Lato"/>
                <a:sym typeface="Lato"/>
              </a:rPr>
              <a:t>payment cards</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2f1907b3162_0_44"/>
          <p:cNvSpPr txBox="1"/>
          <p:nvPr/>
        </p:nvSpPr>
        <p:spPr>
          <a:xfrm>
            <a:off x="2767600" y="16042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graphicFrame>
        <p:nvGraphicFramePr>
          <p:cNvPr id="212" name="Google Shape;212;g2f1907b3162_0_44"/>
          <p:cNvGraphicFramePr/>
          <p:nvPr/>
        </p:nvGraphicFramePr>
        <p:xfrm>
          <a:off x="268879" y="1815825"/>
          <a:ext cx="3000000" cy="3000000"/>
        </p:xfrm>
        <a:graphic>
          <a:graphicData uri="http://schemas.openxmlformats.org/drawingml/2006/table">
            <a:tbl>
              <a:tblPr bandRow="1" firstRow="1">
                <a:noFill/>
                <a:tableStyleId>{19AEB6CE-8020-49D8-898F-7219E1DFB918}</a:tableStyleId>
              </a:tblPr>
              <a:tblGrid>
                <a:gridCol w="1578900"/>
                <a:gridCol w="2342425"/>
                <a:gridCol w="2342425"/>
                <a:gridCol w="2342425"/>
              </a:tblGrid>
              <a:tr h="428400">
                <a:tc>
                  <a:txBody>
                    <a:bodyPr/>
                    <a:lstStyle/>
                    <a:p>
                      <a:pPr indent="0" lvl="0" marL="0" marR="0" rtl="0" algn="l">
                        <a:lnSpc>
                          <a:spcPct val="100000"/>
                        </a:lnSpc>
                        <a:spcBef>
                          <a:spcPts val="0"/>
                        </a:spcBef>
                        <a:spcAft>
                          <a:spcPts val="0"/>
                        </a:spcAft>
                        <a:buNone/>
                      </a:pPr>
                      <a:r>
                        <a:t/>
                      </a:r>
                      <a:endParaRPr b="1" sz="12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b="1" lang="en-GB" sz="1200" u="none" cap="none" strike="noStrike"/>
                        <a:t>Debit card</a:t>
                      </a:r>
                      <a:endParaRPr b="1" sz="12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b="1" lang="en-GB" sz="1200" u="none" cap="none" strike="noStrike"/>
                        <a:t>Prepaid card</a:t>
                      </a:r>
                      <a:endParaRPr b="1" sz="12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b="1" lang="en-GB" sz="1200" u="none" cap="none" strike="noStrike"/>
                        <a:t>Credit card</a:t>
                      </a:r>
                      <a:endParaRPr b="1" sz="1200" u="none" cap="none" strike="noStrike"/>
                    </a:p>
                  </a:txBody>
                  <a:tcPr marT="45725" marB="45725" marR="91450" marL="91450" anchor="ctr"/>
                </a:tc>
              </a:tr>
              <a:tr h="773825">
                <a:tc>
                  <a:txBody>
                    <a:bodyPr/>
                    <a:lstStyle/>
                    <a:p>
                      <a:pPr indent="0" lvl="0" marL="0" marR="0" rtl="0" algn="l">
                        <a:lnSpc>
                          <a:spcPct val="100000"/>
                        </a:lnSpc>
                        <a:spcBef>
                          <a:spcPts val="0"/>
                        </a:spcBef>
                        <a:spcAft>
                          <a:spcPts val="0"/>
                        </a:spcAft>
                        <a:buNone/>
                      </a:pPr>
                      <a:r>
                        <a:rPr b="1" lang="en-GB" sz="1200" u="none" cap="none" strike="noStrike"/>
                        <a:t>Minimum</a:t>
                      </a:r>
                      <a:r>
                        <a:rPr b="1" lang="en-GB" sz="1200" u="none" cap="none" strike="noStrike"/>
                        <a:t> a</a:t>
                      </a:r>
                      <a:r>
                        <a:rPr b="1" lang="en-GB" sz="1200" u="none" cap="none" strike="noStrike"/>
                        <a:t>ge</a:t>
                      </a:r>
                      <a:endParaRPr b="1" sz="1200" u="none" cap="none" strike="noStrike"/>
                    </a:p>
                  </a:txBody>
                  <a:tcPr marT="152400" marB="152400" marR="152400" marL="152400" anchor="ctr"/>
                </a:tc>
                <a:tc>
                  <a:txBody>
                    <a:bodyPr/>
                    <a:lstStyle/>
                    <a:p>
                      <a:pPr indent="0" lvl="0" marL="0" rtl="0" algn="ctr">
                        <a:spcBef>
                          <a:spcPts val="0"/>
                        </a:spcBef>
                        <a:spcAft>
                          <a:spcPts val="0"/>
                        </a:spcAft>
                        <a:buNone/>
                      </a:pPr>
                      <a:r>
                        <a:rPr b="1" lang="en-GB" sz="4200">
                          <a:solidFill>
                            <a:schemeClr val="dk1"/>
                          </a:solidFill>
                          <a:latin typeface="Lato"/>
                          <a:ea typeface="Lato"/>
                          <a:cs typeface="Lato"/>
                          <a:sym typeface="Lato"/>
                        </a:rPr>
                        <a:t>11</a:t>
                      </a:r>
                      <a:endParaRPr>
                        <a:solidFill>
                          <a:schemeClr val="dk1"/>
                        </a:solidFill>
                      </a:endParaRPr>
                    </a:p>
                  </a:txBody>
                  <a:tcPr marT="152400" marB="152400" marR="152400" marL="152400"/>
                </a:tc>
                <a:tc>
                  <a:txBody>
                    <a:bodyPr/>
                    <a:lstStyle/>
                    <a:p>
                      <a:pPr indent="0" lvl="0" marL="0" rtl="0" algn="ctr">
                        <a:spcBef>
                          <a:spcPts val="0"/>
                        </a:spcBef>
                        <a:spcAft>
                          <a:spcPts val="0"/>
                        </a:spcAft>
                        <a:buNone/>
                      </a:pPr>
                      <a:r>
                        <a:rPr b="1" lang="en-GB" sz="4200">
                          <a:solidFill>
                            <a:schemeClr val="dk1"/>
                          </a:solidFill>
                          <a:latin typeface="Lato"/>
                          <a:ea typeface="Lato"/>
                          <a:cs typeface="Lato"/>
                          <a:sym typeface="Lato"/>
                        </a:rPr>
                        <a:t>6</a:t>
                      </a:r>
                      <a:endParaRPr>
                        <a:solidFill>
                          <a:schemeClr val="dk1"/>
                        </a:solidFill>
                      </a:endParaRPr>
                    </a:p>
                  </a:txBody>
                  <a:tcPr marT="152400" marB="152400" marR="152400" marL="152400"/>
                </a:tc>
                <a:tc>
                  <a:txBody>
                    <a:bodyPr/>
                    <a:lstStyle/>
                    <a:p>
                      <a:pPr indent="0" lvl="0" marL="0" rtl="0" algn="ctr">
                        <a:spcBef>
                          <a:spcPts val="0"/>
                        </a:spcBef>
                        <a:spcAft>
                          <a:spcPts val="0"/>
                        </a:spcAft>
                        <a:buNone/>
                      </a:pPr>
                      <a:r>
                        <a:rPr b="1" lang="en-GB" sz="4200">
                          <a:solidFill>
                            <a:schemeClr val="dk1"/>
                          </a:solidFill>
                          <a:latin typeface="Lato"/>
                          <a:ea typeface="Lato"/>
                          <a:cs typeface="Lato"/>
                          <a:sym typeface="Lato"/>
                        </a:rPr>
                        <a:t>18</a:t>
                      </a:r>
                      <a:endParaRPr b="1">
                        <a:solidFill>
                          <a:schemeClr val="dk1"/>
                        </a:solidFill>
                      </a:endParaRPr>
                    </a:p>
                  </a:txBody>
                  <a:tcPr marT="152400" marB="152400" marR="152400" marL="152400"/>
                </a:tc>
              </a:tr>
            </a:tbl>
          </a:graphicData>
        </a:graphic>
      </p:graphicFrame>
      <p:sp>
        <p:nvSpPr>
          <p:cNvPr id="213" name="Google Shape;213;g2f1907b3162_0_44"/>
          <p:cNvSpPr txBox="1"/>
          <p:nvPr/>
        </p:nvSpPr>
        <p:spPr>
          <a:xfrm>
            <a:off x="1931000" y="1070825"/>
            <a:ext cx="5055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t>Fill in your table with the correct information</a:t>
            </a:r>
            <a:endParaRPr b="1" sz="1800"/>
          </a:p>
        </p:txBody>
      </p:sp>
      <p:sp>
        <p:nvSpPr>
          <p:cNvPr id="214" name="Google Shape;214;g2f1907b3162_0_44"/>
          <p:cNvSpPr txBox="1"/>
          <p:nvPr>
            <p:ph type="ctrTitle"/>
          </p:nvPr>
        </p:nvSpPr>
        <p:spPr>
          <a:xfrm>
            <a:off x="2688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Comparing </a:t>
            </a:r>
            <a:r>
              <a:rPr b="1" i="0" lang="en-GB" sz="2900" u="none" cap="none" strike="noStrike">
                <a:solidFill>
                  <a:schemeClr val="accent2"/>
                </a:solidFill>
                <a:latin typeface="Lato"/>
                <a:ea typeface="Lato"/>
                <a:cs typeface="Lato"/>
                <a:sym typeface="Lato"/>
              </a:rPr>
              <a:t>payment cards</a:t>
            </a:r>
            <a:endParaRPr b="1" i="0" sz="2900" u="none" cap="none" strike="noStrike">
              <a:solidFill>
                <a:schemeClr val="accent2"/>
              </a:solidFill>
              <a:latin typeface="Lato"/>
              <a:ea typeface="Lato"/>
              <a:cs typeface="Lato"/>
              <a:sym typeface="Lato"/>
            </a:endParaRPr>
          </a:p>
        </p:txBody>
      </p:sp>
      <p:sp>
        <p:nvSpPr>
          <p:cNvPr id="215" name="Google Shape;215;g2f1907b3162_0_44"/>
          <p:cNvSpPr/>
          <p:nvPr/>
        </p:nvSpPr>
        <p:spPr>
          <a:xfrm>
            <a:off x="1904075" y="2283250"/>
            <a:ext cx="2233800" cy="865500"/>
          </a:xfrm>
          <a:prstGeom prst="roundRect">
            <a:avLst>
              <a:gd fmla="val 16667" name="adj"/>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6" name="Google Shape;216;g2f1907b3162_0_44"/>
          <p:cNvSpPr/>
          <p:nvPr/>
        </p:nvSpPr>
        <p:spPr>
          <a:xfrm>
            <a:off x="4240800" y="2283250"/>
            <a:ext cx="2233800" cy="865500"/>
          </a:xfrm>
          <a:prstGeom prst="roundRect">
            <a:avLst>
              <a:gd fmla="val 16667" name="adj"/>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7" name="Google Shape;217;g2f1907b3162_0_44"/>
          <p:cNvSpPr/>
          <p:nvPr/>
        </p:nvSpPr>
        <p:spPr>
          <a:xfrm>
            <a:off x="6577525" y="2283250"/>
            <a:ext cx="2233800" cy="865500"/>
          </a:xfrm>
          <a:prstGeom prst="roundRect">
            <a:avLst>
              <a:gd fmla="val 16667" name="adj"/>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1d549192101_0_24"/>
          <p:cNvSpPr txBox="1"/>
          <p:nvPr/>
        </p:nvSpPr>
        <p:spPr>
          <a:xfrm>
            <a:off x="2767600" y="16042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graphicFrame>
        <p:nvGraphicFramePr>
          <p:cNvPr id="223" name="Google Shape;223;g1d549192101_0_24"/>
          <p:cNvGraphicFramePr/>
          <p:nvPr/>
        </p:nvGraphicFramePr>
        <p:xfrm>
          <a:off x="268879" y="1815825"/>
          <a:ext cx="3000000" cy="3000000"/>
        </p:xfrm>
        <a:graphic>
          <a:graphicData uri="http://schemas.openxmlformats.org/drawingml/2006/table">
            <a:tbl>
              <a:tblPr bandRow="1" firstRow="1">
                <a:noFill/>
                <a:tableStyleId>{19AEB6CE-8020-49D8-898F-7219E1DFB918}</a:tableStyleId>
              </a:tblPr>
              <a:tblGrid>
                <a:gridCol w="1578900"/>
                <a:gridCol w="2342425"/>
                <a:gridCol w="2342425"/>
                <a:gridCol w="2342425"/>
              </a:tblGrid>
              <a:tr h="428400">
                <a:tc>
                  <a:txBody>
                    <a:bodyPr/>
                    <a:lstStyle/>
                    <a:p>
                      <a:pPr indent="0" lvl="0" marL="0" marR="0" rtl="0" algn="l">
                        <a:lnSpc>
                          <a:spcPct val="100000"/>
                        </a:lnSpc>
                        <a:spcBef>
                          <a:spcPts val="0"/>
                        </a:spcBef>
                        <a:spcAft>
                          <a:spcPts val="0"/>
                        </a:spcAft>
                        <a:buNone/>
                      </a:pPr>
                      <a:r>
                        <a:t/>
                      </a:r>
                      <a:endParaRPr b="1" sz="1200" u="none" cap="none" strike="noStrike"/>
                    </a:p>
                  </a:txBody>
                  <a:tcPr marT="45725" marB="45725" marR="91450" marL="91450">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GB" sz="1200" u="none" cap="none" strike="noStrike"/>
                        <a:t>Debit card</a:t>
                      </a:r>
                      <a:endParaRPr b="1" sz="1200" u="none" cap="none" strike="noStrike"/>
                    </a:p>
                  </a:txBody>
                  <a:tcPr marT="45725" marB="45725" marR="91450" marL="91450" anchor="ctr">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GB" sz="1200" u="none" cap="none" strike="noStrike"/>
                        <a:t>Prepaid card</a:t>
                      </a:r>
                      <a:endParaRPr b="1" sz="1200" u="none" cap="none" strike="noStrike"/>
                    </a:p>
                  </a:txBody>
                  <a:tcPr marT="45725" marB="45725" marR="91450" marL="91450" anchor="ctr">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GB" sz="1200" u="none" cap="none" strike="noStrike"/>
                        <a:t>Credit card</a:t>
                      </a:r>
                      <a:endParaRPr b="1" sz="1200" u="none" cap="none" strike="noStrike"/>
                    </a:p>
                  </a:txBody>
                  <a:tcPr marT="45725" marB="45725" marR="91450" marL="91450" anchor="ctr">
                    <a:lnB cap="flat" cmpd="sng" w="9525">
                      <a:solidFill>
                        <a:srgbClr val="9E9E9E"/>
                      </a:solidFill>
                      <a:prstDash val="solid"/>
                      <a:round/>
                      <a:headEnd len="sm" w="sm" type="none"/>
                      <a:tailEnd len="sm" w="sm" type="none"/>
                    </a:lnB>
                  </a:tcPr>
                </a:tc>
              </a:tr>
              <a:tr h="670575">
                <a:tc>
                  <a:txBody>
                    <a:bodyPr/>
                    <a:lstStyle/>
                    <a:p>
                      <a:pPr indent="0" lvl="0" marL="0" marR="0" rtl="0" algn="l">
                        <a:lnSpc>
                          <a:spcPct val="100000"/>
                        </a:lnSpc>
                        <a:spcBef>
                          <a:spcPts val="0"/>
                        </a:spcBef>
                        <a:spcAft>
                          <a:spcPts val="0"/>
                        </a:spcAft>
                        <a:buNone/>
                      </a:pPr>
                      <a:r>
                        <a:rPr b="1" lang="en-GB" sz="1200" u="none" cap="none" strike="noStrike"/>
                        <a:t>Limit</a:t>
                      </a:r>
                      <a:endParaRPr b="1" sz="1200" u="none" cap="none" strike="noStrike"/>
                    </a:p>
                  </a:txBody>
                  <a:tcPr marT="152400" marB="152400" marR="152400" marL="152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t/>
                      </a:r>
                      <a:endParaRPr sz="1200" u="none" cap="none" strike="noStrike"/>
                    </a:p>
                  </a:txBody>
                  <a:tcPr marT="152400" marB="152400" marR="152400" marL="152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t/>
                      </a:r>
                      <a:endParaRPr sz="1200" u="none" cap="none" strike="noStrike"/>
                    </a:p>
                  </a:txBody>
                  <a:tcPr marT="152400" marB="152400" marR="152400" marL="152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t/>
                      </a:r>
                      <a:endParaRPr sz="1200" u="none" cap="none" strike="noStrike"/>
                    </a:p>
                  </a:txBody>
                  <a:tcPr marT="152400" marB="152400" marR="152400" marL="152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bl>
          </a:graphicData>
        </a:graphic>
      </p:graphicFrame>
      <p:sp>
        <p:nvSpPr>
          <p:cNvPr id="224" name="Google Shape;224;g1d549192101_0_24"/>
          <p:cNvSpPr/>
          <p:nvPr/>
        </p:nvSpPr>
        <p:spPr>
          <a:xfrm>
            <a:off x="1349500" y="3209875"/>
            <a:ext cx="1866600" cy="1267200"/>
          </a:xfrm>
          <a:prstGeom prst="roundRect">
            <a:avLst>
              <a:gd fmla="val 10000" name="adj"/>
            </a:avLst>
          </a:prstGeom>
          <a:solidFill>
            <a:schemeClr val="accent2"/>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The amount added to the card</a:t>
            </a:r>
            <a:endParaRPr b="1">
              <a:solidFill>
                <a:schemeClr val="lt1"/>
              </a:solidFill>
              <a:latin typeface="Lato"/>
              <a:ea typeface="Lato"/>
              <a:cs typeface="Lato"/>
              <a:sym typeface="Lato"/>
            </a:endParaRPr>
          </a:p>
        </p:txBody>
      </p:sp>
      <p:sp>
        <p:nvSpPr>
          <p:cNvPr id="225" name="Google Shape;225;g1d549192101_0_24"/>
          <p:cNvSpPr/>
          <p:nvPr/>
        </p:nvSpPr>
        <p:spPr>
          <a:xfrm>
            <a:off x="3687700" y="3198100"/>
            <a:ext cx="1866600" cy="1267200"/>
          </a:xfrm>
          <a:prstGeom prst="roundRect">
            <a:avLst>
              <a:gd fmla="val 10000" name="adj"/>
            </a:avLst>
          </a:prstGeom>
          <a:solidFill>
            <a:schemeClr val="accent2"/>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Varies, most range between £200 and £5,000</a:t>
            </a:r>
            <a:endParaRPr b="1" sz="1600">
              <a:solidFill>
                <a:schemeClr val="lt1"/>
              </a:solidFill>
              <a:latin typeface="Lato"/>
              <a:ea typeface="Lato"/>
              <a:cs typeface="Lato"/>
              <a:sym typeface="Lato"/>
            </a:endParaRPr>
          </a:p>
        </p:txBody>
      </p:sp>
      <p:sp>
        <p:nvSpPr>
          <p:cNvPr id="226" name="Google Shape;226;g1d549192101_0_24"/>
          <p:cNvSpPr txBox="1"/>
          <p:nvPr/>
        </p:nvSpPr>
        <p:spPr>
          <a:xfrm>
            <a:off x="1931000" y="1070825"/>
            <a:ext cx="5055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t>Fill in your table with the correct information</a:t>
            </a:r>
            <a:endParaRPr b="1" sz="1800"/>
          </a:p>
        </p:txBody>
      </p:sp>
      <p:sp>
        <p:nvSpPr>
          <p:cNvPr id="227" name="Google Shape;227;g1d549192101_0_24"/>
          <p:cNvSpPr/>
          <p:nvPr/>
        </p:nvSpPr>
        <p:spPr>
          <a:xfrm>
            <a:off x="5990550" y="3209875"/>
            <a:ext cx="1866600" cy="1267200"/>
          </a:xfrm>
          <a:prstGeom prst="roundRect">
            <a:avLst>
              <a:gd fmla="val 10000" name="adj"/>
            </a:avLst>
          </a:prstGeom>
          <a:solidFill>
            <a:schemeClr val="accent2"/>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No set limit but you must have the money in your current account</a:t>
            </a:r>
            <a:endParaRPr b="1">
              <a:solidFill>
                <a:schemeClr val="lt1"/>
              </a:solidFill>
              <a:latin typeface="Lato"/>
              <a:ea typeface="Lato"/>
              <a:cs typeface="Lato"/>
              <a:sym typeface="Lato"/>
            </a:endParaRPr>
          </a:p>
        </p:txBody>
      </p:sp>
      <p:sp>
        <p:nvSpPr>
          <p:cNvPr id="228" name="Google Shape;228;g1d549192101_0_24"/>
          <p:cNvSpPr txBox="1"/>
          <p:nvPr>
            <p:ph type="ctrTitle"/>
          </p:nvPr>
        </p:nvSpPr>
        <p:spPr>
          <a:xfrm>
            <a:off x="2688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Comparing </a:t>
            </a:r>
            <a:r>
              <a:rPr b="1" i="0" lang="en-GB" sz="2900" u="none" cap="none" strike="noStrike">
                <a:solidFill>
                  <a:schemeClr val="accent2"/>
                </a:solidFill>
                <a:latin typeface="Lato"/>
                <a:ea typeface="Lato"/>
                <a:cs typeface="Lato"/>
                <a:sym typeface="Lato"/>
              </a:rPr>
              <a:t>payment cards</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2f1907b3162_0_55"/>
          <p:cNvSpPr txBox="1"/>
          <p:nvPr/>
        </p:nvSpPr>
        <p:spPr>
          <a:xfrm>
            <a:off x="2767600" y="16042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graphicFrame>
        <p:nvGraphicFramePr>
          <p:cNvPr id="234" name="Google Shape;234;g2f1907b3162_0_55"/>
          <p:cNvGraphicFramePr/>
          <p:nvPr/>
        </p:nvGraphicFramePr>
        <p:xfrm>
          <a:off x="268879" y="1815825"/>
          <a:ext cx="3000000" cy="3000000"/>
        </p:xfrm>
        <a:graphic>
          <a:graphicData uri="http://schemas.openxmlformats.org/drawingml/2006/table">
            <a:tbl>
              <a:tblPr bandRow="1" firstRow="1">
                <a:noFill/>
                <a:tableStyleId>{19AEB6CE-8020-49D8-898F-7219E1DFB918}</a:tableStyleId>
              </a:tblPr>
              <a:tblGrid>
                <a:gridCol w="1578900"/>
                <a:gridCol w="2342425"/>
                <a:gridCol w="2342425"/>
                <a:gridCol w="2342425"/>
              </a:tblGrid>
              <a:tr h="428400">
                <a:tc>
                  <a:txBody>
                    <a:bodyPr/>
                    <a:lstStyle/>
                    <a:p>
                      <a:pPr indent="0" lvl="0" marL="0" marR="0" rtl="0" algn="l">
                        <a:lnSpc>
                          <a:spcPct val="100000"/>
                        </a:lnSpc>
                        <a:spcBef>
                          <a:spcPts val="0"/>
                        </a:spcBef>
                        <a:spcAft>
                          <a:spcPts val="0"/>
                        </a:spcAft>
                        <a:buNone/>
                      </a:pPr>
                      <a:r>
                        <a:t/>
                      </a:r>
                      <a:endParaRPr b="1" sz="1200" u="none" cap="none" strike="noStrike"/>
                    </a:p>
                  </a:txBody>
                  <a:tcPr marT="45725" marB="45725" marR="91450" marL="91450">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GB" sz="1200" u="none" cap="none" strike="noStrike">
                          <a:solidFill>
                            <a:schemeClr val="dk1"/>
                          </a:solidFill>
                        </a:rPr>
                        <a:t>Debit card</a:t>
                      </a:r>
                      <a:endParaRPr b="1" sz="1200" u="none" cap="none" strike="noStrike">
                        <a:solidFill>
                          <a:schemeClr val="dk1"/>
                        </a:solidFill>
                      </a:endParaRPr>
                    </a:p>
                  </a:txBody>
                  <a:tcPr marT="45725" marB="45725" marR="91450" marL="91450" anchor="ctr">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GB" sz="1200" u="none" cap="none" strike="noStrike">
                          <a:solidFill>
                            <a:schemeClr val="dk1"/>
                          </a:solidFill>
                        </a:rPr>
                        <a:t>Prepaid card</a:t>
                      </a:r>
                      <a:endParaRPr b="1" sz="1200" u="none" cap="none" strike="noStrike">
                        <a:solidFill>
                          <a:schemeClr val="dk1"/>
                        </a:solidFill>
                      </a:endParaRPr>
                    </a:p>
                  </a:txBody>
                  <a:tcPr marT="45725" marB="45725" marR="91450" marL="91450" anchor="ctr">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GB" sz="1200" u="none" cap="none" strike="noStrike">
                          <a:solidFill>
                            <a:schemeClr val="dk1"/>
                          </a:solidFill>
                        </a:rPr>
                        <a:t>Credit card</a:t>
                      </a:r>
                      <a:endParaRPr b="1" sz="1200" u="none" cap="none" strike="noStrike">
                        <a:solidFill>
                          <a:schemeClr val="dk1"/>
                        </a:solidFill>
                      </a:endParaRPr>
                    </a:p>
                  </a:txBody>
                  <a:tcPr marT="45725" marB="45725" marR="91450" marL="91450" anchor="ctr">
                    <a:lnB cap="flat" cmpd="sng" w="9525">
                      <a:solidFill>
                        <a:srgbClr val="9E9E9E"/>
                      </a:solidFill>
                      <a:prstDash val="solid"/>
                      <a:round/>
                      <a:headEnd len="sm" w="sm" type="none"/>
                      <a:tailEnd len="sm" w="sm" type="none"/>
                    </a:lnB>
                  </a:tcPr>
                </a:tc>
              </a:tr>
              <a:tr h="670575">
                <a:tc>
                  <a:txBody>
                    <a:bodyPr/>
                    <a:lstStyle/>
                    <a:p>
                      <a:pPr indent="0" lvl="0" marL="0" marR="0" rtl="0" algn="l">
                        <a:lnSpc>
                          <a:spcPct val="100000"/>
                        </a:lnSpc>
                        <a:spcBef>
                          <a:spcPts val="0"/>
                        </a:spcBef>
                        <a:spcAft>
                          <a:spcPts val="0"/>
                        </a:spcAft>
                        <a:buNone/>
                      </a:pPr>
                      <a:r>
                        <a:rPr b="1" lang="en-GB" sz="1200" u="none" cap="none" strike="noStrike"/>
                        <a:t>Limit</a:t>
                      </a:r>
                      <a:endParaRPr b="1" sz="1200" u="none" cap="none" strike="noStrike"/>
                    </a:p>
                  </a:txBody>
                  <a:tcPr marT="152400" marB="152400" marR="152400" marL="152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GB">
                          <a:solidFill>
                            <a:schemeClr val="dk1"/>
                          </a:solidFill>
                          <a:latin typeface="Lato"/>
                          <a:ea typeface="Lato"/>
                          <a:cs typeface="Lato"/>
                          <a:sym typeface="Lato"/>
                        </a:rPr>
                        <a:t>No set limit but you must have the money in your current account</a:t>
                      </a:r>
                      <a:endParaRPr b="1">
                        <a:solidFill>
                          <a:schemeClr val="dk1"/>
                        </a:solidFill>
                        <a:latin typeface="Lato"/>
                        <a:ea typeface="Lato"/>
                        <a:cs typeface="Lato"/>
                        <a:sym typeface="Lato"/>
                      </a:endParaRPr>
                    </a:p>
                    <a:p>
                      <a:pPr indent="0" lvl="0" marL="0" marR="0" rtl="0" algn="ctr">
                        <a:lnSpc>
                          <a:spcPct val="100000"/>
                        </a:lnSpc>
                        <a:spcBef>
                          <a:spcPts val="0"/>
                        </a:spcBef>
                        <a:spcAft>
                          <a:spcPts val="0"/>
                        </a:spcAft>
                        <a:buNone/>
                      </a:pPr>
                      <a:r>
                        <a:t/>
                      </a:r>
                      <a:endParaRPr sz="1200">
                        <a:solidFill>
                          <a:schemeClr val="dk1"/>
                        </a:solidFill>
                      </a:endParaRPr>
                    </a:p>
                  </a:txBody>
                  <a:tcPr marT="152400" marB="152400" marR="152400" marL="152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GB">
                          <a:solidFill>
                            <a:schemeClr val="dk1"/>
                          </a:solidFill>
                          <a:latin typeface="Lato"/>
                          <a:ea typeface="Lato"/>
                          <a:cs typeface="Lato"/>
                          <a:sym typeface="Lato"/>
                        </a:rPr>
                        <a:t>The amount added to the card</a:t>
                      </a:r>
                      <a:endParaRPr sz="1200" u="none" cap="none" strike="noStrike">
                        <a:solidFill>
                          <a:schemeClr val="dk1"/>
                        </a:solidFill>
                      </a:endParaRPr>
                    </a:p>
                  </a:txBody>
                  <a:tcPr marT="152400" marB="152400" marR="152400" marL="152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GB">
                          <a:solidFill>
                            <a:schemeClr val="dk1"/>
                          </a:solidFill>
                          <a:latin typeface="Lato"/>
                          <a:ea typeface="Lato"/>
                          <a:cs typeface="Lato"/>
                          <a:sym typeface="Lato"/>
                        </a:rPr>
                        <a:t>Varies, most range between £500 and £5,000</a:t>
                      </a:r>
                      <a:endParaRPr sz="1200" u="none" cap="none" strike="noStrike">
                        <a:solidFill>
                          <a:schemeClr val="dk1"/>
                        </a:solidFill>
                      </a:endParaRPr>
                    </a:p>
                  </a:txBody>
                  <a:tcPr marT="152400" marB="152400" marR="152400" marL="152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bl>
          </a:graphicData>
        </a:graphic>
      </p:graphicFrame>
      <p:sp>
        <p:nvSpPr>
          <p:cNvPr id="235" name="Google Shape;235;g2f1907b3162_0_55"/>
          <p:cNvSpPr txBox="1"/>
          <p:nvPr/>
        </p:nvSpPr>
        <p:spPr>
          <a:xfrm>
            <a:off x="1931000" y="1070825"/>
            <a:ext cx="5055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t>Fill in your table with the correct information</a:t>
            </a:r>
            <a:endParaRPr b="1" sz="1800"/>
          </a:p>
        </p:txBody>
      </p:sp>
      <p:sp>
        <p:nvSpPr>
          <p:cNvPr id="236" name="Google Shape;236;g2f1907b3162_0_55"/>
          <p:cNvSpPr txBox="1"/>
          <p:nvPr>
            <p:ph type="ctrTitle"/>
          </p:nvPr>
        </p:nvSpPr>
        <p:spPr>
          <a:xfrm>
            <a:off x="2688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Comparing </a:t>
            </a:r>
            <a:r>
              <a:rPr b="1" i="0" lang="en-GB" sz="2900" u="none" cap="none" strike="noStrike">
                <a:solidFill>
                  <a:schemeClr val="accent2"/>
                </a:solidFill>
                <a:latin typeface="Lato"/>
                <a:ea typeface="Lato"/>
                <a:cs typeface="Lato"/>
                <a:sym typeface="Lato"/>
              </a:rPr>
              <a:t>payment cards</a:t>
            </a:r>
            <a:endParaRPr b="1" i="0" sz="2900" u="none" cap="none" strike="noStrike">
              <a:solidFill>
                <a:schemeClr val="accent2"/>
              </a:solidFill>
              <a:latin typeface="Lato"/>
              <a:ea typeface="Lato"/>
              <a:cs typeface="Lato"/>
              <a:sym typeface="Lato"/>
            </a:endParaRPr>
          </a:p>
        </p:txBody>
      </p:sp>
      <p:sp>
        <p:nvSpPr>
          <p:cNvPr id="237" name="Google Shape;237;g2f1907b3162_0_55"/>
          <p:cNvSpPr/>
          <p:nvPr/>
        </p:nvSpPr>
        <p:spPr>
          <a:xfrm>
            <a:off x="1904075" y="2283250"/>
            <a:ext cx="2233800" cy="1071600"/>
          </a:xfrm>
          <a:prstGeom prst="roundRect">
            <a:avLst>
              <a:gd fmla="val 16667" name="adj"/>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8" name="Google Shape;238;g2f1907b3162_0_55"/>
          <p:cNvSpPr/>
          <p:nvPr/>
        </p:nvSpPr>
        <p:spPr>
          <a:xfrm>
            <a:off x="4240800" y="2283250"/>
            <a:ext cx="2233800" cy="1071600"/>
          </a:xfrm>
          <a:prstGeom prst="roundRect">
            <a:avLst>
              <a:gd fmla="val 16667" name="adj"/>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9" name="Google Shape;239;g2f1907b3162_0_55"/>
          <p:cNvSpPr/>
          <p:nvPr/>
        </p:nvSpPr>
        <p:spPr>
          <a:xfrm>
            <a:off x="6577525" y="2283250"/>
            <a:ext cx="2233800" cy="1071600"/>
          </a:xfrm>
          <a:prstGeom prst="roundRect">
            <a:avLst>
              <a:gd fmla="val 16667" name="adj"/>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1d549192101_0_35"/>
          <p:cNvSpPr txBox="1"/>
          <p:nvPr/>
        </p:nvSpPr>
        <p:spPr>
          <a:xfrm>
            <a:off x="2767600" y="16042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graphicFrame>
        <p:nvGraphicFramePr>
          <p:cNvPr id="245" name="Google Shape;245;g1d549192101_0_35"/>
          <p:cNvGraphicFramePr/>
          <p:nvPr/>
        </p:nvGraphicFramePr>
        <p:xfrm>
          <a:off x="268879" y="1815825"/>
          <a:ext cx="3000000" cy="3000000"/>
        </p:xfrm>
        <a:graphic>
          <a:graphicData uri="http://schemas.openxmlformats.org/drawingml/2006/table">
            <a:tbl>
              <a:tblPr bandRow="1" firstRow="1">
                <a:noFill/>
                <a:tableStyleId>{19AEB6CE-8020-49D8-898F-7219E1DFB918}</a:tableStyleId>
              </a:tblPr>
              <a:tblGrid>
                <a:gridCol w="1578900"/>
                <a:gridCol w="2342425"/>
                <a:gridCol w="2342425"/>
                <a:gridCol w="2342425"/>
              </a:tblGrid>
              <a:tr h="428400">
                <a:tc>
                  <a:txBody>
                    <a:bodyPr/>
                    <a:lstStyle/>
                    <a:p>
                      <a:pPr indent="0" lvl="0" marL="0" marR="0" rtl="0" algn="l">
                        <a:lnSpc>
                          <a:spcPct val="100000"/>
                        </a:lnSpc>
                        <a:spcBef>
                          <a:spcPts val="0"/>
                        </a:spcBef>
                        <a:spcAft>
                          <a:spcPts val="0"/>
                        </a:spcAft>
                        <a:buNone/>
                      </a:pPr>
                      <a:r>
                        <a:t/>
                      </a:r>
                      <a:endParaRPr b="1" sz="1200" u="none" cap="none" strike="noStrike"/>
                    </a:p>
                  </a:txBody>
                  <a:tcPr marT="45725" marB="45725" marR="91450" marL="91450">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GB" sz="1200" u="none" cap="none" strike="noStrike"/>
                        <a:t>Debit card</a:t>
                      </a:r>
                      <a:endParaRPr b="1" sz="1200" u="none" cap="none" strike="noStrike"/>
                    </a:p>
                  </a:txBody>
                  <a:tcPr marT="45725" marB="45725" marR="91450" marL="91450" anchor="ctr">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GB" sz="1200" u="none" cap="none" strike="noStrike"/>
                        <a:t>Prepaid card</a:t>
                      </a:r>
                      <a:endParaRPr b="1" sz="1200" u="none" cap="none" strike="noStrike"/>
                    </a:p>
                  </a:txBody>
                  <a:tcPr marT="45725" marB="45725" marR="91450" marL="91450" anchor="ctr">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GB" sz="1200" u="none" cap="none" strike="noStrike"/>
                        <a:t>Credit card</a:t>
                      </a:r>
                      <a:endParaRPr b="1" sz="1200" u="none" cap="none" strike="noStrike"/>
                    </a:p>
                  </a:txBody>
                  <a:tcPr marT="45725" marB="45725" marR="91450" marL="91450" anchor="ctr">
                    <a:lnB cap="flat" cmpd="sng" w="9525">
                      <a:solidFill>
                        <a:srgbClr val="9E9E9E"/>
                      </a:solidFill>
                      <a:prstDash val="solid"/>
                      <a:round/>
                      <a:headEnd len="sm" w="sm" type="none"/>
                      <a:tailEnd len="sm" w="sm" type="none"/>
                    </a:lnB>
                  </a:tcPr>
                </a:tc>
              </a:tr>
              <a:tr h="670575">
                <a:tc>
                  <a:txBody>
                    <a:bodyPr/>
                    <a:lstStyle/>
                    <a:p>
                      <a:pPr indent="0" lvl="0" marL="0" marR="0" rtl="0" algn="l">
                        <a:lnSpc>
                          <a:spcPct val="100000"/>
                        </a:lnSpc>
                        <a:spcBef>
                          <a:spcPts val="0"/>
                        </a:spcBef>
                        <a:spcAft>
                          <a:spcPts val="0"/>
                        </a:spcAft>
                        <a:buNone/>
                      </a:pPr>
                      <a:r>
                        <a:rPr b="1" lang="en-GB" sz="1200" u="none" cap="none" strike="noStrike"/>
                        <a:t>Interest</a:t>
                      </a:r>
                      <a:endParaRPr b="1" sz="1200" u="none" cap="none" strike="noStrike"/>
                    </a:p>
                  </a:txBody>
                  <a:tcPr marT="152400" marB="152400" marR="152400" marL="152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52400" marB="152400" marR="152400" marL="152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52400" marB="152400" marR="152400" marL="152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52400" marB="152400" marR="152400" marL="152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bl>
          </a:graphicData>
        </a:graphic>
      </p:graphicFrame>
      <p:sp>
        <p:nvSpPr>
          <p:cNvPr id="246" name="Google Shape;246;g1d549192101_0_35"/>
          <p:cNvSpPr/>
          <p:nvPr/>
        </p:nvSpPr>
        <p:spPr>
          <a:xfrm>
            <a:off x="1349500" y="3209875"/>
            <a:ext cx="1866600" cy="1267200"/>
          </a:xfrm>
          <a:prstGeom prst="roundRect">
            <a:avLst>
              <a:gd fmla="val 10000" name="adj"/>
            </a:avLst>
          </a:prstGeom>
          <a:solidFill>
            <a:schemeClr val="accent2"/>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None</a:t>
            </a:r>
            <a:endParaRPr b="1">
              <a:solidFill>
                <a:schemeClr val="lt1"/>
              </a:solidFill>
              <a:latin typeface="Lato"/>
              <a:ea typeface="Lato"/>
              <a:cs typeface="Lato"/>
              <a:sym typeface="Lato"/>
            </a:endParaRPr>
          </a:p>
        </p:txBody>
      </p:sp>
      <p:sp>
        <p:nvSpPr>
          <p:cNvPr id="247" name="Google Shape;247;g1d549192101_0_35"/>
          <p:cNvSpPr/>
          <p:nvPr/>
        </p:nvSpPr>
        <p:spPr>
          <a:xfrm>
            <a:off x="3687700" y="3198100"/>
            <a:ext cx="1866600" cy="1267200"/>
          </a:xfrm>
          <a:prstGeom prst="roundRect">
            <a:avLst>
              <a:gd fmla="val 10000" name="adj"/>
            </a:avLst>
          </a:prstGeom>
          <a:solidFill>
            <a:schemeClr val="accent2"/>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solidFill>
                <a:schemeClr val="lt1"/>
              </a:solidFill>
              <a:latin typeface="Lato"/>
              <a:ea typeface="Lato"/>
              <a:cs typeface="Lato"/>
              <a:sym typeface="Lato"/>
            </a:endParaRPr>
          </a:p>
          <a:p>
            <a:pPr indent="0" lvl="0" marL="0" rtl="0" algn="ctr">
              <a:spcBef>
                <a:spcPts val="0"/>
              </a:spcBef>
              <a:spcAft>
                <a:spcPts val="0"/>
              </a:spcAft>
              <a:buNone/>
            </a:pPr>
            <a:r>
              <a:rPr b="1" lang="en-GB">
                <a:solidFill>
                  <a:schemeClr val="lt1"/>
                </a:solidFill>
                <a:latin typeface="Lato"/>
                <a:ea typeface="Lato"/>
                <a:cs typeface="Lato"/>
                <a:sym typeface="Lato"/>
              </a:rPr>
              <a:t>Interest charged if you don’t pay the bill in full</a:t>
            </a:r>
            <a:endParaRPr b="1">
              <a:solidFill>
                <a:schemeClr val="lt1"/>
              </a:solidFill>
              <a:latin typeface="Lato"/>
              <a:ea typeface="Lato"/>
              <a:cs typeface="Lato"/>
              <a:sym typeface="Lato"/>
            </a:endParaRPr>
          </a:p>
          <a:p>
            <a:pPr indent="0" lvl="0" marL="0" rtl="0" algn="ctr">
              <a:spcBef>
                <a:spcPts val="0"/>
              </a:spcBef>
              <a:spcAft>
                <a:spcPts val="0"/>
              </a:spcAft>
              <a:buNone/>
            </a:pPr>
            <a:r>
              <a:t/>
            </a:r>
            <a:endParaRPr b="1">
              <a:solidFill>
                <a:schemeClr val="lt1"/>
              </a:solidFill>
              <a:latin typeface="Lato"/>
              <a:ea typeface="Lato"/>
              <a:cs typeface="Lato"/>
              <a:sym typeface="Lato"/>
            </a:endParaRPr>
          </a:p>
        </p:txBody>
      </p:sp>
      <p:sp>
        <p:nvSpPr>
          <p:cNvPr id="248" name="Google Shape;248;g1d549192101_0_35"/>
          <p:cNvSpPr txBox="1"/>
          <p:nvPr/>
        </p:nvSpPr>
        <p:spPr>
          <a:xfrm>
            <a:off x="1931000" y="1070825"/>
            <a:ext cx="5055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t>Fill in your table with the correct information</a:t>
            </a:r>
            <a:endParaRPr b="1" sz="1800"/>
          </a:p>
        </p:txBody>
      </p:sp>
      <p:sp>
        <p:nvSpPr>
          <p:cNvPr id="249" name="Google Shape;249;g1d549192101_0_35"/>
          <p:cNvSpPr/>
          <p:nvPr/>
        </p:nvSpPr>
        <p:spPr>
          <a:xfrm>
            <a:off x="5990550" y="3209875"/>
            <a:ext cx="1866600" cy="1267200"/>
          </a:xfrm>
          <a:prstGeom prst="roundRect">
            <a:avLst>
              <a:gd fmla="val 10000" name="adj"/>
            </a:avLst>
          </a:prstGeom>
          <a:solidFill>
            <a:schemeClr val="accent2"/>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None </a:t>
            </a:r>
            <a:endParaRPr b="1">
              <a:solidFill>
                <a:schemeClr val="lt1"/>
              </a:solidFill>
              <a:latin typeface="Lato"/>
              <a:ea typeface="Lato"/>
              <a:cs typeface="Lato"/>
              <a:sym typeface="Lato"/>
            </a:endParaRPr>
          </a:p>
        </p:txBody>
      </p:sp>
      <p:sp>
        <p:nvSpPr>
          <p:cNvPr id="250" name="Google Shape;250;g1d549192101_0_35"/>
          <p:cNvSpPr txBox="1"/>
          <p:nvPr>
            <p:ph type="ctrTitle"/>
          </p:nvPr>
        </p:nvSpPr>
        <p:spPr>
          <a:xfrm>
            <a:off x="2688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Comparing </a:t>
            </a:r>
            <a:r>
              <a:rPr b="1" i="0" lang="en-GB" sz="2900" u="none" cap="none" strike="noStrike">
                <a:solidFill>
                  <a:schemeClr val="accent2"/>
                </a:solidFill>
                <a:latin typeface="Lato"/>
                <a:ea typeface="Lato"/>
                <a:cs typeface="Lato"/>
                <a:sym typeface="Lato"/>
              </a:rPr>
              <a:t>payment cards</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2f1907b3162_0_70"/>
          <p:cNvSpPr txBox="1"/>
          <p:nvPr/>
        </p:nvSpPr>
        <p:spPr>
          <a:xfrm>
            <a:off x="2767600" y="16042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graphicFrame>
        <p:nvGraphicFramePr>
          <p:cNvPr id="256" name="Google Shape;256;g2f1907b3162_0_70"/>
          <p:cNvGraphicFramePr/>
          <p:nvPr/>
        </p:nvGraphicFramePr>
        <p:xfrm>
          <a:off x="268879" y="1815825"/>
          <a:ext cx="3000000" cy="3000000"/>
        </p:xfrm>
        <a:graphic>
          <a:graphicData uri="http://schemas.openxmlformats.org/drawingml/2006/table">
            <a:tbl>
              <a:tblPr bandRow="1" firstRow="1">
                <a:noFill/>
                <a:tableStyleId>{19AEB6CE-8020-49D8-898F-7219E1DFB918}</a:tableStyleId>
              </a:tblPr>
              <a:tblGrid>
                <a:gridCol w="1578900"/>
                <a:gridCol w="2342425"/>
                <a:gridCol w="2342425"/>
                <a:gridCol w="2342425"/>
              </a:tblGrid>
              <a:tr h="428400">
                <a:tc>
                  <a:txBody>
                    <a:bodyPr/>
                    <a:lstStyle/>
                    <a:p>
                      <a:pPr indent="0" lvl="0" marL="0" marR="0" rtl="0" algn="l">
                        <a:lnSpc>
                          <a:spcPct val="100000"/>
                        </a:lnSpc>
                        <a:spcBef>
                          <a:spcPts val="0"/>
                        </a:spcBef>
                        <a:spcAft>
                          <a:spcPts val="0"/>
                        </a:spcAft>
                        <a:buNone/>
                      </a:pPr>
                      <a:r>
                        <a:t/>
                      </a:r>
                      <a:endParaRPr b="1" sz="1200" u="none" cap="none" strike="noStrike"/>
                    </a:p>
                  </a:txBody>
                  <a:tcPr marT="45725" marB="45725" marR="91450" marL="91450">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GB" sz="1200" u="none" cap="none" strike="noStrike"/>
                        <a:t>Debit card</a:t>
                      </a:r>
                      <a:endParaRPr b="1" sz="1200" u="none" cap="none" strike="noStrike"/>
                    </a:p>
                  </a:txBody>
                  <a:tcPr marT="45725" marB="45725" marR="91450" marL="91450" anchor="ctr">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GB" sz="1200" u="none" cap="none" strike="noStrike"/>
                        <a:t>Prepaid card</a:t>
                      </a:r>
                      <a:endParaRPr b="1" sz="1200" u="none" cap="none" strike="noStrike"/>
                    </a:p>
                  </a:txBody>
                  <a:tcPr marT="45725" marB="45725" marR="91450" marL="91450" anchor="ctr">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GB" sz="1200" u="none" cap="none" strike="noStrike"/>
                        <a:t>Credit card</a:t>
                      </a:r>
                      <a:endParaRPr b="1" sz="1200" u="none" cap="none" strike="noStrike"/>
                    </a:p>
                  </a:txBody>
                  <a:tcPr marT="45725" marB="45725" marR="91450" marL="91450" anchor="ctr">
                    <a:lnB cap="flat" cmpd="sng" w="9525">
                      <a:solidFill>
                        <a:srgbClr val="9E9E9E"/>
                      </a:solidFill>
                      <a:prstDash val="solid"/>
                      <a:round/>
                      <a:headEnd len="sm" w="sm" type="none"/>
                      <a:tailEnd len="sm" w="sm" type="none"/>
                    </a:lnB>
                  </a:tcPr>
                </a:tc>
              </a:tr>
              <a:tr h="670575">
                <a:tc>
                  <a:txBody>
                    <a:bodyPr/>
                    <a:lstStyle/>
                    <a:p>
                      <a:pPr indent="0" lvl="0" marL="0" marR="0" rtl="0" algn="l">
                        <a:lnSpc>
                          <a:spcPct val="100000"/>
                        </a:lnSpc>
                        <a:spcBef>
                          <a:spcPts val="0"/>
                        </a:spcBef>
                        <a:spcAft>
                          <a:spcPts val="0"/>
                        </a:spcAft>
                        <a:buNone/>
                      </a:pPr>
                      <a:r>
                        <a:rPr b="1" lang="en-GB" sz="1200" u="none" cap="none" strike="noStrike"/>
                        <a:t>Interest</a:t>
                      </a:r>
                      <a:endParaRPr b="1" sz="1200" u="none" cap="none" strike="noStrike"/>
                    </a:p>
                  </a:txBody>
                  <a:tcPr marT="152400" marB="152400" marR="152400" marL="152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a:solidFill>
                            <a:schemeClr val="dk1"/>
                          </a:solidFill>
                          <a:latin typeface="Lato"/>
                          <a:ea typeface="Lato"/>
                          <a:cs typeface="Lato"/>
                          <a:sym typeface="Lato"/>
                        </a:rPr>
                        <a:t>None</a:t>
                      </a:r>
                      <a:endParaRPr>
                        <a:solidFill>
                          <a:schemeClr val="dk1"/>
                        </a:solidFill>
                        <a:latin typeface="Lato"/>
                        <a:ea typeface="Lato"/>
                        <a:cs typeface="Lato"/>
                        <a:sym typeface="Lato"/>
                      </a:endParaRPr>
                    </a:p>
                  </a:txBody>
                  <a:tcPr marT="152400" marB="152400" marR="152400" marL="152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GB">
                          <a:solidFill>
                            <a:schemeClr val="dk1"/>
                          </a:solidFill>
                          <a:latin typeface="Lato"/>
                          <a:ea typeface="Lato"/>
                          <a:cs typeface="Lato"/>
                          <a:sym typeface="Lato"/>
                        </a:rPr>
                        <a:t>None</a:t>
                      </a:r>
                      <a:endParaRPr>
                        <a:solidFill>
                          <a:schemeClr val="dk1"/>
                        </a:solidFill>
                      </a:endParaRPr>
                    </a:p>
                  </a:txBody>
                  <a:tcPr marT="152400" marB="152400" marR="152400" marL="152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b="1">
                        <a:solidFill>
                          <a:schemeClr val="dk1"/>
                        </a:solidFill>
                        <a:latin typeface="Lato"/>
                        <a:ea typeface="Lato"/>
                        <a:cs typeface="Lato"/>
                        <a:sym typeface="Lato"/>
                      </a:endParaRPr>
                    </a:p>
                    <a:p>
                      <a:pPr indent="0" lvl="0" marL="0" rtl="0" algn="ctr">
                        <a:spcBef>
                          <a:spcPts val="0"/>
                        </a:spcBef>
                        <a:spcAft>
                          <a:spcPts val="0"/>
                        </a:spcAft>
                        <a:buNone/>
                      </a:pPr>
                      <a:r>
                        <a:rPr b="1" lang="en-GB">
                          <a:solidFill>
                            <a:schemeClr val="dk1"/>
                          </a:solidFill>
                          <a:latin typeface="Lato"/>
                          <a:ea typeface="Lato"/>
                          <a:cs typeface="Lato"/>
                          <a:sym typeface="Lato"/>
                        </a:rPr>
                        <a:t>Interest charged if you don’t pay the bill in full</a:t>
                      </a:r>
                      <a:endParaRPr b="1">
                        <a:solidFill>
                          <a:schemeClr val="dk1"/>
                        </a:solidFill>
                        <a:latin typeface="Lato"/>
                        <a:ea typeface="Lato"/>
                        <a:cs typeface="Lato"/>
                        <a:sym typeface="Lato"/>
                      </a:endParaRPr>
                    </a:p>
                    <a:p>
                      <a:pPr indent="0" lvl="0" marL="0" rtl="0" algn="ctr">
                        <a:spcBef>
                          <a:spcPts val="0"/>
                        </a:spcBef>
                        <a:spcAft>
                          <a:spcPts val="0"/>
                        </a:spcAft>
                        <a:buNone/>
                      </a:pPr>
                      <a:r>
                        <a:t/>
                      </a:r>
                      <a:endParaRPr b="1">
                        <a:solidFill>
                          <a:schemeClr val="dk1"/>
                        </a:solidFill>
                        <a:latin typeface="Lato"/>
                        <a:ea typeface="Lato"/>
                        <a:cs typeface="Lato"/>
                        <a:sym typeface="Lato"/>
                      </a:endParaRPr>
                    </a:p>
                    <a:p>
                      <a:pPr indent="0" lvl="0" marL="0" rtl="0" algn="l">
                        <a:spcBef>
                          <a:spcPts val="0"/>
                        </a:spcBef>
                        <a:spcAft>
                          <a:spcPts val="0"/>
                        </a:spcAft>
                        <a:buNone/>
                      </a:pPr>
                      <a:r>
                        <a:t/>
                      </a:r>
                      <a:endParaRPr>
                        <a:solidFill>
                          <a:schemeClr val="dk1"/>
                        </a:solidFill>
                      </a:endParaRPr>
                    </a:p>
                  </a:txBody>
                  <a:tcPr marT="152400" marB="152400" marR="152400" marL="152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bl>
          </a:graphicData>
        </a:graphic>
      </p:graphicFrame>
      <p:sp>
        <p:nvSpPr>
          <p:cNvPr id="257" name="Google Shape;257;g2f1907b3162_0_70"/>
          <p:cNvSpPr txBox="1"/>
          <p:nvPr/>
        </p:nvSpPr>
        <p:spPr>
          <a:xfrm>
            <a:off x="1931000" y="1070825"/>
            <a:ext cx="5055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t>Fill in your table with the correct information</a:t>
            </a:r>
            <a:endParaRPr b="1" sz="1800"/>
          </a:p>
        </p:txBody>
      </p:sp>
      <p:sp>
        <p:nvSpPr>
          <p:cNvPr id="258" name="Google Shape;258;g2f1907b3162_0_70"/>
          <p:cNvSpPr txBox="1"/>
          <p:nvPr>
            <p:ph type="ctrTitle"/>
          </p:nvPr>
        </p:nvSpPr>
        <p:spPr>
          <a:xfrm>
            <a:off x="2688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Comparing </a:t>
            </a:r>
            <a:r>
              <a:rPr b="1" i="0" lang="en-GB" sz="2900" u="none" cap="none" strike="noStrike">
                <a:solidFill>
                  <a:schemeClr val="accent2"/>
                </a:solidFill>
                <a:latin typeface="Lato"/>
                <a:ea typeface="Lato"/>
                <a:cs typeface="Lato"/>
                <a:sym typeface="Lato"/>
              </a:rPr>
              <a:t>payment cards</a:t>
            </a:r>
            <a:endParaRPr b="1" i="0" sz="2900" u="none" cap="none" strike="noStrike">
              <a:solidFill>
                <a:schemeClr val="accent2"/>
              </a:solidFill>
              <a:latin typeface="Lato"/>
              <a:ea typeface="Lato"/>
              <a:cs typeface="Lato"/>
              <a:sym typeface="Lato"/>
            </a:endParaRPr>
          </a:p>
        </p:txBody>
      </p:sp>
      <p:sp>
        <p:nvSpPr>
          <p:cNvPr id="259" name="Google Shape;259;g2f1907b3162_0_70"/>
          <p:cNvSpPr/>
          <p:nvPr/>
        </p:nvSpPr>
        <p:spPr>
          <a:xfrm>
            <a:off x="1904075" y="2283250"/>
            <a:ext cx="2233800" cy="1269300"/>
          </a:xfrm>
          <a:prstGeom prst="roundRect">
            <a:avLst>
              <a:gd fmla="val 16667" name="adj"/>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0" name="Google Shape;260;g2f1907b3162_0_70"/>
          <p:cNvSpPr/>
          <p:nvPr/>
        </p:nvSpPr>
        <p:spPr>
          <a:xfrm>
            <a:off x="4240800" y="2283250"/>
            <a:ext cx="2233800" cy="1269300"/>
          </a:xfrm>
          <a:prstGeom prst="roundRect">
            <a:avLst>
              <a:gd fmla="val 16667" name="adj"/>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1" name="Google Shape;261;g2f1907b3162_0_70"/>
          <p:cNvSpPr/>
          <p:nvPr/>
        </p:nvSpPr>
        <p:spPr>
          <a:xfrm>
            <a:off x="6577525" y="2283250"/>
            <a:ext cx="2233800" cy="1269300"/>
          </a:xfrm>
          <a:prstGeom prst="roundRect">
            <a:avLst>
              <a:gd fmla="val 16667" name="adj"/>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6"/>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i="0" sz="1400" u="none" cap="none" strike="noStrike">
              <a:solidFill>
                <a:srgbClr val="262A33"/>
              </a:solidFill>
              <a:latin typeface="Lato"/>
              <a:ea typeface="Lato"/>
              <a:cs typeface="Lato"/>
              <a:sym typeface="Lato"/>
            </a:endParaRPr>
          </a:p>
        </p:txBody>
      </p:sp>
      <p:graphicFrame>
        <p:nvGraphicFramePr>
          <p:cNvPr id="267" name="Google Shape;267;p6"/>
          <p:cNvGraphicFramePr/>
          <p:nvPr/>
        </p:nvGraphicFramePr>
        <p:xfrm>
          <a:off x="215567" y="1130000"/>
          <a:ext cx="3000000" cy="3000000"/>
        </p:xfrm>
        <a:graphic>
          <a:graphicData uri="http://schemas.openxmlformats.org/drawingml/2006/table">
            <a:tbl>
              <a:tblPr bandRow="1" firstRow="1">
                <a:noFill/>
                <a:tableStyleId>{19AEB6CE-8020-49D8-898F-7219E1DFB918}</a:tableStyleId>
              </a:tblPr>
              <a:tblGrid>
                <a:gridCol w="1205300"/>
                <a:gridCol w="2514450"/>
                <a:gridCol w="2514450"/>
                <a:gridCol w="2514450"/>
              </a:tblGrid>
              <a:tr h="451375">
                <a:tc>
                  <a:txBody>
                    <a:bodyPr/>
                    <a:lstStyle/>
                    <a:p>
                      <a:pPr indent="0" lvl="0" marL="0" marR="0" rtl="0" algn="l">
                        <a:lnSpc>
                          <a:spcPct val="100000"/>
                        </a:lnSpc>
                        <a:spcBef>
                          <a:spcPts val="0"/>
                        </a:spcBef>
                        <a:spcAft>
                          <a:spcPts val="0"/>
                        </a:spcAft>
                        <a:buNone/>
                      </a:pPr>
                      <a:r>
                        <a:t/>
                      </a:r>
                      <a:endParaRPr b="1" sz="1200" u="none" cap="none" strike="noStrike">
                        <a:latin typeface="Lato"/>
                        <a:ea typeface="Lato"/>
                        <a:cs typeface="Lato"/>
                        <a:sym typeface="Lato"/>
                      </a:endParaRPr>
                    </a:p>
                  </a:txBody>
                  <a:tcPr marT="45725" marB="45725" marR="91450" marL="91450">
                    <a:solidFill>
                      <a:schemeClr val="lt1"/>
                    </a:solidFill>
                  </a:tcPr>
                </a:tc>
                <a:tc>
                  <a:txBody>
                    <a:bodyPr/>
                    <a:lstStyle/>
                    <a:p>
                      <a:pPr indent="0" lvl="0" marL="0" marR="0" rtl="0" algn="ctr">
                        <a:lnSpc>
                          <a:spcPct val="100000"/>
                        </a:lnSpc>
                        <a:spcBef>
                          <a:spcPts val="0"/>
                        </a:spcBef>
                        <a:spcAft>
                          <a:spcPts val="0"/>
                        </a:spcAft>
                        <a:buNone/>
                      </a:pPr>
                      <a:r>
                        <a:rPr b="1" lang="en-GB" sz="1200" u="none" cap="none" strike="noStrike">
                          <a:latin typeface="Lato"/>
                          <a:ea typeface="Lato"/>
                          <a:cs typeface="Lato"/>
                          <a:sym typeface="Lato"/>
                        </a:rPr>
                        <a:t>Debit card</a:t>
                      </a:r>
                      <a:endParaRPr b="1" sz="1200" u="none" cap="none" strike="noStrike">
                        <a:latin typeface="Lato"/>
                        <a:ea typeface="Lato"/>
                        <a:cs typeface="Lato"/>
                        <a:sym typeface="Lato"/>
                      </a:endParaRPr>
                    </a:p>
                  </a:txBody>
                  <a:tcPr marT="45725" marB="45725" marR="91450" marL="91450" anchor="ctr">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1" lang="en-GB" sz="1200" u="none" cap="none" strike="noStrike">
                          <a:latin typeface="Lato"/>
                          <a:ea typeface="Lato"/>
                          <a:cs typeface="Lato"/>
                          <a:sym typeface="Lato"/>
                        </a:rPr>
                        <a:t>Prepaid card</a:t>
                      </a:r>
                      <a:endParaRPr b="1" sz="1200" u="none" cap="none" strike="noStrike">
                        <a:latin typeface="Lato"/>
                        <a:ea typeface="Lato"/>
                        <a:cs typeface="Lato"/>
                        <a:sym typeface="Lato"/>
                      </a:endParaRPr>
                    </a:p>
                  </a:txBody>
                  <a:tcPr marT="45725" marB="45725" marR="91450" marL="91450" anchor="ctr">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1" lang="en-GB" sz="1200" u="none" cap="none" strike="noStrike">
                          <a:latin typeface="Lato"/>
                          <a:ea typeface="Lato"/>
                          <a:cs typeface="Lato"/>
                          <a:sym typeface="Lato"/>
                        </a:rPr>
                        <a:t>Credit card</a:t>
                      </a:r>
                      <a:endParaRPr b="1" sz="1200" u="none" cap="none" strike="noStrike">
                        <a:latin typeface="Lato"/>
                        <a:ea typeface="Lato"/>
                        <a:cs typeface="Lato"/>
                        <a:sym typeface="Lato"/>
                      </a:endParaRPr>
                    </a:p>
                  </a:txBody>
                  <a:tcPr marT="45725" marB="45725" marR="91450" marL="91450" anchor="ctr">
                    <a:lnB cap="flat" cmpd="sng" w="9525">
                      <a:solidFill>
                        <a:srgbClr val="9E9E9E"/>
                      </a:solidFill>
                      <a:prstDash val="solid"/>
                      <a:round/>
                      <a:headEnd len="sm" w="sm" type="none"/>
                      <a:tailEnd len="sm" w="sm" type="none"/>
                    </a:lnB>
                    <a:solidFill>
                      <a:schemeClr val="lt1"/>
                    </a:solidFill>
                  </a:tcPr>
                </a:tc>
              </a:tr>
              <a:tr h="939625">
                <a:tc>
                  <a:txBody>
                    <a:bodyPr/>
                    <a:lstStyle/>
                    <a:p>
                      <a:pPr indent="0" lvl="0" marL="0" marR="0" rtl="0" algn="l">
                        <a:lnSpc>
                          <a:spcPct val="100000"/>
                        </a:lnSpc>
                        <a:spcBef>
                          <a:spcPts val="0"/>
                        </a:spcBef>
                        <a:spcAft>
                          <a:spcPts val="0"/>
                        </a:spcAft>
                        <a:buNone/>
                      </a:pPr>
                      <a:r>
                        <a:rPr b="1" lang="en-GB" sz="1200">
                          <a:latin typeface="Lato"/>
                          <a:ea typeface="Lato"/>
                          <a:cs typeface="Lato"/>
                          <a:sym typeface="Lato"/>
                        </a:rPr>
                        <a:t>Where the money comes from </a:t>
                      </a:r>
                      <a:endParaRPr b="1" sz="1200" u="none" cap="none" strike="noStrike">
                        <a:latin typeface="Lato"/>
                        <a:ea typeface="Lato"/>
                        <a:cs typeface="Lato"/>
                        <a:sym typeface="Lato"/>
                      </a:endParaRPr>
                    </a:p>
                  </a:txBody>
                  <a:tcPr marT="152400" marB="152400" marR="152400" marL="152400"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None/>
                      </a:pPr>
                      <a:r>
                        <a:rPr b="1" lang="en-GB" sz="1300" u="none" cap="none" strike="noStrike">
                          <a:solidFill>
                            <a:srgbClr val="00B050"/>
                          </a:solidFill>
                          <a:latin typeface="Lato"/>
                          <a:ea typeface="Lato"/>
                          <a:cs typeface="Lato"/>
                          <a:sym typeface="Lato"/>
                        </a:rPr>
                        <a:t>The money comes straight out of</a:t>
                      </a:r>
                      <a:r>
                        <a:rPr b="1" lang="en-GB" sz="1300" u="none" cap="none" strike="noStrike">
                          <a:solidFill>
                            <a:srgbClr val="00B050"/>
                          </a:solidFill>
                          <a:latin typeface="Lato"/>
                          <a:ea typeface="Lato"/>
                          <a:cs typeface="Lato"/>
                          <a:sym typeface="Lato"/>
                        </a:rPr>
                        <a:t> your current account</a:t>
                      </a:r>
                      <a:endParaRPr b="1" sz="1300" u="none" cap="none" strike="noStrike">
                        <a:solidFill>
                          <a:srgbClr val="00B050"/>
                        </a:solidFill>
                        <a:latin typeface="Lato"/>
                        <a:ea typeface="Lato"/>
                        <a:cs typeface="Lato"/>
                        <a:sym typeface="Lato"/>
                      </a:endParaRPr>
                    </a:p>
                  </a:txBody>
                  <a:tcPr marT="152400" marB="152400" marR="152400" marL="152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1" lang="en-GB" sz="1300" u="none" cap="none" strike="noStrike">
                          <a:solidFill>
                            <a:srgbClr val="00B050"/>
                          </a:solidFill>
                          <a:latin typeface="Lato"/>
                          <a:ea typeface="Lato"/>
                          <a:cs typeface="Lato"/>
                          <a:sym typeface="Lato"/>
                        </a:rPr>
                        <a:t>Parents/carers/guardians put money onto the card</a:t>
                      </a:r>
                      <a:endParaRPr b="1" sz="1300" u="none" cap="none" strike="noStrike">
                        <a:solidFill>
                          <a:srgbClr val="00B050"/>
                        </a:solidFill>
                        <a:latin typeface="Lato"/>
                        <a:ea typeface="Lato"/>
                        <a:cs typeface="Lato"/>
                        <a:sym typeface="Lato"/>
                      </a:endParaRPr>
                    </a:p>
                  </a:txBody>
                  <a:tcPr marT="152400" marB="152400" marR="152400" marL="152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1" lang="en-GB" sz="1300" u="none" cap="none" strike="noStrike">
                          <a:solidFill>
                            <a:srgbClr val="00B050"/>
                          </a:solidFill>
                          <a:latin typeface="Lato"/>
                          <a:ea typeface="Lato"/>
                          <a:cs typeface="Lato"/>
                          <a:sym typeface="Lato"/>
                        </a:rPr>
                        <a:t>The bank – you are borrowing the bank’s money until you pay your credit card statement</a:t>
                      </a:r>
                      <a:r>
                        <a:rPr b="1" lang="en-GB" sz="1300" u="none" cap="none" strike="noStrike">
                          <a:solidFill>
                            <a:srgbClr val="00B050"/>
                          </a:solidFill>
                          <a:latin typeface="Lato"/>
                          <a:ea typeface="Lato"/>
                          <a:cs typeface="Lato"/>
                          <a:sym typeface="Lato"/>
                        </a:rPr>
                        <a:t> bill</a:t>
                      </a:r>
                      <a:endParaRPr b="1" sz="1300" u="none" cap="none" strike="noStrike">
                        <a:solidFill>
                          <a:srgbClr val="00B050"/>
                        </a:solidFill>
                        <a:latin typeface="Lato"/>
                        <a:ea typeface="Lato"/>
                        <a:cs typeface="Lato"/>
                        <a:sym typeface="Lato"/>
                      </a:endParaRPr>
                    </a:p>
                  </a:txBody>
                  <a:tcPr marT="152400" marB="152400" marR="152400" marL="152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687925">
                <a:tc>
                  <a:txBody>
                    <a:bodyPr/>
                    <a:lstStyle/>
                    <a:p>
                      <a:pPr indent="0" lvl="0" marL="0" rtl="0" algn="l">
                        <a:spcBef>
                          <a:spcPts val="0"/>
                        </a:spcBef>
                        <a:spcAft>
                          <a:spcPts val="0"/>
                        </a:spcAft>
                        <a:buNone/>
                      </a:pPr>
                      <a:r>
                        <a:rPr b="1" lang="en-GB" sz="1200">
                          <a:latin typeface="Lato"/>
                          <a:ea typeface="Lato"/>
                          <a:cs typeface="Lato"/>
                          <a:sym typeface="Lato"/>
                        </a:rPr>
                        <a:t>Minimum age</a:t>
                      </a:r>
                      <a:endParaRPr b="1" sz="1200" u="none" cap="none" strike="noStrike">
                        <a:latin typeface="Lato"/>
                        <a:ea typeface="Lato"/>
                        <a:cs typeface="Lato"/>
                        <a:sym typeface="Lato"/>
                      </a:endParaRPr>
                    </a:p>
                  </a:txBody>
                  <a:tcPr marT="152400" marB="152400" marR="152400" marL="152400" anchor="ctr">
                    <a:solidFill>
                      <a:schemeClr val="lt1"/>
                    </a:solidFill>
                  </a:tcPr>
                </a:tc>
                <a:tc>
                  <a:txBody>
                    <a:bodyPr/>
                    <a:lstStyle/>
                    <a:p>
                      <a:pPr indent="0" lvl="0" marL="0" rtl="0" algn="ctr">
                        <a:spcBef>
                          <a:spcPts val="0"/>
                        </a:spcBef>
                        <a:spcAft>
                          <a:spcPts val="0"/>
                        </a:spcAft>
                        <a:buClr>
                          <a:srgbClr val="000000"/>
                        </a:buClr>
                        <a:buFont typeface="Arial"/>
                        <a:buNone/>
                      </a:pPr>
                      <a:r>
                        <a:rPr b="1" lang="en-GB" sz="1300">
                          <a:solidFill>
                            <a:srgbClr val="00B050"/>
                          </a:solidFill>
                          <a:latin typeface="Lato"/>
                          <a:ea typeface="Lato"/>
                          <a:cs typeface="Lato"/>
                          <a:sym typeface="Lato"/>
                        </a:rPr>
                        <a:t>11</a:t>
                      </a:r>
                      <a:endParaRPr/>
                    </a:p>
                  </a:txBody>
                  <a:tcPr marT="152400" marB="152400" marR="152400" marL="152400" anchor="ctr">
                    <a:lnT cap="flat" cmpd="sng" w="9525">
                      <a:solidFill>
                        <a:srgbClr val="9E9E9E"/>
                      </a:solidFill>
                      <a:prstDash val="solid"/>
                      <a:round/>
                      <a:headEnd len="sm" w="sm" type="none"/>
                      <a:tailEnd len="sm" w="sm" type="none"/>
                    </a:lnT>
                    <a:solidFill>
                      <a:schemeClr val="lt1"/>
                    </a:solidFill>
                  </a:tcPr>
                </a:tc>
                <a:tc>
                  <a:txBody>
                    <a:bodyPr/>
                    <a:lstStyle/>
                    <a:p>
                      <a:pPr indent="0" lvl="0" marL="0" rtl="0" algn="ctr">
                        <a:spcBef>
                          <a:spcPts val="0"/>
                        </a:spcBef>
                        <a:spcAft>
                          <a:spcPts val="0"/>
                        </a:spcAft>
                        <a:buClr>
                          <a:srgbClr val="000000"/>
                        </a:buClr>
                        <a:buFont typeface="Arial"/>
                        <a:buNone/>
                      </a:pPr>
                      <a:r>
                        <a:rPr b="1" lang="en-GB" sz="1300">
                          <a:solidFill>
                            <a:srgbClr val="00B050"/>
                          </a:solidFill>
                          <a:latin typeface="Lato"/>
                          <a:ea typeface="Lato"/>
                          <a:cs typeface="Lato"/>
                          <a:sym typeface="Lato"/>
                        </a:rPr>
                        <a:t>6</a:t>
                      </a:r>
                      <a:endParaRPr/>
                    </a:p>
                  </a:txBody>
                  <a:tcPr marT="152400" marB="152400" marR="152400" marL="152400" anchor="ctr">
                    <a:lnT cap="flat" cmpd="sng" w="9525">
                      <a:solidFill>
                        <a:srgbClr val="9E9E9E"/>
                      </a:solidFill>
                      <a:prstDash val="solid"/>
                      <a:round/>
                      <a:headEnd len="sm" w="sm" type="none"/>
                      <a:tailEnd len="sm" w="sm" type="none"/>
                    </a:lnT>
                    <a:solidFill>
                      <a:schemeClr val="lt1"/>
                    </a:solidFill>
                  </a:tcPr>
                </a:tc>
                <a:tc>
                  <a:txBody>
                    <a:bodyPr/>
                    <a:lstStyle/>
                    <a:p>
                      <a:pPr indent="0" lvl="0" marL="0" rtl="0" algn="ctr">
                        <a:spcBef>
                          <a:spcPts val="0"/>
                        </a:spcBef>
                        <a:spcAft>
                          <a:spcPts val="0"/>
                        </a:spcAft>
                        <a:buClr>
                          <a:srgbClr val="000000"/>
                        </a:buClr>
                        <a:buFont typeface="Arial"/>
                        <a:buNone/>
                      </a:pPr>
                      <a:r>
                        <a:rPr b="1" lang="en-GB" sz="1300">
                          <a:solidFill>
                            <a:srgbClr val="00B050"/>
                          </a:solidFill>
                          <a:latin typeface="Lato"/>
                          <a:ea typeface="Lato"/>
                          <a:cs typeface="Lato"/>
                          <a:sym typeface="Lato"/>
                        </a:rPr>
                        <a:t>18</a:t>
                      </a:r>
                      <a:endParaRPr/>
                    </a:p>
                  </a:txBody>
                  <a:tcPr marT="152400" marB="152400" marR="152400" marL="152400" anchor="ctr">
                    <a:lnT cap="flat" cmpd="sng" w="9525">
                      <a:solidFill>
                        <a:srgbClr val="9E9E9E"/>
                      </a:solidFill>
                      <a:prstDash val="solid"/>
                      <a:round/>
                      <a:headEnd len="sm" w="sm" type="none"/>
                      <a:tailEnd len="sm" w="sm" type="none"/>
                    </a:lnT>
                    <a:solidFill>
                      <a:schemeClr val="lt1"/>
                    </a:solidFill>
                  </a:tcPr>
                </a:tc>
              </a:tr>
              <a:tr h="899225">
                <a:tc>
                  <a:txBody>
                    <a:bodyPr/>
                    <a:lstStyle/>
                    <a:p>
                      <a:pPr indent="0" lvl="0" marL="0" marR="0" rtl="0" algn="l">
                        <a:lnSpc>
                          <a:spcPct val="100000"/>
                        </a:lnSpc>
                        <a:spcBef>
                          <a:spcPts val="0"/>
                        </a:spcBef>
                        <a:spcAft>
                          <a:spcPts val="0"/>
                        </a:spcAft>
                        <a:buNone/>
                      </a:pPr>
                      <a:r>
                        <a:rPr b="1" lang="en-GB" sz="1200" u="none" cap="none" strike="noStrike">
                          <a:latin typeface="Lato"/>
                          <a:ea typeface="Lato"/>
                          <a:cs typeface="Lato"/>
                          <a:sym typeface="Lato"/>
                        </a:rPr>
                        <a:t>Limit</a:t>
                      </a:r>
                      <a:endParaRPr b="1" sz="1200" u="none" cap="none" strike="noStrike">
                        <a:latin typeface="Lato"/>
                        <a:ea typeface="Lato"/>
                        <a:cs typeface="Lato"/>
                        <a:sym typeface="Lato"/>
                      </a:endParaRPr>
                    </a:p>
                  </a:txBody>
                  <a:tcPr marT="152400" marB="152400" marR="152400" marL="152400" anchor="ctr">
                    <a:solidFill>
                      <a:schemeClr val="lt1"/>
                    </a:solidFill>
                  </a:tcPr>
                </a:tc>
                <a:tc>
                  <a:txBody>
                    <a:bodyPr/>
                    <a:lstStyle/>
                    <a:p>
                      <a:pPr indent="0" lvl="0" marL="0" marR="0" rtl="0" algn="ctr">
                        <a:lnSpc>
                          <a:spcPct val="100000"/>
                        </a:lnSpc>
                        <a:spcBef>
                          <a:spcPts val="0"/>
                        </a:spcBef>
                        <a:spcAft>
                          <a:spcPts val="0"/>
                        </a:spcAft>
                        <a:buNone/>
                      </a:pPr>
                      <a:r>
                        <a:rPr b="1" lang="en-GB" sz="1300" u="none" cap="none" strike="noStrike">
                          <a:solidFill>
                            <a:srgbClr val="00B050"/>
                          </a:solidFill>
                          <a:latin typeface="Lato"/>
                          <a:ea typeface="Lato"/>
                          <a:cs typeface="Lato"/>
                          <a:sym typeface="Lato"/>
                        </a:rPr>
                        <a:t>No</a:t>
                      </a:r>
                      <a:r>
                        <a:rPr b="1" lang="en-GB" sz="1300" u="none" cap="none" strike="noStrike">
                          <a:solidFill>
                            <a:srgbClr val="00B050"/>
                          </a:solidFill>
                          <a:latin typeface="Lato"/>
                          <a:ea typeface="Lato"/>
                          <a:cs typeface="Lato"/>
                          <a:sym typeface="Lato"/>
                        </a:rPr>
                        <a:t> set limit but you must have the money in your current account</a:t>
                      </a:r>
                      <a:endParaRPr b="1" sz="1300" u="none" cap="none" strike="noStrike">
                        <a:solidFill>
                          <a:srgbClr val="00B050"/>
                        </a:solidFill>
                        <a:latin typeface="Lato"/>
                        <a:ea typeface="Lato"/>
                        <a:cs typeface="Lato"/>
                        <a:sym typeface="Lato"/>
                      </a:endParaRPr>
                    </a:p>
                  </a:txBody>
                  <a:tcPr marT="152400" marB="152400" marR="152400" marL="152400" anchor="ctr">
                    <a:solidFill>
                      <a:schemeClr val="lt1"/>
                    </a:solidFill>
                  </a:tcPr>
                </a:tc>
                <a:tc>
                  <a:txBody>
                    <a:bodyPr/>
                    <a:lstStyle/>
                    <a:p>
                      <a:pPr indent="0" lvl="0" marL="0" marR="0" rtl="0" algn="ctr">
                        <a:lnSpc>
                          <a:spcPct val="100000"/>
                        </a:lnSpc>
                        <a:spcBef>
                          <a:spcPts val="0"/>
                        </a:spcBef>
                        <a:spcAft>
                          <a:spcPts val="0"/>
                        </a:spcAft>
                        <a:buNone/>
                      </a:pPr>
                      <a:r>
                        <a:rPr b="1" lang="en-GB" sz="1300" u="none" cap="none" strike="noStrike">
                          <a:solidFill>
                            <a:srgbClr val="00B050"/>
                          </a:solidFill>
                          <a:latin typeface="Lato"/>
                          <a:ea typeface="Lato"/>
                          <a:cs typeface="Lato"/>
                          <a:sym typeface="Lato"/>
                        </a:rPr>
                        <a:t>The amount added to the card</a:t>
                      </a:r>
                      <a:endParaRPr b="1" sz="1300" u="none" cap="none" strike="noStrike">
                        <a:solidFill>
                          <a:srgbClr val="00B050"/>
                        </a:solidFill>
                        <a:latin typeface="Lato"/>
                        <a:ea typeface="Lato"/>
                        <a:cs typeface="Lato"/>
                        <a:sym typeface="Lato"/>
                      </a:endParaRPr>
                    </a:p>
                  </a:txBody>
                  <a:tcPr marT="152400" marB="152400" marR="152400" marL="152400" anchor="ctr">
                    <a:solidFill>
                      <a:schemeClr val="lt1"/>
                    </a:solidFill>
                  </a:tcPr>
                </a:tc>
                <a:tc>
                  <a:txBody>
                    <a:bodyPr/>
                    <a:lstStyle/>
                    <a:p>
                      <a:pPr indent="0" lvl="0" marL="0" marR="0" rtl="0" algn="ctr">
                        <a:lnSpc>
                          <a:spcPct val="100000"/>
                        </a:lnSpc>
                        <a:spcBef>
                          <a:spcPts val="0"/>
                        </a:spcBef>
                        <a:spcAft>
                          <a:spcPts val="0"/>
                        </a:spcAft>
                        <a:buNone/>
                      </a:pPr>
                      <a:r>
                        <a:rPr b="1" lang="en-GB" sz="1300" u="none" cap="none" strike="noStrike">
                          <a:solidFill>
                            <a:srgbClr val="00B050"/>
                          </a:solidFill>
                          <a:latin typeface="Lato"/>
                          <a:ea typeface="Lato"/>
                          <a:cs typeface="Lato"/>
                          <a:sym typeface="Lato"/>
                        </a:rPr>
                        <a:t>Varies,</a:t>
                      </a:r>
                      <a:r>
                        <a:rPr b="1" lang="en-GB" sz="1300" u="none" cap="none" strike="noStrike">
                          <a:solidFill>
                            <a:srgbClr val="00B050"/>
                          </a:solidFill>
                          <a:latin typeface="Lato"/>
                          <a:ea typeface="Lato"/>
                          <a:cs typeface="Lato"/>
                          <a:sym typeface="Lato"/>
                        </a:rPr>
                        <a:t> most range between £500 and £5,000</a:t>
                      </a:r>
                      <a:endParaRPr b="1" sz="1300" u="none" cap="none" strike="noStrike">
                        <a:solidFill>
                          <a:srgbClr val="00B050"/>
                        </a:solidFill>
                        <a:latin typeface="Lato"/>
                        <a:ea typeface="Lato"/>
                        <a:cs typeface="Lato"/>
                        <a:sym typeface="Lato"/>
                      </a:endParaRPr>
                    </a:p>
                  </a:txBody>
                  <a:tcPr marT="152400" marB="152400" marR="152400" marL="152400" anchor="ctr">
                    <a:solidFill>
                      <a:schemeClr val="lt1"/>
                    </a:solidFill>
                  </a:tcPr>
                </a:tc>
              </a:tr>
              <a:tr h="706525">
                <a:tc>
                  <a:txBody>
                    <a:bodyPr/>
                    <a:lstStyle/>
                    <a:p>
                      <a:pPr indent="0" lvl="0" marL="0" marR="0" rtl="0" algn="l">
                        <a:lnSpc>
                          <a:spcPct val="100000"/>
                        </a:lnSpc>
                        <a:spcBef>
                          <a:spcPts val="0"/>
                        </a:spcBef>
                        <a:spcAft>
                          <a:spcPts val="0"/>
                        </a:spcAft>
                        <a:buNone/>
                      </a:pPr>
                      <a:r>
                        <a:rPr b="1" lang="en-GB" sz="1200" u="none" cap="none" strike="noStrike">
                          <a:latin typeface="Lato"/>
                          <a:ea typeface="Lato"/>
                          <a:cs typeface="Lato"/>
                          <a:sym typeface="Lato"/>
                        </a:rPr>
                        <a:t>Interest</a:t>
                      </a:r>
                      <a:endParaRPr b="1" sz="1200" u="none" cap="none" strike="noStrike">
                        <a:latin typeface="Lato"/>
                        <a:ea typeface="Lato"/>
                        <a:cs typeface="Lato"/>
                        <a:sym typeface="Lato"/>
                      </a:endParaRPr>
                    </a:p>
                  </a:txBody>
                  <a:tcPr marT="152400" marB="152400" marR="152400" marL="152400" anchor="ctr">
                    <a:solidFill>
                      <a:schemeClr val="lt1"/>
                    </a:solidFill>
                  </a:tcPr>
                </a:tc>
                <a:tc>
                  <a:txBody>
                    <a:bodyPr/>
                    <a:lstStyle/>
                    <a:p>
                      <a:pPr indent="0" lvl="0" marL="0" rtl="0" algn="ctr">
                        <a:spcBef>
                          <a:spcPts val="0"/>
                        </a:spcBef>
                        <a:spcAft>
                          <a:spcPts val="0"/>
                        </a:spcAft>
                        <a:buNone/>
                      </a:pPr>
                      <a:r>
                        <a:rPr b="1" lang="en-GB" sz="1300">
                          <a:solidFill>
                            <a:srgbClr val="00B050"/>
                          </a:solidFill>
                          <a:latin typeface="Lato"/>
                          <a:ea typeface="Lato"/>
                          <a:cs typeface="Lato"/>
                          <a:sym typeface="Lato"/>
                        </a:rPr>
                        <a:t>None</a:t>
                      </a:r>
                      <a:endParaRPr b="1" sz="1300" u="none" cap="none" strike="noStrike">
                        <a:solidFill>
                          <a:srgbClr val="00B050"/>
                        </a:solidFill>
                        <a:latin typeface="Lato"/>
                        <a:ea typeface="Lato"/>
                        <a:cs typeface="Lato"/>
                        <a:sym typeface="Lato"/>
                      </a:endParaRPr>
                    </a:p>
                  </a:txBody>
                  <a:tcPr marT="152400" marB="152400" marR="152400" marL="152400" anchor="ctr">
                    <a:solidFill>
                      <a:schemeClr val="lt1"/>
                    </a:solidFill>
                  </a:tcPr>
                </a:tc>
                <a:tc>
                  <a:txBody>
                    <a:bodyPr/>
                    <a:lstStyle/>
                    <a:p>
                      <a:pPr indent="0" lvl="0" marL="0" marR="0" rtl="0" algn="ctr">
                        <a:lnSpc>
                          <a:spcPct val="100000"/>
                        </a:lnSpc>
                        <a:spcBef>
                          <a:spcPts val="0"/>
                        </a:spcBef>
                        <a:spcAft>
                          <a:spcPts val="0"/>
                        </a:spcAft>
                        <a:buNone/>
                      </a:pPr>
                      <a:r>
                        <a:rPr b="1" lang="en-GB" sz="1300" u="none" cap="none" strike="noStrike">
                          <a:solidFill>
                            <a:srgbClr val="00B050"/>
                          </a:solidFill>
                          <a:latin typeface="Lato"/>
                          <a:ea typeface="Lato"/>
                          <a:cs typeface="Lato"/>
                          <a:sym typeface="Lato"/>
                        </a:rPr>
                        <a:t>None</a:t>
                      </a:r>
                      <a:endParaRPr b="1" sz="1500">
                        <a:solidFill>
                          <a:srgbClr val="00B050"/>
                        </a:solidFill>
                        <a:latin typeface="Lato"/>
                        <a:ea typeface="Lato"/>
                        <a:cs typeface="Lato"/>
                        <a:sym typeface="Lato"/>
                      </a:endParaRPr>
                    </a:p>
                  </a:txBody>
                  <a:tcPr marT="152400" marB="152400" marR="152400" marL="152400" anchor="ctr">
                    <a:solidFill>
                      <a:schemeClr val="lt1"/>
                    </a:solidFill>
                  </a:tcPr>
                </a:tc>
                <a:tc>
                  <a:txBody>
                    <a:bodyPr/>
                    <a:lstStyle/>
                    <a:p>
                      <a:pPr indent="0" lvl="0" marL="0" marR="0" rtl="0" algn="ctr">
                        <a:lnSpc>
                          <a:spcPct val="100000"/>
                        </a:lnSpc>
                        <a:spcBef>
                          <a:spcPts val="0"/>
                        </a:spcBef>
                        <a:spcAft>
                          <a:spcPts val="0"/>
                        </a:spcAft>
                        <a:buNone/>
                      </a:pPr>
                      <a:r>
                        <a:rPr b="1" lang="en-GB" sz="1300" u="none" cap="none" strike="noStrike">
                          <a:solidFill>
                            <a:srgbClr val="00B050"/>
                          </a:solidFill>
                          <a:latin typeface="Lato"/>
                          <a:ea typeface="Lato"/>
                          <a:cs typeface="Lato"/>
                          <a:sym typeface="Lato"/>
                        </a:rPr>
                        <a:t>Interest charged if you</a:t>
                      </a:r>
                      <a:r>
                        <a:rPr b="1" lang="en-GB" sz="1300" u="none" cap="none" strike="noStrike">
                          <a:solidFill>
                            <a:srgbClr val="00B050"/>
                          </a:solidFill>
                          <a:latin typeface="Lato"/>
                          <a:ea typeface="Lato"/>
                          <a:cs typeface="Lato"/>
                          <a:sym typeface="Lato"/>
                        </a:rPr>
                        <a:t> don’t pay the bill in full</a:t>
                      </a:r>
                      <a:endParaRPr b="1" sz="1300" u="none" cap="none" strike="noStrike">
                        <a:solidFill>
                          <a:srgbClr val="00B050"/>
                        </a:solidFill>
                        <a:latin typeface="Lato"/>
                        <a:ea typeface="Lato"/>
                        <a:cs typeface="Lato"/>
                        <a:sym typeface="Lato"/>
                      </a:endParaRPr>
                    </a:p>
                  </a:txBody>
                  <a:tcPr marT="152400" marB="152400" marR="152400" marL="152400" anchor="ctr">
                    <a:solidFill>
                      <a:schemeClr val="lt1"/>
                    </a:solidFill>
                  </a:tcPr>
                </a:tc>
              </a:tr>
            </a:tbl>
          </a:graphicData>
        </a:graphic>
      </p:graphicFrame>
      <p:sp>
        <p:nvSpPr>
          <p:cNvPr id="268" name="Google Shape;268;p6"/>
          <p:cNvSpPr txBox="1"/>
          <p:nvPr>
            <p:ph type="ctrTitle"/>
          </p:nvPr>
        </p:nvSpPr>
        <p:spPr>
          <a:xfrm>
            <a:off x="2688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Comparing </a:t>
            </a:r>
            <a:r>
              <a:rPr b="1" i="0" lang="en-GB" sz="2900" u="none" cap="none" strike="noStrike">
                <a:solidFill>
                  <a:schemeClr val="accent2"/>
                </a:solidFill>
                <a:latin typeface="Lato"/>
                <a:ea typeface="Lato"/>
                <a:cs typeface="Lato"/>
                <a:sym typeface="Lato"/>
              </a:rPr>
              <a:t>payment cards</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1d549192101_1_108"/>
          <p:cNvSpPr txBox="1"/>
          <p:nvPr/>
        </p:nvSpPr>
        <p:spPr>
          <a:xfrm>
            <a:off x="252300" y="1408050"/>
            <a:ext cx="8639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solidFill>
                  <a:srgbClr val="FF8022"/>
                </a:solidFill>
                <a:latin typeface="Lato"/>
                <a:ea typeface="Lato"/>
                <a:cs typeface="Lato"/>
                <a:sym typeface="Lato"/>
              </a:rPr>
              <a:t>The main difference between a credit card and a debit card is…</a:t>
            </a:r>
            <a:endParaRPr b="1" sz="2400">
              <a:solidFill>
                <a:srgbClr val="FF8022"/>
              </a:solidFill>
              <a:latin typeface="Lato"/>
              <a:ea typeface="Lato"/>
              <a:cs typeface="Lato"/>
              <a:sym typeface="Lato"/>
            </a:endParaRPr>
          </a:p>
        </p:txBody>
      </p:sp>
      <p:pic>
        <p:nvPicPr>
          <p:cNvPr id="274" name="Google Shape;274;g1d549192101_1_108"/>
          <p:cNvPicPr preferRelativeResize="0"/>
          <p:nvPr/>
        </p:nvPicPr>
        <p:blipFill>
          <a:blip r:embed="rId3">
            <a:alphaModFix/>
          </a:blip>
          <a:stretch>
            <a:fillRect/>
          </a:stretch>
        </p:blipFill>
        <p:spPr>
          <a:xfrm>
            <a:off x="3619500" y="2224225"/>
            <a:ext cx="1905000" cy="1905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g1575e96a1fb_0_24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59" name="Google Shape;59;g1575e96a1fb_0_240"/>
          <p:cNvGraphicFramePr/>
          <p:nvPr/>
        </p:nvGraphicFramePr>
        <p:xfrm>
          <a:off x="871975" y="1721850"/>
          <a:ext cx="3000000" cy="3000000"/>
        </p:xfrm>
        <a:graphic>
          <a:graphicData uri="http://schemas.openxmlformats.org/drawingml/2006/table">
            <a:tbl>
              <a:tblPr>
                <a:noFill/>
                <a:tableStyleId>{19AEB6CE-8020-49D8-898F-7219E1DFB918}</a:tableStyleId>
              </a:tblPr>
              <a:tblGrid>
                <a:gridCol w="1206500"/>
                <a:gridCol w="1206500"/>
                <a:gridCol w="1206500"/>
                <a:gridCol w="1206500"/>
                <a:gridCol w="1206500"/>
                <a:gridCol w="1206500"/>
              </a:tblGrid>
              <a:tr h="356775">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1</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2</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3</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4</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5</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6</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r>
              <a:tr h="1136575">
                <a:tc>
                  <a:txBody>
                    <a:bodyPr/>
                    <a:lstStyle/>
                    <a:p>
                      <a:pPr indent="0" lvl="0" marL="0" marR="0" rtl="0" algn="ctr">
                        <a:lnSpc>
                          <a:spcPct val="115000"/>
                        </a:lnSpc>
                        <a:spcBef>
                          <a:spcPts val="0"/>
                        </a:spcBef>
                        <a:spcAft>
                          <a:spcPts val="0"/>
                        </a:spcAft>
                        <a:buNone/>
                      </a:pPr>
                      <a:r>
                        <a:rPr b="0" lang="en-GB" sz="1400" u="none" cap="none" strike="noStrike">
                          <a:latin typeface="Lato"/>
                          <a:ea typeface="Lato"/>
                          <a:cs typeface="Lato"/>
                          <a:sym typeface="Lato"/>
                        </a:rPr>
                        <a:t>How to open a bank account </a:t>
                      </a:r>
                      <a:endParaRPr b="0" sz="1400" u="none" cap="none" strike="noStrike">
                        <a:latin typeface="Lato"/>
                        <a:ea typeface="Lato"/>
                        <a:cs typeface="Lato"/>
                        <a:sym typeface="Lato"/>
                      </a:endParaRPr>
                    </a:p>
                  </a:txBody>
                  <a:tcPr marT="63500" marB="63500" marR="63500" marL="63500"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rtl="0" algn="ctr">
                        <a:lnSpc>
                          <a:spcPct val="115000"/>
                        </a:lnSpc>
                        <a:spcBef>
                          <a:spcPts val="0"/>
                        </a:spcBef>
                        <a:spcAft>
                          <a:spcPts val="0"/>
                        </a:spcAft>
                        <a:buClr>
                          <a:srgbClr val="000000"/>
                        </a:buClr>
                        <a:buSzPts val="1400"/>
                        <a:buFont typeface="Arial"/>
                        <a:buNone/>
                      </a:pPr>
                      <a:r>
                        <a:rPr lang="en-GB">
                          <a:latin typeface="Lato"/>
                          <a:ea typeface="Lato"/>
                          <a:cs typeface="Lato"/>
                          <a:sym typeface="Lato"/>
                        </a:rPr>
                        <a:t>How to read a bank statement </a:t>
                      </a:r>
                      <a:endParaRPr>
                        <a:latin typeface="Lato"/>
                        <a:ea typeface="Lato"/>
                        <a:cs typeface="Lato"/>
                        <a:sym typeface="Lato"/>
                      </a:endParaRPr>
                    </a:p>
                  </a:txBody>
                  <a:tcPr marT="63500" marB="63500" marR="63500" marL="63500"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GB">
                          <a:latin typeface="Lato"/>
                          <a:ea typeface="Lato"/>
                          <a:cs typeface="Lato"/>
                          <a:sym typeface="Lato"/>
                        </a:rPr>
                        <a:t>How to save money</a:t>
                      </a:r>
                      <a:endParaRPr b="0" sz="1400" u="none" cap="none" strike="noStrike">
                        <a:latin typeface="Lato"/>
                        <a:ea typeface="Lato"/>
                        <a:cs typeface="Lato"/>
                        <a:sym typeface="Lato"/>
                      </a:endParaRPr>
                    </a:p>
                  </a:txBody>
                  <a:tcPr marT="63500" marB="63500" marR="63500" marL="63500"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1" lang="en-GB">
                          <a:solidFill>
                            <a:schemeClr val="accent2"/>
                          </a:solidFill>
                          <a:latin typeface="Lato"/>
                          <a:ea typeface="Lato"/>
                          <a:cs typeface="Lato"/>
                          <a:sym typeface="Lato"/>
                        </a:rPr>
                        <a:t>How to use bank cards</a:t>
                      </a:r>
                      <a:endParaRPr b="1" sz="1400" u="none" cap="none" strike="noStrike">
                        <a:solidFill>
                          <a:schemeClr val="accent2"/>
                        </a:solidFill>
                        <a:latin typeface="Lato"/>
                        <a:ea typeface="Lato"/>
                        <a:cs typeface="Lato"/>
                        <a:sym typeface="Lato"/>
                      </a:endParaRPr>
                    </a:p>
                  </a:txBody>
                  <a:tcPr marT="63500" marB="63500" marR="63500" marL="63500"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GB">
                          <a:latin typeface="Lato"/>
                          <a:ea typeface="Lato"/>
                          <a:cs typeface="Lato"/>
                          <a:sym typeface="Lato"/>
                        </a:rPr>
                        <a:t>How to manage debt</a:t>
                      </a:r>
                      <a:endParaRPr b="0" sz="1400" u="none" cap="none" strike="noStrike">
                        <a:latin typeface="Lato"/>
                        <a:ea typeface="Lato"/>
                        <a:cs typeface="Lato"/>
                        <a:sym typeface="Lato"/>
                      </a:endParaRPr>
                    </a:p>
                  </a:txBody>
                  <a:tcPr marT="63500" marB="63500" marR="63500" marL="63500"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A guide to banking</a:t>
                      </a:r>
                      <a:endParaRPr>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7"/>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280" name="Google Shape;280;p7"/>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7"/>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82" name="Google Shape;282;p7"/>
          <p:cNvSpPr txBox="1"/>
          <p:nvPr/>
        </p:nvSpPr>
        <p:spPr>
          <a:xfrm>
            <a:off x="488176" y="1121675"/>
            <a:ext cx="7783200" cy="2334900"/>
          </a:xfrm>
          <a:prstGeom prst="rect">
            <a:avLst/>
          </a:prstGeom>
          <a:noFill/>
          <a:ln>
            <a:noFill/>
          </a:ln>
        </p:spPr>
        <p:txBody>
          <a:bodyPr anchorCtr="0" anchor="t" bIns="91425" lIns="91425" spcFirstLastPara="1" rIns="91425" wrap="square" tIns="91425">
            <a:spAutoFit/>
          </a:bodyPr>
          <a:lstStyle/>
          <a:p>
            <a:pPr indent="-381000" lvl="0" marL="469900" rtl="0" algn="l">
              <a:lnSpc>
                <a:spcPct val="107000"/>
              </a:lnSpc>
              <a:spcBef>
                <a:spcPts val="0"/>
              </a:spcBef>
              <a:spcAft>
                <a:spcPts val="0"/>
              </a:spcAft>
              <a:buClr>
                <a:srgbClr val="00FF00"/>
              </a:buClr>
              <a:buSzPts val="2200"/>
              <a:buChar char="●"/>
            </a:pPr>
            <a:r>
              <a:rPr b="1" lang="en-GB" sz="2200">
                <a:solidFill>
                  <a:srgbClr val="00FF00"/>
                </a:solidFill>
                <a:latin typeface="Lato"/>
                <a:ea typeface="Lato"/>
                <a:cs typeface="Lato"/>
                <a:sym typeface="Lato"/>
              </a:rPr>
              <a:t>Describe the difference between a debit and credit card</a:t>
            </a:r>
            <a:endParaRPr sz="2200">
              <a:solidFill>
                <a:srgbClr val="00FF00"/>
              </a:solidFill>
              <a:latin typeface="Lato Light"/>
              <a:ea typeface="Lato Light"/>
              <a:cs typeface="Lato Light"/>
              <a:sym typeface="Lato Light"/>
            </a:endParaRPr>
          </a:p>
          <a:p>
            <a:pPr indent="-241300" lvl="0" marL="800100" rtl="0" algn="l">
              <a:lnSpc>
                <a:spcPct val="107000"/>
              </a:lnSpc>
              <a:spcBef>
                <a:spcPts val="0"/>
              </a:spcBef>
              <a:spcAft>
                <a:spcPts val="0"/>
              </a:spcAft>
              <a:buClr>
                <a:srgbClr val="000000"/>
              </a:buClr>
              <a:buSzPts val="1600"/>
              <a:buFont typeface="Arial"/>
              <a:buNone/>
            </a:pPr>
            <a:r>
              <a:t/>
            </a:r>
            <a:endParaRPr sz="2200">
              <a:solidFill>
                <a:schemeClr val="lt1"/>
              </a:solidFill>
              <a:latin typeface="Lato Light"/>
              <a:ea typeface="Lato Light"/>
              <a:cs typeface="Lato Light"/>
              <a:sym typeface="Lato Light"/>
            </a:endParaRPr>
          </a:p>
          <a:p>
            <a:pPr indent="-381000" lvl="0" marL="469900" rtl="0" algn="l">
              <a:lnSpc>
                <a:spcPct val="107000"/>
              </a:lnSpc>
              <a:spcBef>
                <a:spcPts val="0"/>
              </a:spcBef>
              <a:spcAft>
                <a:spcPts val="0"/>
              </a:spcAft>
              <a:buClr>
                <a:schemeClr val="lt1"/>
              </a:buClr>
              <a:buSzPts val="2200"/>
              <a:buChar char="●"/>
            </a:pPr>
            <a:r>
              <a:rPr b="1" lang="en-GB" sz="2200">
                <a:solidFill>
                  <a:schemeClr val="lt1"/>
                </a:solidFill>
                <a:latin typeface="Lato"/>
                <a:ea typeface="Lato"/>
                <a:cs typeface="Lato"/>
                <a:sym typeface="Lato"/>
              </a:rPr>
              <a:t>Compare credit card payment options</a:t>
            </a:r>
            <a:endParaRPr b="1" sz="2200">
              <a:solidFill>
                <a:schemeClr val="lt1"/>
              </a:solidFill>
              <a:latin typeface="Lato"/>
              <a:ea typeface="Lato"/>
              <a:cs typeface="Lato"/>
              <a:sym typeface="Lato"/>
            </a:endParaRPr>
          </a:p>
          <a:p>
            <a:pPr indent="-241300" lvl="0" marL="800100" rtl="0" algn="l">
              <a:lnSpc>
                <a:spcPct val="107000"/>
              </a:lnSpc>
              <a:spcBef>
                <a:spcPts val="0"/>
              </a:spcBef>
              <a:spcAft>
                <a:spcPts val="0"/>
              </a:spcAft>
              <a:buClr>
                <a:srgbClr val="000000"/>
              </a:buClr>
              <a:buSzPts val="1600"/>
              <a:buFont typeface="Arial"/>
              <a:buNone/>
            </a:pPr>
            <a:r>
              <a:t/>
            </a:r>
            <a:endParaRPr sz="2200">
              <a:solidFill>
                <a:schemeClr val="lt1"/>
              </a:solidFill>
              <a:latin typeface="Lato Light"/>
              <a:ea typeface="Lato Light"/>
              <a:cs typeface="Lato Light"/>
              <a:sym typeface="Lato Light"/>
            </a:endParaRPr>
          </a:p>
          <a:p>
            <a:pPr indent="-368300" lvl="0" marL="457200" rtl="0" algn="l">
              <a:lnSpc>
                <a:spcPct val="107000"/>
              </a:lnSpc>
              <a:spcBef>
                <a:spcPts val="0"/>
              </a:spcBef>
              <a:spcAft>
                <a:spcPts val="0"/>
              </a:spcAft>
              <a:buClr>
                <a:schemeClr val="lt1"/>
              </a:buClr>
              <a:buSzPts val="2200"/>
              <a:buChar char="●"/>
            </a:pPr>
            <a:r>
              <a:rPr b="1" lang="en-GB" sz="2200">
                <a:solidFill>
                  <a:schemeClr val="lt1"/>
                </a:solidFill>
                <a:latin typeface="Lato"/>
                <a:ea typeface="Lato"/>
                <a:cs typeface="Lato"/>
                <a:sym typeface="Lato"/>
              </a:rPr>
              <a:t>Demonstrate how to make</a:t>
            </a:r>
            <a:r>
              <a:rPr b="1" lang="en-GB" sz="2200">
                <a:solidFill>
                  <a:srgbClr val="00B050"/>
                </a:solidFill>
                <a:latin typeface="Lato"/>
                <a:ea typeface="Lato"/>
                <a:cs typeface="Lato"/>
                <a:sym typeface="Lato"/>
              </a:rPr>
              <a:t> </a:t>
            </a:r>
            <a:r>
              <a:rPr b="1" lang="en-GB" sz="2200">
                <a:solidFill>
                  <a:schemeClr val="lt1"/>
                </a:solidFill>
                <a:latin typeface="Lato"/>
                <a:ea typeface="Lato"/>
                <a:cs typeface="Lato"/>
                <a:sym typeface="Lato"/>
              </a:rPr>
              <a:t>conscious spending decisions</a:t>
            </a:r>
            <a:endParaRPr sz="2200">
              <a:solidFill>
                <a:schemeClr val="lt1"/>
              </a:solidFill>
              <a:latin typeface="Lato Light"/>
              <a:ea typeface="Lato Light"/>
              <a:cs typeface="Lato Light"/>
              <a:sym typeface="Lato Light"/>
            </a:endParaRPr>
          </a:p>
          <a:p>
            <a:pPr indent="0" lvl="0" marL="914400" marR="0" rtl="0" algn="l">
              <a:lnSpc>
                <a:spcPct val="107000"/>
              </a:lnSpc>
              <a:spcBef>
                <a:spcPts val="0"/>
              </a:spcBef>
              <a:spcAft>
                <a:spcPts val="0"/>
              </a:spcAft>
              <a:buNone/>
            </a:pPr>
            <a:r>
              <a:t/>
            </a:r>
            <a:endParaRPr b="1" sz="2200">
              <a:solidFill>
                <a:srgbClr val="00B050"/>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1d549192101_1_0"/>
          <p:cNvSpPr txBox="1"/>
          <p:nvPr/>
        </p:nvSpPr>
        <p:spPr>
          <a:xfrm>
            <a:off x="549950" y="2051069"/>
            <a:ext cx="7206900" cy="400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chemeClr val="lt1"/>
                </a:solidFill>
                <a:highlight>
                  <a:schemeClr val="dk1"/>
                </a:highlight>
                <a:latin typeface="Lato"/>
                <a:ea typeface="Lato"/>
                <a:cs typeface="Lato"/>
                <a:sym typeface="Lato"/>
              </a:rPr>
              <a:t>1. </a:t>
            </a:r>
            <a:r>
              <a:rPr b="0" i="0" lang="en-GB" sz="1800" u="none" cap="none" strike="noStrike">
                <a:solidFill>
                  <a:schemeClr val="accent2"/>
                </a:solidFill>
                <a:highlight>
                  <a:schemeClr val="dk1"/>
                </a:highlight>
                <a:latin typeface="Lato"/>
                <a:ea typeface="Lato"/>
                <a:cs typeface="Lato"/>
                <a:sym typeface="Lato"/>
              </a:rPr>
              <a:t>   </a:t>
            </a:r>
            <a:r>
              <a:rPr lang="en-GB" sz="1800">
                <a:solidFill>
                  <a:schemeClr val="lt1"/>
                </a:solidFill>
                <a:latin typeface="Lato"/>
                <a:ea typeface="Lato"/>
                <a:cs typeface="Lato"/>
                <a:sym typeface="Lato"/>
              </a:rPr>
              <a:t>It’s fine to max out your credit card</a:t>
            </a:r>
            <a:endParaRPr sz="18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sz="1800">
              <a:solidFill>
                <a:schemeClr val="lt1"/>
              </a:solidFill>
              <a:highlight>
                <a:schemeClr val="dk1"/>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rPr b="0" i="0" lang="en-GB" sz="1800" u="none" cap="none" strike="noStrike">
                <a:solidFill>
                  <a:schemeClr val="lt1"/>
                </a:solidFill>
                <a:highlight>
                  <a:srgbClr val="262A33"/>
                </a:highlight>
                <a:latin typeface="Lato"/>
                <a:ea typeface="Lato"/>
                <a:cs typeface="Lato"/>
                <a:sym typeface="Lato"/>
              </a:rPr>
              <a:t> </a:t>
            </a:r>
            <a:endParaRPr b="0" i="0" sz="18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highlight>
                <a:srgbClr val="262A33"/>
              </a:highlight>
              <a:latin typeface="Lato"/>
              <a:ea typeface="Lato"/>
              <a:cs typeface="Lato"/>
              <a:sym typeface="Lato"/>
            </a:endParaRPr>
          </a:p>
        </p:txBody>
      </p:sp>
      <p:sp>
        <p:nvSpPr>
          <p:cNvPr id="288" name="Google Shape;288;g1d549192101_1_0"/>
          <p:cNvSpPr txBox="1"/>
          <p:nvPr/>
        </p:nvSpPr>
        <p:spPr>
          <a:xfrm>
            <a:off x="482025" y="429198"/>
            <a:ext cx="5572200" cy="615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Money mindsets </a:t>
            </a:r>
            <a:endParaRPr b="1" i="0" sz="2900" u="none" cap="none" strike="noStrike">
              <a:solidFill>
                <a:srgbClr val="FF8022"/>
              </a:solidFill>
              <a:latin typeface="Lato"/>
              <a:ea typeface="Lato"/>
              <a:cs typeface="Lato"/>
              <a:sym typeface="Lato"/>
            </a:endParaRPr>
          </a:p>
        </p:txBody>
      </p:sp>
      <p:grpSp>
        <p:nvGrpSpPr>
          <p:cNvPr id="289" name="Google Shape;289;g1d549192101_1_0"/>
          <p:cNvGrpSpPr/>
          <p:nvPr/>
        </p:nvGrpSpPr>
        <p:grpSpPr>
          <a:xfrm>
            <a:off x="6652602" y="1419911"/>
            <a:ext cx="2861194" cy="2164113"/>
            <a:chOff x="91566" y="2099480"/>
            <a:chExt cx="3284575" cy="2643676"/>
          </a:xfrm>
        </p:grpSpPr>
        <p:pic>
          <p:nvPicPr>
            <p:cNvPr id="290" name="Google Shape;290;g1d549192101_1_0"/>
            <p:cNvPicPr preferRelativeResize="0"/>
            <p:nvPr/>
          </p:nvPicPr>
          <p:blipFill rotWithShape="1">
            <a:blip r:embed="rId3">
              <a:alphaModFix/>
            </a:blip>
            <a:srcRect b="0" l="0" r="0" t="0"/>
            <a:stretch/>
          </p:blipFill>
          <p:spPr>
            <a:xfrm>
              <a:off x="91566" y="2539564"/>
              <a:ext cx="2293975" cy="1736426"/>
            </a:xfrm>
            <a:prstGeom prst="rect">
              <a:avLst/>
            </a:prstGeom>
            <a:noFill/>
            <a:ln>
              <a:noFill/>
            </a:ln>
          </p:spPr>
        </p:pic>
        <p:pic>
          <p:nvPicPr>
            <p:cNvPr id="291" name="Google Shape;291;g1d549192101_1_0"/>
            <p:cNvPicPr preferRelativeResize="0"/>
            <p:nvPr/>
          </p:nvPicPr>
          <p:blipFill rotWithShape="1">
            <a:blip r:embed="rId3">
              <a:alphaModFix/>
            </a:blip>
            <a:srcRect b="0" l="0" r="0" t="0"/>
            <a:stretch/>
          </p:blipFill>
          <p:spPr>
            <a:xfrm>
              <a:off x="559789" y="2944126"/>
              <a:ext cx="2293975" cy="1736426"/>
            </a:xfrm>
            <a:prstGeom prst="rect">
              <a:avLst/>
            </a:prstGeom>
            <a:noFill/>
            <a:ln>
              <a:noFill/>
            </a:ln>
          </p:spPr>
        </p:pic>
        <p:pic>
          <p:nvPicPr>
            <p:cNvPr id="292" name="Google Shape;292;g1d549192101_1_0"/>
            <p:cNvPicPr preferRelativeResize="0"/>
            <p:nvPr/>
          </p:nvPicPr>
          <p:blipFill rotWithShape="1">
            <a:blip r:embed="rId3">
              <a:alphaModFix/>
            </a:blip>
            <a:srcRect b="0" l="0" r="0" t="0"/>
            <a:stretch/>
          </p:blipFill>
          <p:spPr>
            <a:xfrm>
              <a:off x="558973" y="2523271"/>
              <a:ext cx="2293975" cy="1736426"/>
            </a:xfrm>
            <a:prstGeom prst="rect">
              <a:avLst/>
            </a:prstGeom>
            <a:noFill/>
            <a:ln>
              <a:noFill/>
            </a:ln>
          </p:spPr>
        </p:pic>
        <p:pic>
          <p:nvPicPr>
            <p:cNvPr id="293" name="Google Shape;293;g1d549192101_1_0"/>
            <p:cNvPicPr preferRelativeResize="0"/>
            <p:nvPr/>
          </p:nvPicPr>
          <p:blipFill rotWithShape="1">
            <a:blip r:embed="rId3">
              <a:alphaModFix/>
            </a:blip>
            <a:srcRect b="0" l="0" r="0" t="0"/>
            <a:stretch/>
          </p:blipFill>
          <p:spPr>
            <a:xfrm>
              <a:off x="557324" y="2099480"/>
              <a:ext cx="2293975" cy="1736426"/>
            </a:xfrm>
            <a:prstGeom prst="rect">
              <a:avLst/>
            </a:prstGeom>
            <a:noFill/>
            <a:ln>
              <a:noFill/>
            </a:ln>
          </p:spPr>
        </p:pic>
        <p:pic>
          <p:nvPicPr>
            <p:cNvPr id="294" name="Google Shape;294;g1d549192101_1_0"/>
            <p:cNvPicPr preferRelativeResize="0"/>
            <p:nvPr/>
          </p:nvPicPr>
          <p:blipFill rotWithShape="1">
            <a:blip r:embed="rId3">
              <a:alphaModFix/>
            </a:blip>
            <a:srcRect b="0" l="0" r="0" t="0"/>
            <a:stretch/>
          </p:blipFill>
          <p:spPr>
            <a:xfrm>
              <a:off x="1082166" y="3006730"/>
              <a:ext cx="2293975" cy="1736426"/>
            </a:xfrm>
            <a:prstGeom prst="rect">
              <a:avLst/>
            </a:prstGeom>
            <a:noFill/>
            <a:ln>
              <a:noFill/>
            </a:ln>
          </p:spPr>
        </p:pic>
        <p:pic>
          <p:nvPicPr>
            <p:cNvPr id="295" name="Google Shape;295;g1d549192101_1_0"/>
            <p:cNvPicPr preferRelativeResize="0"/>
            <p:nvPr/>
          </p:nvPicPr>
          <p:blipFill rotWithShape="1">
            <a:blip r:embed="rId3">
              <a:alphaModFix/>
            </a:blip>
            <a:srcRect b="0" l="0" r="0" t="0"/>
            <a:stretch/>
          </p:blipFill>
          <p:spPr>
            <a:xfrm>
              <a:off x="1082166" y="2590089"/>
              <a:ext cx="2293975" cy="1736426"/>
            </a:xfrm>
            <a:prstGeom prst="rect">
              <a:avLst/>
            </a:prstGeom>
            <a:noFill/>
            <a:ln>
              <a:noFill/>
            </a:ln>
          </p:spPr>
        </p:pic>
      </p:grpSp>
      <p:grpSp>
        <p:nvGrpSpPr>
          <p:cNvPr id="296" name="Google Shape;296;g1d549192101_1_0"/>
          <p:cNvGrpSpPr/>
          <p:nvPr/>
        </p:nvGrpSpPr>
        <p:grpSpPr>
          <a:xfrm>
            <a:off x="482025" y="1057825"/>
            <a:ext cx="7206900" cy="822525"/>
            <a:chOff x="450675" y="3448075"/>
            <a:chExt cx="7206900" cy="822525"/>
          </a:xfrm>
        </p:grpSpPr>
        <p:sp>
          <p:nvSpPr>
            <p:cNvPr id="297" name="Google Shape;297;g1d549192101_1_0"/>
            <p:cNvSpPr/>
            <p:nvPr/>
          </p:nvSpPr>
          <p:spPr>
            <a:xfrm>
              <a:off x="515075" y="3784300"/>
              <a:ext cx="4671300" cy="486300"/>
            </a:xfrm>
            <a:prstGeom prst="lef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g1d549192101_1_0"/>
            <p:cNvSpPr/>
            <p:nvPr/>
          </p:nvSpPr>
          <p:spPr>
            <a:xfrm>
              <a:off x="450675" y="3448075"/>
              <a:ext cx="7206900" cy="679500"/>
            </a:xfrm>
            <a:prstGeom prst="leftRightArrow">
              <a:avLst>
                <a:gd fmla="val 50000" name="adj1"/>
                <a:gd fmla="val 50000" name="adj2"/>
              </a:avLst>
            </a:prstGeom>
            <a:solidFill>
              <a:schemeClr val="lt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chemeClr val="accent2"/>
                </a:highlight>
                <a:latin typeface="Arial"/>
                <a:ea typeface="Arial"/>
                <a:cs typeface="Arial"/>
                <a:sym typeface="Arial"/>
              </a:endParaRPr>
            </a:p>
          </p:txBody>
        </p:sp>
        <p:sp>
          <p:nvSpPr>
            <p:cNvPr id="299" name="Google Shape;299;g1d549192101_1_0"/>
            <p:cNvSpPr txBox="1"/>
            <p:nvPr/>
          </p:nvSpPr>
          <p:spPr>
            <a:xfrm>
              <a:off x="1342150" y="3587725"/>
              <a:ext cx="5522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2"/>
                  </a:solidFill>
                  <a:latin typeface="Arial"/>
                  <a:ea typeface="Arial"/>
                  <a:cs typeface="Arial"/>
                  <a:sym typeface="Arial"/>
                </a:rPr>
                <a:t>Agree                                                                                 Disagree</a:t>
              </a:r>
              <a:endParaRPr b="1" i="0" sz="1400" u="none" cap="none" strike="noStrike">
                <a:solidFill>
                  <a:schemeClr val="accent2"/>
                </a:solidFill>
                <a:latin typeface="Arial"/>
                <a:ea typeface="Arial"/>
                <a:cs typeface="Arial"/>
                <a:sym typeface="Arial"/>
              </a:endParaRPr>
            </a:p>
          </p:txBody>
        </p:sp>
      </p:grpSp>
      <p:sp>
        <p:nvSpPr>
          <p:cNvPr id="300" name="Google Shape;300;g1d549192101_1_0"/>
          <p:cNvSpPr txBox="1"/>
          <p:nvPr/>
        </p:nvSpPr>
        <p:spPr>
          <a:xfrm>
            <a:off x="549950" y="2467544"/>
            <a:ext cx="7206900" cy="400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chemeClr val="lt1"/>
                </a:solidFill>
                <a:highlight>
                  <a:schemeClr val="dk1"/>
                </a:highlight>
                <a:latin typeface="Lato"/>
                <a:ea typeface="Lato"/>
                <a:cs typeface="Lato"/>
                <a:sym typeface="Lato"/>
              </a:rPr>
              <a:t>2.    </a:t>
            </a:r>
            <a:r>
              <a:rPr lang="en-GB" sz="1800">
                <a:solidFill>
                  <a:schemeClr val="lt1"/>
                </a:solidFill>
                <a:latin typeface="Lato"/>
                <a:ea typeface="Lato"/>
                <a:cs typeface="Lato"/>
                <a:sym typeface="Lato"/>
              </a:rPr>
              <a:t>Credit cards are like free money</a:t>
            </a:r>
            <a:endParaRPr sz="18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sz="1800">
              <a:solidFill>
                <a:schemeClr val="lt1"/>
              </a:solidFill>
              <a:highlight>
                <a:schemeClr val="dk1"/>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rPr b="0" i="0" lang="en-GB" sz="1800" u="none" cap="none" strike="noStrike">
                <a:solidFill>
                  <a:schemeClr val="lt1"/>
                </a:solidFill>
                <a:highlight>
                  <a:srgbClr val="262A33"/>
                </a:highlight>
                <a:latin typeface="Lato"/>
                <a:ea typeface="Lato"/>
                <a:cs typeface="Lato"/>
                <a:sym typeface="Lato"/>
              </a:rPr>
              <a:t> </a:t>
            </a:r>
            <a:endParaRPr b="0" i="0" sz="18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highlight>
                <a:srgbClr val="262A33"/>
              </a:highlight>
              <a:latin typeface="Lato"/>
              <a:ea typeface="Lato"/>
              <a:cs typeface="Lato"/>
              <a:sym typeface="Lato"/>
            </a:endParaRPr>
          </a:p>
        </p:txBody>
      </p:sp>
      <p:sp>
        <p:nvSpPr>
          <p:cNvPr id="301" name="Google Shape;301;g1d549192101_1_0"/>
          <p:cNvSpPr txBox="1"/>
          <p:nvPr/>
        </p:nvSpPr>
        <p:spPr>
          <a:xfrm>
            <a:off x="549950" y="2895144"/>
            <a:ext cx="7206900" cy="400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1800"/>
              <a:buFont typeface="Arial"/>
              <a:buNone/>
            </a:pPr>
            <a:r>
              <a:rPr lang="en-GB" sz="1800">
                <a:solidFill>
                  <a:schemeClr val="lt1"/>
                </a:solidFill>
                <a:highlight>
                  <a:schemeClr val="dk1"/>
                </a:highlight>
                <a:latin typeface="Lato"/>
                <a:ea typeface="Lato"/>
                <a:cs typeface="Lato"/>
                <a:sym typeface="Lato"/>
              </a:rPr>
              <a:t>3</a:t>
            </a:r>
            <a:r>
              <a:rPr b="0" i="0" lang="en-GB" sz="1800" u="none" cap="none" strike="noStrike">
                <a:solidFill>
                  <a:schemeClr val="lt1"/>
                </a:solidFill>
                <a:highlight>
                  <a:schemeClr val="dk1"/>
                </a:highlight>
                <a:latin typeface="Lato"/>
                <a:ea typeface="Lato"/>
                <a:cs typeface="Lato"/>
                <a:sym typeface="Lato"/>
              </a:rPr>
              <a:t>.    </a:t>
            </a:r>
            <a:r>
              <a:rPr lang="en-GB" sz="1800">
                <a:solidFill>
                  <a:schemeClr val="lt1"/>
                </a:solidFill>
                <a:latin typeface="Lato"/>
                <a:ea typeface="Lato"/>
                <a:cs typeface="Lato"/>
                <a:sym typeface="Lato"/>
              </a:rPr>
              <a:t>You’ll get into debt if you have a credit card</a:t>
            </a:r>
            <a:endParaRPr sz="18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sz="1800">
              <a:solidFill>
                <a:schemeClr val="lt1"/>
              </a:solidFill>
              <a:highlight>
                <a:schemeClr val="dk1"/>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rPr b="0" i="0" lang="en-GB" sz="1800" u="none" cap="none" strike="noStrike">
                <a:solidFill>
                  <a:schemeClr val="lt1"/>
                </a:solidFill>
                <a:highlight>
                  <a:srgbClr val="262A33"/>
                </a:highlight>
                <a:latin typeface="Lato"/>
                <a:ea typeface="Lato"/>
                <a:cs typeface="Lato"/>
                <a:sym typeface="Lato"/>
              </a:rPr>
              <a:t> </a:t>
            </a:r>
            <a:endParaRPr b="0" i="0" sz="18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highlight>
                <a:srgbClr val="262A33"/>
              </a:highlight>
              <a:latin typeface="Lato"/>
              <a:ea typeface="Lato"/>
              <a:cs typeface="Lato"/>
              <a:sym typeface="Lato"/>
            </a:endParaRPr>
          </a:p>
        </p:txBody>
      </p:sp>
      <p:sp>
        <p:nvSpPr>
          <p:cNvPr id="302" name="Google Shape;302;g1d549192101_1_0"/>
          <p:cNvSpPr txBox="1"/>
          <p:nvPr/>
        </p:nvSpPr>
        <p:spPr>
          <a:xfrm>
            <a:off x="549950" y="3295344"/>
            <a:ext cx="7206900" cy="400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1800"/>
              <a:buFont typeface="Arial"/>
              <a:buNone/>
            </a:pPr>
            <a:r>
              <a:rPr lang="en-GB" sz="1800">
                <a:solidFill>
                  <a:schemeClr val="lt1"/>
                </a:solidFill>
                <a:highlight>
                  <a:schemeClr val="dk1"/>
                </a:highlight>
                <a:latin typeface="Lato"/>
                <a:ea typeface="Lato"/>
                <a:cs typeface="Lato"/>
                <a:sym typeface="Lato"/>
              </a:rPr>
              <a:t>4</a:t>
            </a:r>
            <a:r>
              <a:rPr b="0" i="0" lang="en-GB" sz="1800" u="none" cap="none" strike="noStrike">
                <a:solidFill>
                  <a:schemeClr val="lt1"/>
                </a:solidFill>
                <a:highlight>
                  <a:schemeClr val="dk1"/>
                </a:highlight>
                <a:latin typeface="Lato"/>
                <a:ea typeface="Lato"/>
                <a:cs typeface="Lato"/>
                <a:sym typeface="Lato"/>
              </a:rPr>
              <a:t>.    </a:t>
            </a:r>
            <a:r>
              <a:rPr lang="en-GB" sz="1800">
                <a:solidFill>
                  <a:schemeClr val="lt1"/>
                </a:solidFill>
                <a:latin typeface="Lato"/>
                <a:ea typeface="Lato"/>
                <a:cs typeface="Lato"/>
                <a:sym typeface="Lato"/>
              </a:rPr>
              <a:t>It’s ok to only pay the minimum amount</a:t>
            </a:r>
            <a:endParaRPr sz="18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sz="18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sz="1800">
              <a:solidFill>
                <a:schemeClr val="lt1"/>
              </a:solidFill>
              <a:highlight>
                <a:schemeClr val="dk1"/>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rPr b="0" i="0" lang="en-GB" sz="1800" u="none" cap="none" strike="noStrike">
                <a:solidFill>
                  <a:schemeClr val="lt1"/>
                </a:solidFill>
                <a:highlight>
                  <a:srgbClr val="262A33"/>
                </a:highlight>
                <a:latin typeface="Lato"/>
                <a:ea typeface="Lato"/>
                <a:cs typeface="Lato"/>
                <a:sym typeface="Lato"/>
              </a:rPr>
              <a:t> </a:t>
            </a:r>
            <a:endParaRPr b="0" i="0" sz="18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highlight>
                <a:srgbClr val="262A33"/>
              </a:highlight>
              <a:latin typeface="Lato"/>
              <a:ea typeface="Lato"/>
              <a:cs typeface="Lato"/>
              <a:sym typeface="Lato"/>
            </a:endParaRPr>
          </a:p>
        </p:txBody>
      </p:sp>
      <p:sp>
        <p:nvSpPr>
          <p:cNvPr id="303" name="Google Shape;303;g1d549192101_1_0"/>
          <p:cNvSpPr txBox="1"/>
          <p:nvPr/>
        </p:nvSpPr>
        <p:spPr>
          <a:xfrm>
            <a:off x="558225" y="3695544"/>
            <a:ext cx="7206900" cy="400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1800"/>
              <a:buFont typeface="Arial"/>
              <a:buNone/>
            </a:pPr>
            <a:r>
              <a:rPr lang="en-GB" sz="1800">
                <a:solidFill>
                  <a:schemeClr val="lt1"/>
                </a:solidFill>
                <a:highlight>
                  <a:schemeClr val="dk1"/>
                </a:highlight>
                <a:latin typeface="Lato"/>
                <a:ea typeface="Lato"/>
                <a:cs typeface="Lato"/>
                <a:sym typeface="Lato"/>
              </a:rPr>
              <a:t>5</a:t>
            </a:r>
            <a:r>
              <a:rPr b="0" i="0" lang="en-GB" sz="1800" u="none" cap="none" strike="noStrike">
                <a:solidFill>
                  <a:schemeClr val="lt1"/>
                </a:solidFill>
                <a:highlight>
                  <a:schemeClr val="dk1"/>
                </a:highlight>
                <a:latin typeface="Lato"/>
                <a:ea typeface="Lato"/>
                <a:cs typeface="Lato"/>
                <a:sym typeface="Lato"/>
              </a:rPr>
              <a:t>.    </a:t>
            </a:r>
            <a:r>
              <a:rPr lang="en-GB" sz="1800">
                <a:solidFill>
                  <a:schemeClr val="lt1"/>
                </a:solidFill>
                <a:latin typeface="Lato"/>
                <a:ea typeface="Lato"/>
                <a:cs typeface="Lato"/>
                <a:sym typeface="Lato"/>
              </a:rPr>
              <a:t>I can buy anything on credit card, even if  I don’t need it</a:t>
            </a:r>
            <a:endParaRPr sz="18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sz="18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sz="1800">
              <a:solidFill>
                <a:schemeClr val="lt1"/>
              </a:solidFill>
              <a:highlight>
                <a:schemeClr val="dk1"/>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rPr b="0" i="0" lang="en-GB" sz="1800" u="none" cap="none" strike="noStrike">
                <a:solidFill>
                  <a:schemeClr val="lt1"/>
                </a:solidFill>
                <a:highlight>
                  <a:srgbClr val="262A33"/>
                </a:highlight>
                <a:latin typeface="Lato"/>
                <a:ea typeface="Lato"/>
                <a:cs typeface="Lato"/>
                <a:sym typeface="Lato"/>
              </a:rPr>
              <a:t> </a:t>
            </a:r>
            <a:endParaRPr b="0" i="0" sz="18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highlight>
                <a:srgbClr val="262A33"/>
              </a:highlight>
              <a:latin typeface="Lato"/>
              <a:ea typeface="Lato"/>
              <a:cs typeface="Lato"/>
              <a:sym typeface="Lato"/>
            </a:endParaRPr>
          </a:p>
        </p:txBody>
      </p:sp>
      <p:sp>
        <p:nvSpPr>
          <p:cNvPr id="304" name="Google Shape;304;g1d549192101_1_0"/>
          <p:cNvSpPr txBox="1"/>
          <p:nvPr/>
        </p:nvSpPr>
        <p:spPr>
          <a:xfrm>
            <a:off x="558225" y="4114444"/>
            <a:ext cx="7206900" cy="400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1800"/>
              <a:buFont typeface="Arial"/>
              <a:buNone/>
            </a:pPr>
            <a:r>
              <a:rPr lang="en-GB" sz="1800">
                <a:solidFill>
                  <a:schemeClr val="lt1"/>
                </a:solidFill>
                <a:highlight>
                  <a:schemeClr val="dk1"/>
                </a:highlight>
                <a:latin typeface="Lato"/>
                <a:ea typeface="Lato"/>
                <a:cs typeface="Lato"/>
                <a:sym typeface="Lato"/>
              </a:rPr>
              <a:t>6</a:t>
            </a:r>
            <a:r>
              <a:rPr b="0" i="0" lang="en-GB" sz="1800" u="none" cap="none" strike="noStrike">
                <a:solidFill>
                  <a:schemeClr val="lt1"/>
                </a:solidFill>
                <a:highlight>
                  <a:schemeClr val="dk1"/>
                </a:highlight>
                <a:latin typeface="Lato"/>
                <a:ea typeface="Lato"/>
                <a:cs typeface="Lato"/>
                <a:sym typeface="Lato"/>
              </a:rPr>
              <a:t>.    </a:t>
            </a:r>
            <a:r>
              <a:rPr lang="en-GB" sz="1800">
                <a:solidFill>
                  <a:schemeClr val="lt1"/>
                </a:solidFill>
                <a:latin typeface="Lato"/>
                <a:ea typeface="Lato"/>
                <a:cs typeface="Lato"/>
                <a:sym typeface="Lato"/>
              </a:rPr>
              <a:t>Everyone pays interest</a:t>
            </a:r>
            <a:endParaRPr sz="18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sz="18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sz="1800">
              <a:solidFill>
                <a:schemeClr val="lt1"/>
              </a:solidFill>
              <a:highlight>
                <a:schemeClr val="dk1"/>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rPr b="0" i="0" lang="en-GB" sz="1800" u="none" cap="none" strike="noStrike">
                <a:solidFill>
                  <a:schemeClr val="lt1"/>
                </a:solidFill>
                <a:highlight>
                  <a:srgbClr val="262A33"/>
                </a:highlight>
                <a:latin typeface="Lato"/>
                <a:ea typeface="Lato"/>
                <a:cs typeface="Lato"/>
                <a:sym typeface="Lato"/>
              </a:rPr>
              <a:t> </a:t>
            </a:r>
            <a:endParaRPr b="0" i="0" sz="18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highlight>
                <a:srgbClr val="262A33"/>
              </a:highlight>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1d549192101_1_69"/>
          <p:cNvSpPr txBox="1"/>
          <p:nvPr/>
        </p:nvSpPr>
        <p:spPr>
          <a:xfrm>
            <a:off x="131600" y="185150"/>
            <a:ext cx="63171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rPr>
              <a:t>Cultural considerations</a:t>
            </a:r>
            <a:endParaRPr b="1" sz="2900">
              <a:solidFill>
                <a:schemeClr val="accent2"/>
              </a:solidFill>
              <a:latin typeface="Lato"/>
              <a:ea typeface="Lato"/>
              <a:cs typeface="Lato"/>
              <a:sym typeface="Lato"/>
            </a:endParaRPr>
          </a:p>
        </p:txBody>
      </p:sp>
      <p:pic>
        <p:nvPicPr>
          <p:cNvPr id="310" name="Google Shape;310;g1d549192101_1_69"/>
          <p:cNvPicPr preferRelativeResize="0"/>
          <p:nvPr/>
        </p:nvPicPr>
        <p:blipFill rotWithShape="1">
          <a:blip r:embed="rId3">
            <a:alphaModFix/>
          </a:blip>
          <a:srcRect b="0" l="0" r="4770" t="0"/>
          <a:stretch/>
        </p:blipFill>
        <p:spPr>
          <a:xfrm>
            <a:off x="6724450" y="1501750"/>
            <a:ext cx="2419550" cy="2540675"/>
          </a:xfrm>
          <a:prstGeom prst="rect">
            <a:avLst/>
          </a:prstGeom>
          <a:noFill/>
          <a:ln>
            <a:noFill/>
          </a:ln>
        </p:spPr>
      </p:pic>
      <p:sp>
        <p:nvSpPr>
          <p:cNvPr id="311" name="Google Shape;311;g1d549192101_1_69"/>
          <p:cNvSpPr txBox="1"/>
          <p:nvPr/>
        </p:nvSpPr>
        <p:spPr>
          <a:xfrm>
            <a:off x="74825" y="1558325"/>
            <a:ext cx="6858600" cy="264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rgbClr val="202124"/>
                </a:solidFill>
                <a:latin typeface="Lato"/>
                <a:ea typeface="Lato"/>
                <a:cs typeface="Lato"/>
                <a:sym typeface="Lato"/>
              </a:rPr>
              <a:t>Borrowing money is a personal decision which can be based on a number of factors and circumstances.</a:t>
            </a:r>
            <a:endParaRPr sz="1600">
              <a:solidFill>
                <a:srgbClr val="202124"/>
              </a:solidFill>
              <a:latin typeface="Lato"/>
              <a:ea typeface="Lato"/>
              <a:cs typeface="Lato"/>
              <a:sym typeface="Lato"/>
            </a:endParaRPr>
          </a:p>
          <a:p>
            <a:pPr indent="0" lvl="0" marL="0" rtl="0" algn="l">
              <a:spcBef>
                <a:spcPts val="0"/>
              </a:spcBef>
              <a:spcAft>
                <a:spcPts val="0"/>
              </a:spcAft>
              <a:buNone/>
            </a:pPr>
            <a:r>
              <a:t/>
            </a:r>
            <a:endParaRPr sz="1600">
              <a:solidFill>
                <a:srgbClr val="202124"/>
              </a:solidFill>
              <a:latin typeface="Lato"/>
              <a:ea typeface="Lato"/>
              <a:cs typeface="Lato"/>
              <a:sym typeface="Lato"/>
            </a:endParaRPr>
          </a:p>
          <a:p>
            <a:pPr indent="0" lvl="0" marL="0" rtl="0" algn="l">
              <a:spcBef>
                <a:spcPts val="0"/>
              </a:spcBef>
              <a:spcAft>
                <a:spcPts val="0"/>
              </a:spcAft>
              <a:buNone/>
            </a:pPr>
            <a:r>
              <a:rPr lang="en-GB" sz="1600">
                <a:solidFill>
                  <a:srgbClr val="202124"/>
                </a:solidFill>
                <a:latin typeface="Lato"/>
                <a:ea typeface="Lato"/>
                <a:cs typeface="Lato"/>
                <a:sym typeface="Lato"/>
              </a:rPr>
              <a:t>For some people borrowing money is not an option as it is not aligned with their values.</a:t>
            </a:r>
            <a:endParaRPr sz="1600">
              <a:solidFill>
                <a:srgbClr val="202124"/>
              </a:solidFill>
              <a:latin typeface="Lato"/>
              <a:ea typeface="Lato"/>
              <a:cs typeface="Lato"/>
              <a:sym typeface="Lato"/>
            </a:endParaRPr>
          </a:p>
          <a:p>
            <a:pPr indent="0" lvl="0" marL="0" rtl="0" algn="l">
              <a:spcBef>
                <a:spcPts val="0"/>
              </a:spcBef>
              <a:spcAft>
                <a:spcPts val="0"/>
              </a:spcAft>
              <a:buNone/>
            </a:pPr>
            <a:r>
              <a:t/>
            </a:r>
            <a:endParaRPr sz="1600">
              <a:solidFill>
                <a:srgbClr val="202124"/>
              </a:solidFill>
              <a:latin typeface="Lato"/>
              <a:ea typeface="Lato"/>
              <a:cs typeface="Lato"/>
              <a:sym typeface="Lato"/>
            </a:endParaRPr>
          </a:p>
          <a:p>
            <a:pPr indent="0" lvl="0" marL="0" rtl="0" algn="l">
              <a:spcBef>
                <a:spcPts val="0"/>
              </a:spcBef>
              <a:spcAft>
                <a:spcPts val="0"/>
              </a:spcAft>
              <a:buNone/>
            </a:pPr>
            <a:r>
              <a:rPr lang="en-GB" sz="1600">
                <a:solidFill>
                  <a:srgbClr val="202124"/>
                </a:solidFill>
                <a:latin typeface="Lato"/>
                <a:ea typeface="Lato"/>
                <a:cs typeface="Lato"/>
                <a:sym typeface="Lato"/>
              </a:rPr>
              <a:t>As a matter of faith a Muslim cannot lend money to, or receive money from someone and expect to benefit – interest (known as riba) is not allowed. </a:t>
            </a:r>
            <a:endParaRPr sz="1600">
              <a:solidFill>
                <a:srgbClr val="202124"/>
              </a:solidFill>
              <a:latin typeface="Lato"/>
              <a:ea typeface="Lato"/>
              <a:cs typeface="Lato"/>
              <a:sym typeface="Lato"/>
            </a:endParaRPr>
          </a:p>
          <a:p>
            <a:pPr indent="0" lvl="0" marL="0" rtl="0" algn="l">
              <a:spcBef>
                <a:spcPts val="0"/>
              </a:spcBef>
              <a:spcAft>
                <a:spcPts val="0"/>
              </a:spcAft>
              <a:buNone/>
            </a:pPr>
            <a:r>
              <a:rPr lang="en-GB" sz="1600">
                <a:solidFill>
                  <a:srgbClr val="202124"/>
                </a:solidFill>
                <a:latin typeface="Lato"/>
                <a:ea typeface="Lato"/>
                <a:cs typeface="Lato"/>
                <a:sym typeface="Lato"/>
              </a:rPr>
              <a:t>To make money from money is forbidden – wealth can only be generated through legitimate trade and investment in assets.</a:t>
            </a:r>
            <a:endParaRPr sz="1600">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306d734cddf_0_102"/>
          <p:cNvSpPr txBox="1"/>
          <p:nvPr>
            <p:ph type="ctrTitle"/>
          </p:nvPr>
        </p:nvSpPr>
        <p:spPr>
          <a:xfrm>
            <a:off x="268675" y="240725"/>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GB" sz="2900" u="none" cap="none" strike="noStrike">
                <a:solidFill>
                  <a:schemeClr val="accent2"/>
                </a:solidFill>
                <a:latin typeface="Lato"/>
                <a:ea typeface="Lato"/>
                <a:cs typeface="Lato"/>
                <a:sym typeface="Lato"/>
              </a:rPr>
              <a:t>How does a credit card work?</a:t>
            </a:r>
            <a:endParaRPr b="1" i="0" sz="2900" u="none" cap="none" strike="noStrike">
              <a:solidFill>
                <a:schemeClr val="accent2"/>
              </a:solidFill>
              <a:latin typeface="Lato"/>
              <a:ea typeface="Lato"/>
              <a:cs typeface="Lato"/>
              <a:sym typeface="Lato"/>
            </a:endParaRPr>
          </a:p>
        </p:txBody>
      </p:sp>
      <p:sp>
        <p:nvSpPr>
          <p:cNvPr id="317" name="Google Shape;317;g306d734cddf_0_102"/>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i="0" sz="1400" u="none" cap="none" strike="noStrike">
              <a:solidFill>
                <a:srgbClr val="262A33"/>
              </a:solidFill>
              <a:latin typeface="Lato"/>
              <a:ea typeface="Lato"/>
              <a:cs typeface="Lato"/>
              <a:sym typeface="Lato"/>
            </a:endParaRPr>
          </a:p>
        </p:txBody>
      </p:sp>
      <p:sp>
        <p:nvSpPr>
          <p:cNvPr id="318" name="Google Shape;318;g306d734cddf_0_102"/>
          <p:cNvSpPr/>
          <p:nvPr/>
        </p:nvSpPr>
        <p:spPr>
          <a:xfrm>
            <a:off x="185030" y="2470937"/>
            <a:ext cx="1326300" cy="1555800"/>
          </a:xfrm>
          <a:prstGeom prst="roundRect">
            <a:avLst>
              <a:gd fmla="val 10000" name="adj"/>
            </a:avLst>
          </a:prstGeom>
          <a:solidFill>
            <a:srgbClr val="0242B3"/>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Lato"/>
              <a:ea typeface="Lato"/>
              <a:cs typeface="Lato"/>
              <a:sym typeface="Lato"/>
            </a:endParaRPr>
          </a:p>
        </p:txBody>
      </p:sp>
      <p:sp>
        <p:nvSpPr>
          <p:cNvPr id="319" name="Google Shape;319;g306d734cddf_0_102"/>
          <p:cNvSpPr txBox="1"/>
          <p:nvPr/>
        </p:nvSpPr>
        <p:spPr>
          <a:xfrm>
            <a:off x="223872" y="2509779"/>
            <a:ext cx="1248600" cy="14781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lang="en-GB" sz="1200">
                <a:solidFill>
                  <a:schemeClr val="lt1"/>
                </a:solidFill>
                <a:latin typeface="Lato"/>
                <a:ea typeface="Lato"/>
                <a:cs typeface="Lato"/>
                <a:sym typeface="Lato"/>
              </a:rPr>
              <a:t>A person </a:t>
            </a:r>
            <a:r>
              <a:rPr i="0" lang="en-GB" sz="1200" u="none" cap="none" strike="noStrike">
                <a:solidFill>
                  <a:schemeClr val="lt1"/>
                </a:solidFill>
                <a:latin typeface="Lato"/>
                <a:ea typeface="Lato"/>
                <a:cs typeface="Lato"/>
                <a:sym typeface="Lato"/>
              </a:rPr>
              <a:t>uses </a:t>
            </a:r>
            <a:r>
              <a:rPr lang="en-GB" sz="1200">
                <a:solidFill>
                  <a:schemeClr val="lt1"/>
                </a:solidFill>
                <a:latin typeface="Lato"/>
                <a:ea typeface="Lato"/>
                <a:cs typeface="Lato"/>
                <a:sym typeface="Lato"/>
              </a:rPr>
              <a:t>their </a:t>
            </a:r>
            <a:r>
              <a:rPr i="0" lang="en-GB" sz="1200" u="none" cap="none" strike="noStrike">
                <a:solidFill>
                  <a:schemeClr val="lt1"/>
                </a:solidFill>
                <a:latin typeface="Lato"/>
                <a:ea typeface="Lato"/>
                <a:cs typeface="Lato"/>
                <a:sym typeface="Lato"/>
              </a:rPr>
              <a:t>credit card at a shop to pay for something</a:t>
            </a:r>
            <a:endParaRPr i="0" sz="1200" u="none" cap="none" strike="noStrike">
              <a:solidFill>
                <a:schemeClr val="lt1"/>
              </a:solidFill>
              <a:latin typeface="Lato"/>
              <a:ea typeface="Lato"/>
              <a:cs typeface="Lato"/>
              <a:sym typeface="Lato"/>
            </a:endParaRPr>
          </a:p>
        </p:txBody>
      </p:sp>
      <p:sp>
        <p:nvSpPr>
          <p:cNvPr id="320" name="Google Shape;320;g306d734cddf_0_102"/>
          <p:cNvSpPr txBox="1"/>
          <p:nvPr/>
        </p:nvSpPr>
        <p:spPr>
          <a:xfrm>
            <a:off x="223875" y="1380388"/>
            <a:ext cx="8675100" cy="862800"/>
          </a:xfrm>
          <a:prstGeom prst="rect">
            <a:avLst/>
          </a:prstGeom>
          <a:solidFill>
            <a:schemeClr val="accent2"/>
          </a:solid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lang="en-GB" sz="1600">
                <a:solidFill>
                  <a:schemeClr val="lt1"/>
                </a:solidFill>
                <a:latin typeface="Lato"/>
                <a:ea typeface="Lato"/>
                <a:cs typeface="Lato"/>
                <a:sym typeface="Lato"/>
              </a:rPr>
              <a:t>A person has to be 18 years old to get a credit card. </a:t>
            </a:r>
            <a:endParaRPr sz="1600">
              <a:solidFill>
                <a:schemeClr val="lt1"/>
              </a:solidFill>
              <a:latin typeface="Lato"/>
              <a:ea typeface="Lato"/>
              <a:cs typeface="Lato"/>
              <a:sym typeface="Lato"/>
            </a:endParaRPr>
          </a:p>
          <a:p>
            <a:pPr indent="0" lvl="0" marL="0" marR="0" rtl="0" algn="ctr">
              <a:lnSpc>
                <a:spcPct val="90000"/>
              </a:lnSpc>
              <a:spcBef>
                <a:spcPts val="0"/>
              </a:spcBef>
              <a:spcAft>
                <a:spcPts val="0"/>
              </a:spcAft>
              <a:buNone/>
            </a:pPr>
            <a:r>
              <a:rPr lang="en-GB" sz="1600">
                <a:solidFill>
                  <a:schemeClr val="lt1"/>
                </a:solidFill>
                <a:latin typeface="Lato"/>
                <a:ea typeface="Lato"/>
                <a:cs typeface="Lato"/>
                <a:sym typeface="Lato"/>
              </a:rPr>
              <a:t>The bank will carry out a number of checks and will agree a credit limit, which is the maximum amount you can borrow. </a:t>
            </a:r>
            <a:endParaRPr i="0" sz="1600" u="none" cap="none" strike="noStrike">
              <a:solidFill>
                <a:schemeClr val="lt1"/>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306d734cddf_0_118"/>
          <p:cNvSpPr txBox="1"/>
          <p:nvPr>
            <p:ph type="ctrTitle"/>
          </p:nvPr>
        </p:nvSpPr>
        <p:spPr>
          <a:xfrm>
            <a:off x="268675" y="240725"/>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GB" sz="2900" u="none" cap="none" strike="noStrike">
                <a:solidFill>
                  <a:schemeClr val="accent2"/>
                </a:solidFill>
                <a:latin typeface="Lato"/>
                <a:ea typeface="Lato"/>
                <a:cs typeface="Lato"/>
                <a:sym typeface="Lato"/>
              </a:rPr>
              <a:t>How does a credit card work?</a:t>
            </a:r>
            <a:endParaRPr b="1" i="0" sz="2900" u="none" cap="none" strike="noStrike">
              <a:solidFill>
                <a:schemeClr val="accent2"/>
              </a:solidFill>
              <a:latin typeface="Lato"/>
              <a:ea typeface="Lato"/>
              <a:cs typeface="Lato"/>
              <a:sym typeface="Lato"/>
            </a:endParaRPr>
          </a:p>
        </p:txBody>
      </p:sp>
      <p:sp>
        <p:nvSpPr>
          <p:cNvPr id="326" name="Google Shape;326;g306d734cddf_0_118"/>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i="0" sz="1400" u="none" cap="none" strike="noStrike">
              <a:solidFill>
                <a:srgbClr val="262A33"/>
              </a:solidFill>
              <a:latin typeface="Lato"/>
              <a:ea typeface="Lato"/>
              <a:cs typeface="Lato"/>
              <a:sym typeface="Lato"/>
            </a:endParaRPr>
          </a:p>
        </p:txBody>
      </p:sp>
      <p:sp>
        <p:nvSpPr>
          <p:cNvPr id="327" name="Google Shape;327;g306d734cddf_0_118"/>
          <p:cNvSpPr/>
          <p:nvPr/>
        </p:nvSpPr>
        <p:spPr>
          <a:xfrm>
            <a:off x="185030" y="2470937"/>
            <a:ext cx="1326300" cy="1555800"/>
          </a:xfrm>
          <a:prstGeom prst="roundRect">
            <a:avLst>
              <a:gd fmla="val 10000" name="adj"/>
            </a:avLst>
          </a:prstGeom>
          <a:solidFill>
            <a:srgbClr val="0242B3"/>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Lato"/>
              <a:ea typeface="Lato"/>
              <a:cs typeface="Lato"/>
              <a:sym typeface="Lato"/>
            </a:endParaRPr>
          </a:p>
        </p:txBody>
      </p:sp>
      <p:sp>
        <p:nvSpPr>
          <p:cNvPr id="328" name="Google Shape;328;g306d734cddf_0_118"/>
          <p:cNvSpPr txBox="1"/>
          <p:nvPr/>
        </p:nvSpPr>
        <p:spPr>
          <a:xfrm>
            <a:off x="223872" y="2509779"/>
            <a:ext cx="1248600" cy="14781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lang="en-GB" sz="1200">
                <a:solidFill>
                  <a:schemeClr val="lt1"/>
                </a:solidFill>
                <a:latin typeface="Lato"/>
                <a:ea typeface="Lato"/>
                <a:cs typeface="Lato"/>
                <a:sym typeface="Lato"/>
              </a:rPr>
              <a:t>A person </a:t>
            </a:r>
            <a:r>
              <a:rPr i="0" lang="en-GB" sz="1200" u="none" cap="none" strike="noStrike">
                <a:solidFill>
                  <a:schemeClr val="lt1"/>
                </a:solidFill>
                <a:latin typeface="Lato"/>
                <a:ea typeface="Lato"/>
                <a:cs typeface="Lato"/>
                <a:sym typeface="Lato"/>
              </a:rPr>
              <a:t>uses </a:t>
            </a:r>
            <a:r>
              <a:rPr lang="en-GB" sz="1200">
                <a:solidFill>
                  <a:schemeClr val="lt1"/>
                </a:solidFill>
                <a:latin typeface="Lato"/>
                <a:ea typeface="Lato"/>
                <a:cs typeface="Lato"/>
                <a:sym typeface="Lato"/>
              </a:rPr>
              <a:t>their </a:t>
            </a:r>
            <a:r>
              <a:rPr i="0" lang="en-GB" sz="1200" u="none" cap="none" strike="noStrike">
                <a:solidFill>
                  <a:schemeClr val="lt1"/>
                </a:solidFill>
                <a:latin typeface="Lato"/>
                <a:ea typeface="Lato"/>
                <a:cs typeface="Lato"/>
                <a:sym typeface="Lato"/>
              </a:rPr>
              <a:t>credit card at a shop to pay for something</a:t>
            </a:r>
            <a:endParaRPr i="0" sz="1200" u="none" cap="none" strike="noStrike">
              <a:solidFill>
                <a:schemeClr val="lt1"/>
              </a:solidFill>
              <a:latin typeface="Lato"/>
              <a:ea typeface="Lato"/>
              <a:cs typeface="Lato"/>
              <a:sym typeface="Lato"/>
            </a:endParaRPr>
          </a:p>
        </p:txBody>
      </p:sp>
      <p:sp>
        <p:nvSpPr>
          <p:cNvPr id="329" name="Google Shape;329;g306d734cddf_0_118"/>
          <p:cNvSpPr/>
          <p:nvPr/>
        </p:nvSpPr>
        <p:spPr>
          <a:xfrm>
            <a:off x="1643809" y="3084318"/>
            <a:ext cx="281100" cy="328800"/>
          </a:xfrm>
          <a:prstGeom prst="rightArrow">
            <a:avLst>
              <a:gd fmla="val 6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Lato"/>
              <a:ea typeface="Lato"/>
              <a:cs typeface="Lato"/>
              <a:sym typeface="Lato"/>
            </a:endParaRPr>
          </a:p>
        </p:txBody>
      </p:sp>
      <p:sp>
        <p:nvSpPr>
          <p:cNvPr id="330" name="Google Shape;330;g306d734cddf_0_118"/>
          <p:cNvSpPr txBox="1"/>
          <p:nvPr/>
        </p:nvSpPr>
        <p:spPr>
          <a:xfrm>
            <a:off x="1643809" y="3150096"/>
            <a:ext cx="196800" cy="1974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i="0" sz="1200" u="none" cap="none" strike="noStrike">
              <a:solidFill>
                <a:schemeClr val="lt1"/>
              </a:solidFill>
              <a:latin typeface="Lato"/>
              <a:ea typeface="Lato"/>
              <a:cs typeface="Lato"/>
              <a:sym typeface="Lato"/>
            </a:endParaRPr>
          </a:p>
        </p:txBody>
      </p:sp>
      <p:sp>
        <p:nvSpPr>
          <p:cNvPr id="331" name="Google Shape;331;g306d734cddf_0_118"/>
          <p:cNvSpPr/>
          <p:nvPr/>
        </p:nvSpPr>
        <p:spPr>
          <a:xfrm>
            <a:off x="2041658" y="2470937"/>
            <a:ext cx="1326300" cy="1555800"/>
          </a:xfrm>
          <a:prstGeom prst="roundRect">
            <a:avLst>
              <a:gd fmla="val 10000" name="adj"/>
            </a:avLst>
          </a:prstGeom>
          <a:solidFill>
            <a:srgbClr val="0242B3"/>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Lato"/>
              <a:ea typeface="Lato"/>
              <a:cs typeface="Lato"/>
              <a:sym typeface="Lato"/>
            </a:endParaRPr>
          </a:p>
        </p:txBody>
      </p:sp>
      <p:sp>
        <p:nvSpPr>
          <p:cNvPr id="332" name="Google Shape;332;g306d734cddf_0_118"/>
          <p:cNvSpPr txBox="1"/>
          <p:nvPr/>
        </p:nvSpPr>
        <p:spPr>
          <a:xfrm>
            <a:off x="2080500" y="2509779"/>
            <a:ext cx="1248600" cy="14781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i="0" lang="en-GB" sz="1200" u="none" cap="none" strike="noStrike">
                <a:solidFill>
                  <a:schemeClr val="lt1"/>
                </a:solidFill>
                <a:latin typeface="Lato"/>
                <a:ea typeface="Lato"/>
                <a:cs typeface="Lato"/>
                <a:sym typeface="Lato"/>
              </a:rPr>
              <a:t>The shop’s computer system communicates to the credit card company’s system</a:t>
            </a:r>
            <a:endParaRPr i="0" sz="1200" u="none" cap="none" strike="noStrike">
              <a:solidFill>
                <a:schemeClr val="lt1"/>
              </a:solidFill>
              <a:latin typeface="Lato"/>
              <a:ea typeface="Lato"/>
              <a:cs typeface="Lato"/>
              <a:sym typeface="Lato"/>
            </a:endParaRPr>
          </a:p>
        </p:txBody>
      </p:sp>
      <p:sp>
        <p:nvSpPr>
          <p:cNvPr id="333" name="Google Shape;333;g306d734cddf_0_118"/>
          <p:cNvSpPr txBox="1"/>
          <p:nvPr/>
        </p:nvSpPr>
        <p:spPr>
          <a:xfrm>
            <a:off x="223875" y="1380388"/>
            <a:ext cx="8675100" cy="862800"/>
          </a:xfrm>
          <a:prstGeom prst="rect">
            <a:avLst/>
          </a:prstGeom>
          <a:solidFill>
            <a:schemeClr val="accent2"/>
          </a:solid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lang="en-GB" sz="1600">
                <a:solidFill>
                  <a:schemeClr val="lt1"/>
                </a:solidFill>
                <a:latin typeface="Lato"/>
                <a:ea typeface="Lato"/>
                <a:cs typeface="Lato"/>
                <a:sym typeface="Lato"/>
              </a:rPr>
              <a:t>A person has to be 18 years old to get a credit card. </a:t>
            </a:r>
            <a:endParaRPr sz="1600">
              <a:solidFill>
                <a:schemeClr val="lt1"/>
              </a:solidFill>
              <a:latin typeface="Lato"/>
              <a:ea typeface="Lato"/>
              <a:cs typeface="Lato"/>
              <a:sym typeface="Lato"/>
            </a:endParaRPr>
          </a:p>
          <a:p>
            <a:pPr indent="0" lvl="0" marL="0" marR="0" rtl="0" algn="ctr">
              <a:lnSpc>
                <a:spcPct val="90000"/>
              </a:lnSpc>
              <a:spcBef>
                <a:spcPts val="0"/>
              </a:spcBef>
              <a:spcAft>
                <a:spcPts val="0"/>
              </a:spcAft>
              <a:buNone/>
            </a:pPr>
            <a:r>
              <a:rPr lang="en-GB" sz="1600">
                <a:solidFill>
                  <a:schemeClr val="lt1"/>
                </a:solidFill>
                <a:latin typeface="Lato"/>
                <a:ea typeface="Lato"/>
                <a:cs typeface="Lato"/>
                <a:sym typeface="Lato"/>
              </a:rPr>
              <a:t>The bank will carry out a number of checks and will agree a credit limit, which is the maximum amount you can borrow. </a:t>
            </a:r>
            <a:endParaRPr i="0" sz="1600" u="none" cap="none" strike="noStrike">
              <a:solidFill>
                <a:schemeClr val="lt1"/>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306d734cddf_0_58"/>
          <p:cNvSpPr txBox="1"/>
          <p:nvPr>
            <p:ph type="ctrTitle"/>
          </p:nvPr>
        </p:nvSpPr>
        <p:spPr>
          <a:xfrm>
            <a:off x="268675" y="240725"/>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GB" sz="2900" u="none" cap="none" strike="noStrike">
                <a:solidFill>
                  <a:schemeClr val="accent2"/>
                </a:solidFill>
                <a:latin typeface="Lato"/>
                <a:ea typeface="Lato"/>
                <a:cs typeface="Lato"/>
                <a:sym typeface="Lato"/>
              </a:rPr>
              <a:t>How does a credit card work?</a:t>
            </a:r>
            <a:endParaRPr b="1" i="0" sz="2900" u="none" cap="none" strike="noStrike">
              <a:solidFill>
                <a:schemeClr val="accent2"/>
              </a:solidFill>
              <a:latin typeface="Lato"/>
              <a:ea typeface="Lato"/>
              <a:cs typeface="Lato"/>
              <a:sym typeface="Lato"/>
            </a:endParaRPr>
          </a:p>
        </p:txBody>
      </p:sp>
      <p:sp>
        <p:nvSpPr>
          <p:cNvPr id="339" name="Google Shape;339;g306d734cddf_0_58"/>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i="0" sz="1400" u="none" cap="none" strike="noStrike">
              <a:solidFill>
                <a:srgbClr val="262A33"/>
              </a:solidFill>
              <a:latin typeface="Lato"/>
              <a:ea typeface="Lato"/>
              <a:cs typeface="Lato"/>
              <a:sym typeface="Lato"/>
            </a:endParaRPr>
          </a:p>
        </p:txBody>
      </p:sp>
      <p:sp>
        <p:nvSpPr>
          <p:cNvPr id="340" name="Google Shape;340;g306d734cddf_0_58"/>
          <p:cNvSpPr/>
          <p:nvPr/>
        </p:nvSpPr>
        <p:spPr>
          <a:xfrm>
            <a:off x="185030" y="2470937"/>
            <a:ext cx="1326300" cy="1555800"/>
          </a:xfrm>
          <a:prstGeom prst="roundRect">
            <a:avLst>
              <a:gd fmla="val 10000" name="adj"/>
            </a:avLst>
          </a:prstGeom>
          <a:solidFill>
            <a:srgbClr val="0242B3"/>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Lato"/>
              <a:ea typeface="Lato"/>
              <a:cs typeface="Lato"/>
              <a:sym typeface="Lato"/>
            </a:endParaRPr>
          </a:p>
        </p:txBody>
      </p:sp>
      <p:sp>
        <p:nvSpPr>
          <p:cNvPr id="341" name="Google Shape;341;g306d734cddf_0_58"/>
          <p:cNvSpPr txBox="1"/>
          <p:nvPr/>
        </p:nvSpPr>
        <p:spPr>
          <a:xfrm>
            <a:off x="223872" y="2509779"/>
            <a:ext cx="1248600" cy="14781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lang="en-GB" sz="1200">
                <a:solidFill>
                  <a:schemeClr val="lt1"/>
                </a:solidFill>
                <a:latin typeface="Lato"/>
                <a:ea typeface="Lato"/>
                <a:cs typeface="Lato"/>
                <a:sym typeface="Lato"/>
              </a:rPr>
              <a:t>A person </a:t>
            </a:r>
            <a:r>
              <a:rPr i="0" lang="en-GB" sz="1200" u="none" cap="none" strike="noStrike">
                <a:solidFill>
                  <a:schemeClr val="lt1"/>
                </a:solidFill>
                <a:latin typeface="Lato"/>
                <a:ea typeface="Lato"/>
                <a:cs typeface="Lato"/>
                <a:sym typeface="Lato"/>
              </a:rPr>
              <a:t>uses </a:t>
            </a:r>
            <a:r>
              <a:rPr lang="en-GB" sz="1200">
                <a:solidFill>
                  <a:schemeClr val="lt1"/>
                </a:solidFill>
                <a:latin typeface="Lato"/>
                <a:ea typeface="Lato"/>
                <a:cs typeface="Lato"/>
                <a:sym typeface="Lato"/>
              </a:rPr>
              <a:t>their </a:t>
            </a:r>
            <a:r>
              <a:rPr i="0" lang="en-GB" sz="1200" u="none" cap="none" strike="noStrike">
                <a:solidFill>
                  <a:schemeClr val="lt1"/>
                </a:solidFill>
                <a:latin typeface="Lato"/>
                <a:ea typeface="Lato"/>
                <a:cs typeface="Lato"/>
                <a:sym typeface="Lato"/>
              </a:rPr>
              <a:t>credit card at a shop to pay for something</a:t>
            </a:r>
            <a:endParaRPr i="0" sz="1200" u="none" cap="none" strike="noStrike">
              <a:solidFill>
                <a:schemeClr val="lt1"/>
              </a:solidFill>
              <a:latin typeface="Lato"/>
              <a:ea typeface="Lato"/>
              <a:cs typeface="Lato"/>
              <a:sym typeface="Lato"/>
            </a:endParaRPr>
          </a:p>
        </p:txBody>
      </p:sp>
      <p:sp>
        <p:nvSpPr>
          <p:cNvPr id="342" name="Google Shape;342;g306d734cddf_0_58"/>
          <p:cNvSpPr/>
          <p:nvPr/>
        </p:nvSpPr>
        <p:spPr>
          <a:xfrm>
            <a:off x="1643809" y="3084318"/>
            <a:ext cx="281100" cy="328800"/>
          </a:xfrm>
          <a:prstGeom prst="rightArrow">
            <a:avLst>
              <a:gd fmla="val 6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Lato"/>
              <a:ea typeface="Lato"/>
              <a:cs typeface="Lato"/>
              <a:sym typeface="Lato"/>
            </a:endParaRPr>
          </a:p>
        </p:txBody>
      </p:sp>
      <p:sp>
        <p:nvSpPr>
          <p:cNvPr id="343" name="Google Shape;343;g306d734cddf_0_58"/>
          <p:cNvSpPr txBox="1"/>
          <p:nvPr/>
        </p:nvSpPr>
        <p:spPr>
          <a:xfrm>
            <a:off x="1643809" y="3150096"/>
            <a:ext cx="196800" cy="1974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i="0" sz="1200" u="none" cap="none" strike="noStrike">
              <a:solidFill>
                <a:schemeClr val="lt1"/>
              </a:solidFill>
              <a:latin typeface="Lato"/>
              <a:ea typeface="Lato"/>
              <a:cs typeface="Lato"/>
              <a:sym typeface="Lato"/>
            </a:endParaRPr>
          </a:p>
        </p:txBody>
      </p:sp>
      <p:sp>
        <p:nvSpPr>
          <p:cNvPr id="344" name="Google Shape;344;g306d734cddf_0_58"/>
          <p:cNvSpPr/>
          <p:nvPr/>
        </p:nvSpPr>
        <p:spPr>
          <a:xfrm>
            <a:off x="2041658" y="2470937"/>
            <a:ext cx="1326300" cy="1555800"/>
          </a:xfrm>
          <a:prstGeom prst="roundRect">
            <a:avLst>
              <a:gd fmla="val 10000" name="adj"/>
            </a:avLst>
          </a:prstGeom>
          <a:solidFill>
            <a:srgbClr val="0242B3"/>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Lato"/>
              <a:ea typeface="Lato"/>
              <a:cs typeface="Lato"/>
              <a:sym typeface="Lato"/>
            </a:endParaRPr>
          </a:p>
        </p:txBody>
      </p:sp>
      <p:sp>
        <p:nvSpPr>
          <p:cNvPr id="345" name="Google Shape;345;g306d734cddf_0_58"/>
          <p:cNvSpPr txBox="1"/>
          <p:nvPr/>
        </p:nvSpPr>
        <p:spPr>
          <a:xfrm>
            <a:off x="2080500" y="2509779"/>
            <a:ext cx="1248600" cy="14781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i="0" lang="en-GB" sz="1200" u="none" cap="none" strike="noStrike">
                <a:solidFill>
                  <a:schemeClr val="lt1"/>
                </a:solidFill>
                <a:latin typeface="Lato"/>
                <a:ea typeface="Lato"/>
                <a:cs typeface="Lato"/>
                <a:sym typeface="Lato"/>
              </a:rPr>
              <a:t>The shop’s computer system communicates to the credit card company’s system</a:t>
            </a:r>
            <a:endParaRPr i="0" sz="1200" u="none" cap="none" strike="noStrike">
              <a:solidFill>
                <a:schemeClr val="lt1"/>
              </a:solidFill>
              <a:latin typeface="Lato"/>
              <a:ea typeface="Lato"/>
              <a:cs typeface="Lato"/>
              <a:sym typeface="Lato"/>
            </a:endParaRPr>
          </a:p>
        </p:txBody>
      </p:sp>
      <p:sp>
        <p:nvSpPr>
          <p:cNvPr id="346" name="Google Shape;346;g306d734cddf_0_58"/>
          <p:cNvSpPr/>
          <p:nvPr/>
        </p:nvSpPr>
        <p:spPr>
          <a:xfrm>
            <a:off x="3500436" y="3084318"/>
            <a:ext cx="281100" cy="328800"/>
          </a:xfrm>
          <a:prstGeom prst="rightArrow">
            <a:avLst>
              <a:gd fmla="val 6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Lato"/>
              <a:ea typeface="Lato"/>
              <a:cs typeface="Lato"/>
              <a:sym typeface="Lato"/>
            </a:endParaRPr>
          </a:p>
        </p:txBody>
      </p:sp>
      <p:sp>
        <p:nvSpPr>
          <p:cNvPr id="347" name="Google Shape;347;g306d734cddf_0_58"/>
          <p:cNvSpPr txBox="1"/>
          <p:nvPr/>
        </p:nvSpPr>
        <p:spPr>
          <a:xfrm>
            <a:off x="3500436" y="3150096"/>
            <a:ext cx="196800" cy="1974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i="0" sz="1200" u="none" cap="none" strike="noStrike">
              <a:solidFill>
                <a:schemeClr val="lt1"/>
              </a:solidFill>
              <a:latin typeface="Lato"/>
              <a:ea typeface="Lato"/>
              <a:cs typeface="Lato"/>
              <a:sym typeface="Lato"/>
            </a:endParaRPr>
          </a:p>
        </p:txBody>
      </p:sp>
      <p:sp>
        <p:nvSpPr>
          <p:cNvPr id="348" name="Google Shape;348;g306d734cddf_0_58"/>
          <p:cNvSpPr/>
          <p:nvPr/>
        </p:nvSpPr>
        <p:spPr>
          <a:xfrm>
            <a:off x="3898285" y="2470937"/>
            <a:ext cx="1326300" cy="1555800"/>
          </a:xfrm>
          <a:prstGeom prst="roundRect">
            <a:avLst>
              <a:gd fmla="val 10000" name="adj"/>
            </a:avLst>
          </a:prstGeom>
          <a:solidFill>
            <a:srgbClr val="0242B3"/>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Lato"/>
              <a:ea typeface="Lato"/>
              <a:cs typeface="Lato"/>
              <a:sym typeface="Lato"/>
            </a:endParaRPr>
          </a:p>
        </p:txBody>
      </p:sp>
      <p:sp>
        <p:nvSpPr>
          <p:cNvPr id="349" name="Google Shape;349;g306d734cddf_0_58"/>
          <p:cNvSpPr txBox="1"/>
          <p:nvPr/>
        </p:nvSpPr>
        <p:spPr>
          <a:xfrm>
            <a:off x="3937127" y="2509779"/>
            <a:ext cx="1248600" cy="14781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i="0" lang="en-GB" sz="1200" u="none" cap="none" strike="noStrike">
                <a:solidFill>
                  <a:schemeClr val="lt1"/>
                </a:solidFill>
                <a:latin typeface="Lato"/>
                <a:ea typeface="Lato"/>
                <a:cs typeface="Lato"/>
                <a:sym typeface="Lato"/>
              </a:rPr>
              <a:t>The credit card company electronically sends money to the shop</a:t>
            </a:r>
            <a:endParaRPr i="0" sz="1200" u="none" cap="none" strike="noStrike">
              <a:solidFill>
                <a:schemeClr val="lt1"/>
              </a:solidFill>
              <a:latin typeface="Lato"/>
              <a:ea typeface="Lato"/>
              <a:cs typeface="Lato"/>
              <a:sym typeface="Lato"/>
            </a:endParaRPr>
          </a:p>
        </p:txBody>
      </p:sp>
      <p:sp>
        <p:nvSpPr>
          <p:cNvPr id="350" name="Google Shape;350;g306d734cddf_0_58"/>
          <p:cNvSpPr txBox="1"/>
          <p:nvPr/>
        </p:nvSpPr>
        <p:spPr>
          <a:xfrm>
            <a:off x="223875" y="1380388"/>
            <a:ext cx="8675100" cy="862800"/>
          </a:xfrm>
          <a:prstGeom prst="rect">
            <a:avLst/>
          </a:prstGeom>
          <a:solidFill>
            <a:schemeClr val="accent2"/>
          </a:solid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lang="en-GB" sz="1600">
                <a:solidFill>
                  <a:schemeClr val="lt1"/>
                </a:solidFill>
                <a:latin typeface="Lato"/>
                <a:ea typeface="Lato"/>
                <a:cs typeface="Lato"/>
                <a:sym typeface="Lato"/>
              </a:rPr>
              <a:t>A person has to be 18 years old to get a credit card. </a:t>
            </a:r>
            <a:endParaRPr sz="1600">
              <a:solidFill>
                <a:schemeClr val="lt1"/>
              </a:solidFill>
              <a:latin typeface="Lato"/>
              <a:ea typeface="Lato"/>
              <a:cs typeface="Lato"/>
              <a:sym typeface="Lato"/>
            </a:endParaRPr>
          </a:p>
          <a:p>
            <a:pPr indent="0" lvl="0" marL="0" marR="0" rtl="0" algn="ctr">
              <a:lnSpc>
                <a:spcPct val="90000"/>
              </a:lnSpc>
              <a:spcBef>
                <a:spcPts val="0"/>
              </a:spcBef>
              <a:spcAft>
                <a:spcPts val="0"/>
              </a:spcAft>
              <a:buNone/>
            </a:pPr>
            <a:r>
              <a:rPr lang="en-GB" sz="1600">
                <a:solidFill>
                  <a:schemeClr val="lt1"/>
                </a:solidFill>
                <a:latin typeface="Lato"/>
                <a:ea typeface="Lato"/>
                <a:cs typeface="Lato"/>
                <a:sym typeface="Lato"/>
              </a:rPr>
              <a:t>The bank will carry out a number of checks and will agree a credit limit, which is the maximum amount you can borrow. </a:t>
            </a:r>
            <a:endParaRPr i="0" sz="1600" u="none" cap="none" strike="noStrike">
              <a:solidFill>
                <a:schemeClr val="lt1"/>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g306d734cddf_0_82"/>
          <p:cNvSpPr txBox="1"/>
          <p:nvPr>
            <p:ph type="ctrTitle"/>
          </p:nvPr>
        </p:nvSpPr>
        <p:spPr>
          <a:xfrm>
            <a:off x="268675" y="240725"/>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GB" sz="2900" u="none" cap="none" strike="noStrike">
                <a:solidFill>
                  <a:schemeClr val="accent2"/>
                </a:solidFill>
                <a:latin typeface="Lato"/>
                <a:ea typeface="Lato"/>
                <a:cs typeface="Lato"/>
                <a:sym typeface="Lato"/>
              </a:rPr>
              <a:t>How does a credit card work?</a:t>
            </a:r>
            <a:endParaRPr b="1" i="0" sz="2900" u="none" cap="none" strike="noStrike">
              <a:solidFill>
                <a:schemeClr val="accent2"/>
              </a:solidFill>
              <a:latin typeface="Lato"/>
              <a:ea typeface="Lato"/>
              <a:cs typeface="Lato"/>
              <a:sym typeface="Lato"/>
            </a:endParaRPr>
          </a:p>
        </p:txBody>
      </p:sp>
      <p:sp>
        <p:nvSpPr>
          <p:cNvPr id="356" name="Google Shape;356;g306d734cddf_0_82"/>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i="0" sz="1400" u="none" cap="none" strike="noStrike">
              <a:solidFill>
                <a:srgbClr val="262A33"/>
              </a:solidFill>
              <a:latin typeface="Lato"/>
              <a:ea typeface="Lato"/>
              <a:cs typeface="Lato"/>
              <a:sym typeface="Lato"/>
            </a:endParaRPr>
          </a:p>
        </p:txBody>
      </p:sp>
      <p:sp>
        <p:nvSpPr>
          <p:cNvPr id="357" name="Google Shape;357;g306d734cddf_0_82"/>
          <p:cNvSpPr/>
          <p:nvPr/>
        </p:nvSpPr>
        <p:spPr>
          <a:xfrm>
            <a:off x="185030" y="2470937"/>
            <a:ext cx="1326300" cy="1555800"/>
          </a:xfrm>
          <a:prstGeom prst="roundRect">
            <a:avLst>
              <a:gd fmla="val 10000" name="adj"/>
            </a:avLst>
          </a:prstGeom>
          <a:solidFill>
            <a:srgbClr val="0242B3"/>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Lato"/>
              <a:ea typeface="Lato"/>
              <a:cs typeface="Lato"/>
              <a:sym typeface="Lato"/>
            </a:endParaRPr>
          </a:p>
        </p:txBody>
      </p:sp>
      <p:sp>
        <p:nvSpPr>
          <p:cNvPr id="358" name="Google Shape;358;g306d734cddf_0_82"/>
          <p:cNvSpPr txBox="1"/>
          <p:nvPr/>
        </p:nvSpPr>
        <p:spPr>
          <a:xfrm>
            <a:off x="223872" y="2509779"/>
            <a:ext cx="1248600" cy="14781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lang="en-GB" sz="1200">
                <a:solidFill>
                  <a:schemeClr val="lt1"/>
                </a:solidFill>
                <a:latin typeface="Lato"/>
                <a:ea typeface="Lato"/>
                <a:cs typeface="Lato"/>
                <a:sym typeface="Lato"/>
              </a:rPr>
              <a:t>A person </a:t>
            </a:r>
            <a:r>
              <a:rPr i="0" lang="en-GB" sz="1200" u="none" cap="none" strike="noStrike">
                <a:solidFill>
                  <a:schemeClr val="lt1"/>
                </a:solidFill>
                <a:latin typeface="Lato"/>
                <a:ea typeface="Lato"/>
                <a:cs typeface="Lato"/>
                <a:sym typeface="Lato"/>
              </a:rPr>
              <a:t>uses </a:t>
            </a:r>
            <a:r>
              <a:rPr lang="en-GB" sz="1200">
                <a:solidFill>
                  <a:schemeClr val="lt1"/>
                </a:solidFill>
                <a:latin typeface="Lato"/>
                <a:ea typeface="Lato"/>
                <a:cs typeface="Lato"/>
                <a:sym typeface="Lato"/>
              </a:rPr>
              <a:t>their </a:t>
            </a:r>
            <a:r>
              <a:rPr i="0" lang="en-GB" sz="1200" u="none" cap="none" strike="noStrike">
                <a:solidFill>
                  <a:schemeClr val="lt1"/>
                </a:solidFill>
                <a:latin typeface="Lato"/>
                <a:ea typeface="Lato"/>
                <a:cs typeface="Lato"/>
                <a:sym typeface="Lato"/>
              </a:rPr>
              <a:t>credit card at a shop to pay for something</a:t>
            </a:r>
            <a:endParaRPr i="0" sz="1200" u="none" cap="none" strike="noStrike">
              <a:solidFill>
                <a:schemeClr val="lt1"/>
              </a:solidFill>
              <a:latin typeface="Lato"/>
              <a:ea typeface="Lato"/>
              <a:cs typeface="Lato"/>
              <a:sym typeface="Lato"/>
            </a:endParaRPr>
          </a:p>
        </p:txBody>
      </p:sp>
      <p:sp>
        <p:nvSpPr>
          <p:cNvPr id="359" name="Google Shape;359;g306d734cddf_0_82"/>
          <p:cNvSpPr/>
          <p:nvPr/>
        </p:nvSpPr>
        <p:spPr>
          <a:xfrm>
            <a:off x="1643809" y="3084318"/>
            <a:ext cx="281100" cy="328800"/>
          </a:xfrm>
          <a:prstGeom prst="rightArrow">
            <a:avLst>
              <a:gd fmla="val 6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Lato"/>
              <a:ea typeface="Lato"/>
              <a:cs typeface="Lato"/>
              <a:sym typeface="Lato"/>
            </a:endParaRPr>
          </a:p>
        </p:txBody>
      </p:sp>
      <p:sp>
        <p:nvSpPr>
          <p:cNvPr id="360" name="Google Shape;360;g306d734cddf_0_82"/>
          <p:cNvSpPr txBox="1"/>
          <p:nvPr/>
        </p:nvSpPr>
        <p:spPr>
          <a:xfrm>
            <a:off x="1643809" y="3150096"/>
            <a:ext cx="196800" cy="1974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i="0" sz="1200" u="none" cap="none" strike="noStrike">
              <a:solidFill>
                <a:schemeClr val="lt1"/>
              </a:solidFill>
              <a:latin typeface="Lato"/>
              <a:ea typeface="Lato"/>
              <a:cs typeface="Lato"/>
              <a:sym typeface="Lato"/>
            </a:endParaRPr>
          </a:p>
        </p:txBody>
      </p:sp>
      <p:sp>
        <p:nvSpPr>
          <p:cNvPr id="361" name="Google Shape;361;g306d734cddf_0_82"/>
          <p:cNvSpPr/>
          <p:nvPr/>
        </p:nvSpPr>
        <p:spPr>
          <a:xfrm>
            <a:off x="2041658" y="2470937"/>
            <a:ext cx="1326300" cy="1555800"/>
          </a:xfrm>
          <a:prstGeom prst="roundRect">
            <a:avLst>
              <a:gd fmla="val 10000" name="adj"/>
            </a:avLst>
          </a:prstGeom>
          <a:solidFill>
            <a:srgbClr val="0242B3"/>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Lato"/>
              <a:ea typeface="Lato"/>
              <a:cs typeface="Lato"/>
              <a:sym typeface="Lato"/>
            </a:endParaRPr>
          </a:p>
        </p:txBody>
      </p:sp>
      <p:sp>
        <p:nvSpPr>
          <p:cNvPr id="362" name="Google Shape;362;g306d734cddf_0_82"/>
          <p:cNvSpPr txBox="1"/>
          <p:nvPr/>
        </p:nvSpPr>
        <p:spPr>
          <a:xfrm>
            <a:off x="2080500" y="2509779"/>
            <a:ext cx="1248600" cy="14781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i="0" lang="en-GB" sz="1200" u="none" cap="none" strike="noStrike">
                <a:solidFill>
                  <a:schemeClr val="lt1"/>
                </a:solidFill>
                <a:latin typeface="Lato"/>
                <a:ea typeface="Lato"/>
                <a:cs typeface="Lato"/>
                <a:sym typeface="Lato"/>
              </a:rPr>
              <a:t>The shop’s computer system communicates to the credit card company’s system</a:t>
            </a:r>
            <a:endParaRPr i="0" sz="1200" u="none" cap="none" strike="noStrike">
              <a:solidFill>
                <a:schemeClr val="lt1"/>
              </a:solidFill>
              <a:latin typeface="Lato"/>
              <a:ea typeface="Lato"/>
              <a:cs typeface="Lato"/>
              <a:sym typeface="Lato"/>
            </a:endParaRPr>
          </a:p>
        </p:txBody>
      </p:sp>
      <p:sp>
        <p:nvSpPr>
          <p:cNvPr id="363" name="Google Shape;363;g306d734cddf_0_82"/>
          <p:cNvSpPr/>
          <p:nvPr/>
        </p:nvSpPr>
        <p:spPr>
          <a:xfrm>
            <a:off x="3500436" y="3084318"/>
            <a:ext cx="281100" cy="328800"/>
          </a:xfrm>
          <a:prstGeom prst="rightArrow">
            <a:avLst>
              <a:gd fmla="val 6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Lato"/>
              <a:ea typeface="Lato"/>
              <a:cs typeface="Lato"/>
              <a:sym typeface="Lato"/>
            </a:endParaRPr>
          </a:p>
        </p:txBody>
      </p:sp>
      <p:sp>
        <p:nvSpPr>
          <p:cNvPr id="364" name="Google Shape;364;g306d734cddf_0_82"/>
          <p:cNvSpPr txBox="1"/>
          <p:nvPr/>
        </p:nvSpPr>
        <p:spPr>
          <a:xfrm>
            <a:off x="3500436" y="3150096"/>
            <a:ext cx="196800" cy="1974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i="0" sz="1200" u="none" cap="none" strike="noStrike">
              <a:solidFill>
                <a:schemeClr val="lt1"/>
              </a:solidFill>
              <a:latin typeface="Lato"/>
              <a:ea typeface="Lato"/>
              <a:cs typeface="Lato"/>
              <a:sym typeface="Lato"/>
            </a:endParaRPr>
          </a:p>
        </p:txBody>
      </p:sp>
      <p:sp>
        <p:nvSpPr>
          <p:cNvPr id="365" name="Google Shape;365;g306d734cddf_0_82"/>
          <p:cNvSpPr/>
          <p:nvPr/>
        </p:nvSpPr>
        <p:spPr>
          <a:xfrm>
            <a:off x="3898285" y="2470937"/>
            <a:ext cx="1326300" cy="1555800"/>
          </a:xfrm>
          <a:prstGeom prst="roundRect">
            <a:avLst>
              <a:gd fmla="val 10000" name="adj"/>
            </a:avLst>
          </a:prstGeom>
          <a:solidFill>
            <a:srgbClr val="0242B3"/>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Lato"/>
              <a:ea typeface="Lato"/>
              <a:cs typeface="Lato"/>
              <a:sym typeface="Lato"/>
            </a:endParaRPr>
          </a:p>
        </p:txBody>
      </p:sp>
      <p:sp>
        <p:nvSpPr>
          <p:cNvPr id="366" name="Google Shape;366;g306d734cddf_0_82"/>
          <p:cNvSpPr txBox="1"/>
          <p:nvPr/>
        </p:nvSpPr>
        <p:spPr>
          <a:xfrm>
            <a:off x="3937127" y="2509779"/>
            <a:ext cx="1248600" cy="14781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i="0" lang="en-GB" sz="1200" u="none" cap="none" strike="noStrike">
                <a:solidFill>
                  <a:schemeClr val="lt1"/>
                </a:solidFill>
                <a:latin typeface="Lato"/>
                <a:ea typeface="Lato"/>
                <a:cs typeface="Lato"/>
                <a:sym typeface="Lato"/>
              </a:rPr>
              <a:t>The credit card company electronically sends money to the shop</a:t>
            </a:r>
            <a:endParaRPr i="0" sz="1200" u="none" cap="none" strike="noStrike">
              <a:solidFill>
                <a:schemeClr val="lt1"/>
              </a:solidFill>
              <a:latin typeface="Lato"/>
              <a:ea typeface="Lato"/>
              <a:cs typeface="Lato"/>
              <a:sym typeface="Lato"/>
            </a:endParaRPr>
          </a:p>
        </p:txBody>
      </p:sp>
      <p:sp>
        <p:nvSpPr>
          <p:cNvPr id="367" name="Google Shape;367;g306d734cddf_0_82"/>
          <p:cNvSpPr/>
          <p:nvPr/>
        </p:nvSpPr>
        <p:spPr>
          <a:xfrm>
            <a:off x="5357063" y="3084318"/>
            <a:ext cx="281100" cy="328800"/>
          </a:xfrm>
          <a:prstGeom prst="rightArrow">
            <a:avLst>
              <a:gd fmla="val 6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Lato"/>
              <a:ea typeface="Lato"/>
              <a:cs typeface="Lato"/>
              <a:sym typeface="Lato"/>
            </a:endParaRPr>
          </a:p>
        </p:txBody>
      </p:sp>
      <p:sp>
        <p:nvSpPr>
          <p:cNvPr id="368" name="Google Shape;368;g306d734cddf_0_82"/>
          <p:cNvSpPr txBox="1"/>
          <p:nvPr/>
        </p:nvSpPr>
        <p:spPr>
          <a:xfrm>
            <a:off x="5357063" y="3150096"/>
            <a:ext cx="196800" cy="1974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i="0" sz="1200" u="none" cap="none" strike="noStrike">
              <a:solidFill>
                <a:schemeClr val="lt1"/>
              </a:solidFill>
              <a:latin typeface="Lato"/>
              <a:ea typeface="Lato"/>
              <a:cs typeface="Lato"/>
              <a:sym typeface="Lato"/>
            </a:endParaRPr>
          </a:p>
        </p:txBody>
      </p:sp>
      <p:sp>
        <p:nvSpPr>
          <p:cNvPr id="369" name="Google Shape;369;g306d734cddf_0_82"/>
          <p:cNvSpPr/>
          <p:nvPr/>
        </p:nvSpPr>
        <p:spPr>
          <a:xfrm>
            <a:off x="5754912" y="2470937"/>
            <a:ext cx="1326300" cy="1555800"/>
          </a:xfrm>
          <a:prstGeom prst="roundRect">
            <a:avLst>
              <a:gd fmla="val 10000" name="adj"/>
            </a:avLst>
          </a:prstGeom>
          <a:solidFill>
            <a:srgbClr val="0242B3"/>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Lato"/>
              <a:ea typeface="Lato"/>
              <a:cs typeface="Lato"/>
              <a:sym typeface="Lato"/>
            </a:endParaRPr>
          </a:p>
        </p:txBody>
      </p:sp>
      <p:sp>
        <p:nvSpPr>
          <p:cNvPr id="370" name="Google Shape;370;g306d734cddf_0_82"/>
          <p:cNvSpPr txBox="1"/>
          <p:nvPr/>
        </p:nvSpPr>
        <p:spPr>
          <a:xfrm>
            <a:off x="5793754" y="2509779"/>
            <a:ext cx="1248600" cy="14781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lang="en-GB" sz="1200">
                <a:solidFill>
                  <a:schemeClr val="lt1"/>
                </a:solidFill>
                <a:latin typeface="Lato"/>
                <a:ea typeface="Lato"/>
                <a:cs typeface="Lato"/>
                <a:sym typeface="Lato"/>
              </a:rPr>
              <a:t>The person </a:t>
            </a:r>
            <a:r>
              <a:rPr i="0" lang="en-GB" sz="1200" u="none" cap="none" strike="noStrike">
                <a:solidFill>
                  <a:schemeClr val="lt1"/>
                </a:solidFill>
                <a:latin typeface="Lato"/>
                <a:ea typeface="Lato"/>
                <a:cs typeface="Lato"/>
                <a:sym typeface="Lato"/>
              </a:rPr>
              <a:t>leaves the shop with </a:t>
            </a:r>
            <a:r>
              <a:rPr lang="en-GB" sz="1200">
                <a:solidFill>
                  <a:schemeClr val="lt1"/>
                </a:solidFill>
                <a:latin typeface="Lato"/>
                <a:ea typeface="Lato"/>
                <a:cs typeface="Lato"/>
                <a:sym typeface="Lato"/>
              </a:rPr>
              <a:t>their </a:t>
            </a:r>
            <a:r>
              <a:rPr i="0" lang="en-GB" sz="1200" u="none" cap="none" strike="noStrike">
                <a:solidFill>
                  <a:schemeClr val="lt1"/>
                </a:solidFill>
                <a:latin typeface="Lato"/>
                <a:ea typeface="Lato"/>
                <a:cs typeface="Lato"/>
                <a:sym typeface="Lato"/>
              </a:rPr>
              <a:t>purchase</a:t>
            </a:r>
            <a:endParaRPr i="0" sz="1200" u="none" cap="none" strike="noStrike">
              <a:solidFill>
                <a:schemeClr val="lt1"/>
              </a:solidFill>
              <a:latin typeface="Lato"/>
              <a:ea typeface="Lato"/>
              <a:cs typeface="Lato"/>
              <a:sym typeface="Lato"/>
            </a:endParaRPr>
          </a:p>
        </p:txBody>
      </p:sp>
      <p:sp>
        <p:nvSpPr>
          <p:cNvPr id="371" name="Google Shape;371;g306d734cddf_0_82"/>
          <p:cNvSpPr txBox="1"/>
          <p:nvPr/>
        </p:nvSpPr>
        <p:spPr>
          <a:xfrm>
            <a:off x="223875" y="1380388"/>
            <a:ext cx="8675100" cy="862800"/>
          </a:xfrm>
          <a:prstGeom prst="rect">
            <a:avLst/>
          </a:prstGeom>
          <a:solidFill>
            <a:schemeClr val="accent2"/>
          </a:solid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lang="en-GB" sz="1600">
                <a:solidFill>
                  <a:schemeClr val="lt1"/>
                </a:solidFill>
                <a:latin typeface="Lato"/>
                <a:ea typeface="Lato"/>
                <a:cs typeface="Lato"/>
                <a:sym typeface="Lato"/>
              </a:rPr>
              <a:t>A person has to be 18 years old to get a credit card. </a:t>
            </a:r>
            <a:endParaRPr sz="1600">
              <a:solidFill>
                <a:schemeClr val="lt1"/>
              </a:solidFill>
              <a:latin typeface="Lato"/>
              <a:ea typeface="Lato"/>
              <a:cs typeface="Lato"/>
              <a:sym typeface="Lato"/>
            </a:endParaRPr>
          </a:p>
          <a:p>
            <a:pPr indent="0" lvl="0" marL="0" marR="0" rtl="0" algn="ctr">
              <a:lnSpc>
                <a:spcPct val="90000"/>
              </a:lnSpc>
              <a:spcBef>
                <a:spcPts val="0"/>
              </a:spcBef>
              <a:spcAft>
                <a:spcPts val="0"/>
              </a:spcAft>
              <a:buNone/>
            </a:pPr>
            <a:r>
              <a:rPr lang="en-GB" sz="1600">
                <a:solidFill>
                  <a:schemeClr val="lt1"/>
                </a:solidFill>
                <a:latin typeface="Lato"/>
                <a:ea typeface="Lato"/>
                <a:cs typeface="Lato"/>
                <a:sym typeface="Lato"/>
              </a:rPr>
              <a:t>The bank will carry out a number of checks and will agree a credit limit, which is the maximum amount you can borrow. </a:t>
            </a:r>
            <a:endParaRPr i="0" sz="1600" u="none" cap="none" strike="noStrike">
              <a:solidFill>
                <a:schemeClr val="lt1"/>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8"/>
          <p:cNvSpPr txBox="1"/>
          <p:nvPr>
            <p:ph type="ctrTitle"/>
          </p:nvPr>
        </p:nvSpPr>
        <p:spPr>
          <a:xfrm>
            <a:off x="268675" y="240725"/>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GB" sz="2900" u="none" cap="none" strike="noStrike">
                <a:solidFill>
                  <a:schemeClr val="accent2"/>
                </a:solidFill>
                <a:latin typeface="Lato"/>
                <a:ea typeface="Lato"/>
                <a:cs typeface="Lato"/>
                <a:sym typeface="Lato"/>
              </a:rPr>
              <a:t>How does a credit card work?</a:t>
            </a:r>
            <a:endParaRPr b="1" i="0" sz="2900" u="none" cap="none" strike="noStrike">
              <a:solidFill>
                <a:schemeClr val="accent2"/>
              </a:solidFill>
              <a:latin typeface="Lato"/>
              <a:ea typeface="Lato"/>
              <a:cs typeface="Lato"/>
              <a:sym typeface="Lato"/>
            </a:endParaRPr>
          </a:p>
        </p:txBody>
      </p:sp>
      <p:sp>
        <p:nvSpPr>
          <p:cNvPr id="377" name="Google Shape;377;p8"/>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i="0" sz="1400" u="none" cap="none" strike="noStrike">
              <a:solidFill>
                <a:srgbClr val="262A33"/>
              </a:solidFill>
              <a:latin typeface="Lato"/>
              <a:ea typeface="Lato"/>
              <a:cs typeface="Lato"/>
              <a:sym typeface="Lato"/>
            </a:endParaRPr>
          </a:p>
        </p:txBody>
      </p:sp>
      <p:sp>
        <p:nvSpPr>
          <p:cNvPr id="378" name="Google Shape;378;p8"/>
          <p:cNvSpPr/>
          <p:nvPr/>
        </p:nvSpPr>
        <p:spPr>
          <a:xfrm>
            <a:off x="185030" y="2470937"/>
            <a:ext cx="1326300" cy="1555800"/>
          </a:xfrm>
          <a:prstGeom prst="roundRect">
            <a:avLst>
              <a:gd fmla="val 10000" name="adj"/>
            </a:avLst>
          </a:prstGeom>
          <a:solidFill>
            <a:srgbClr val="0242B3"/>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Lato"/>
              <a:ea typeface="Lato"/>
              <a:cs typeface="Lato"/>
              <a:sym typeface="Lato"/>
            </a:endParaRPr>
          </a:p>
        </p:txBody>
      </p:sp>
      <p:sp>
        <p:nvSpPr>
          <p:cNvPr id="379" name="Google Shape;379;p8"/>
          <p:cNvSpPr txBox="1"/>
          <p:nvPr/>
        </p:nvSpPr>
        <p:spPr>
          <a:xfrm>
            <a:off x="223872" y="2509779"/>
            <a:ext cx="1248600" cy="14781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lang="en-GB" sz="1200">
                <a:solidFill>
                  <a:schemeClr val="lt1"/>
                </a:solidFill>
                <a:latin typeface="Lato"/>
                <a:ea typeface="Lato"/>
                <a:cs typeface="Lato"/>
                <a:sym typeface="Lato"/>
              </a:rPr>
              <a:t>A </a:t>
            </a:r>
            <a:r>
              <a:rPr lang="en-GB" sz="1200">
                <a:solidFill>
                  <a:schemeClr val="lt1"/>
                </a:solidFill>
                <a:latin typeface="Lato"/>
                <a:ea typeface="Lato"/>
                <a:cs typeface="Lato"/>
                <a:sym typeface="Lato"/>
              </a:rPr>
              <a:t>person</a:t>
            </a:r>
            <a:r>
              <a:rPr lang="en-GB" sz="1200">
                <a:solidFill>
                  <a:schemeClr val="lt1"/>
                </a:solidFill>
                <a:latin typeface="Lato"/>
                <a:ea typeface="Lato"/>
                <a:cs typeface="Lato"/>
                <a:sym typeface="Lato"/>
              </a:rPr>
              <a:t> </a:t>
            </a:r>
            <a:r>
              <a:rPr i="0" lang="en-GB" sz="1200" u="none" cap="none" strike="noStrike">
                <a:solidFill>
                  <a:schemeClr val="lt1"/>
                </a:solidFill>
                <a:latin typeface="Lato"/>
                <a:ea typeface="Lato"/>
                <a:cs typeface="Lato"/>
                <a:sym typeface="Lato"/>
              </a:rPr>
              <a:t>uses </a:t>
            </a:r>
            <a:r>
              <a:rPr lang="en-GB" sz="1200">
                <a:solidFill>
                  <a:schemeClr val="lt1"/>
                </a:solidFill>
                <a:latin typeface="Lato"/>
                <a:ea typeface="Lato"/>
                <a:cs typeface="Lato"/>
                <a:sym typeface="Lato"/>
              </a:rPr>
              <a:t>their </a:t>
            </a:r>
            <a:r>
              <a:rPr i="0" lang="en-GB" sz="1200" u="none" cap="none" strike="noStrike">
                <a:solidFill>
                  <a:schemeClr val="lt1"/>
                </a:solidFill>
                <a:latin typeface="Lato"/>
                <a:ea typeface="Lato"/>
                <a:cs typeface="Lato"/>
                <a:sym typeface="Lato"/>
              </a:rPr>
              <a:t>credit card at a shop to pay for something</a:t>
            </a:r>
            <a:endParaRPr i="0" sz="1200" u="none" cap="none" strike="noStrike">
              <a:solidFill>
                <a:schemeClr val="lt1"/>
              </a:solidFill>
              <a:latin typeface="Lato"/>
              <a:ea typeface="Lato"/>
              <a:cs typeface="Lato"/>
              <a:sym typeface="Lato"/>
            </a:endParaRPr>
          </a:p>
        </p:txBody>
      </p:sp>
      <p:sp>
        <p:nvSpPr>
          <p:cNvPr id="380" name="Google Shape;380;p8"/>
          <p:cNvSpPr/>
          <p:nvPr/>
        </p:nvSpPr>
        <p:spPr>
          <a:xfrm>
            <a:off x="1643809" y="3084318"/>
            <a:ext cx="281100" cy="328800"/>
          </a:xfrm>
          <a:prstGeom prst="rightArrow">
            <a:avLst>
              <a:gd fmla="val 6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Lato"/>
              <a:ea typeface="Lato"/>
              <a:cs typeface="Lato"/>
              <a:sym typeface="Lato"/>
            </a:endParaRPr>
          </a:p>
        </p:txBody>
      </p:sp>
      <p:sp>
        <p:nvSpPr>
          <p:cNvPr id="381" name="Google Shape;381;p8"/>
          <p:cNvSpPr txBox="1"/>
          <p:nvPr/>
        </p:nvSpPr>
        <p:spPr>
          <a:xfrm>
            <a:off x="1643809" y="3150096"/>
            <a:ext cx="196800" cy="1974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i="0" sz="1200" u="none" cap="none" strike="noStrike">
              <a:solidFill>
                <a:schemeClr val="lt1"/>
              </a:solidFill>
              <a:latin typeface="Lato"/>
              <a:ea typeface="Lato"/>
              <a:cs typeface="Lato"/>
              <a:sym typeface="Lato"/>
            </a:endParaRPr>
          </a:p>
        </p:txBody>
      </p:sp>
      <p:sp>
        <p:nvSpPr>
          <p:cNvPr id="382" name="Google Shape;382;p8"/>
          <p:cNvSpPr/>
          <p:nvPr/>
        </p:nvSpPr>
        <p:spPr>
          <a:xfrm>
            <a:off x="2041658" y="2470937"/>
            <a:ext cx="1326300" cy="1555800"/>
          </a:xfrm>
          <a:prstGeom prst="roundRect">
            <a:avLst>
              <a:gd fmla="val 10000" name="adj"/>
            </a:avLst>
          </a:prstGeom>
          <a:solidFill>
            <a:srgbClr val="0242B3"/>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Lato"/>
              <a:ea typeface="Lato"/>
              <a:cs typeface="Lato"/>
              <a:sym typeface="Lato"/>
            </a:endParaRPr>
          </a:p>
        </p:txBody>
      </p:sp>
      <p:sp>
        <p:nvSpPr>
          <p:cNvPr id="383" name="Google Shape;383;p8"/>
          <p:cNvSpPr txBox="1"/>
          <p:nvPr/>
        </p:nvSpPr>
        <p:spPr>
          <a:xfrm>
            <a:off x="2080500" y="2509779"/>
            <a:ext cx="1248600" cy="14781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i="0" lang="en-GB" sz="1200" u="none" cap="none" strike="noStrike">
                <a:solidFill>
                  <a:schemeClr val="lt1"/>
                </a:solidFill>
                <a:latin typeface="Lato"/>
                <a:ea typeface="Lato"/>
                <a:cs typeface="Lato"/>
                <a:sym typeface="Lato"/>
              </a:rPr>
              <a:t>The shop’s computer system communicates to the credit card company’s system</a:t>
            </a:r>
            <a:endParaRPr i="0" sz="1200" u="none" cap="none" strike="noStrike">
              <a:solidFill>
                <a:schemeClr val="lt1"/>
              </a:solidFill>
              <a:latin typeface="Lato"/>
              <a:ea typeface="Lato"/>
              <a:cs typeface="Lato"/>
              <a:sym typeface="Lato"/>
            </a:endParaRPr>
          </a:p>
        </p:txBody>
      </p:sp>
      <p:sp>
        <p:nvSpPr>
          <p:cNvPr id="384" name="Google Shape;384;p8"/>
          <p:cNvSpPr/>
          <p:nvPr/>
        </p:nvSpPr>
        <p:spPr>
          <a:xfrm>
            <a:off x="3500436" y="3084318"/>
            <a:ext cx="281100" cy="328800"/>
          </a:xfrm>
          <a:prstGeom prst="rightArrow">
            <a:avLst>
              <a:gd fmla="val 6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Lato"/>
              <a:ea typeface="Lato"/>
              <a:cs typeface="Lato"/>
              <a:sym typeface="Lato"/>
            </a:endParaRPr>
          </a:p>
        </p:txBody>
      </p:sp>
      <p:sp>
        <p:nvSpPr>
          <p:cNvPr id="385" name="Google Shape;385;p8"/>
          <p:cNvSpPr txBox="1"/>
          <p:nvPr/>
        </p:nvSpPr>
        <p:spPr>
          <a:xfrm>
            <a:off x="3500436" y="3150096"/>
            <a:ext cx="196800" cy="1974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i="0" sz="1200" u="none" cap="none" strike="noStrike">
              <a:solidFill>
                <a:schemeClr val="lt1"/>
              </a:solidFill>
              <a:latin typeface="Lato"/>
              <a:ea typeface="Lato"/>
              <a:cs typeface="Lato"/>
              <a:sym typeface="Lato"/>
            </a:endParaRPr>
          </a:p>
        </p:txBody>
      </p:sp>
      <p:sp>
        <p:nvSpPr>
          <p:cNvPr id="386" name="Google Shape;386;p8"/>
          <p:cNvSpPr/>
          <p:nvPr/>
        </p:nvSpPr>
        <p:spPr>
          <a:xfrm>
            <a:off x="3898285" y="2470937"/>
            <a:ext cx="1326300" cy="1555800"/>
          </a:xfrm>
          <a:prstGeom prst="roundRect">
            <a:avLst>
              <a:gd fmla="val 10000" name="adj"/>
            </a:avLst>
          </a:prstGeom>
          <a:solidFill>
            <a:srgbClr val="0242B3"/>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Lato"/>
              <a:ea typeface="Lato"/>
              <a:cs typeface="Lato"/>
              <a:sym typeface="Lato"/>
            </a:endParaRPr>
          </a:p>
        </p:txBody>
      </p:sp>
      <p:sp>
        <p:nvSpPr>
          <p:cNvPr id="387" name="Google Shape;387;p8"/>
          <p:cNvSpPr txBox="1"/>
          <p:nvPr/>
        </p:nvSpPr>
        <p:spPr>
          <a:xfrm>
            <a:off x="3937127" y="2509779"/>
            <a:ext cx="1248600" cy="14781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i="0" lang="en-GB" sz="1200" u="none" cap="none" strike="noStrike">
                <a:solidFill>
                  <a:schemeClr val="lt1"/>
                </a:solidFill>
                <a:latin typeface="Lato"/>
                <a:ea typeface="Lato"/>
                <a:cs typeface="Lato"/>
                <a:sym typeface="Lato"/>
              </a:rPr>
              <a:t>The credit card company electronically sends money to the shop</a:t>
            </a:r>
            <a:endParaRPr i="0" sz="1200" u="none" cap="none" strike="noStrike">
              <a:solidFill>
                <a:schemeClr val="lt1"/>
              </a:solidFill>
              <a:latin typeface="Lato"/>
              <a:ea typeface="Lato"/>
              <a:cs typeface="Lato"/>
              <a:sym typeface="Lato"/>
            </a:endParaRPr>
          </a:p>
        </p:txBody>
      </p:sp>
      <p:sp>
        <p:nvSpPr>
          <p:cNvPr id="388" name="Google Shape;388;p8"/>
          <p:cNvSpPr/>
          <p:nvPr/>
        </p:nvSpPr>
        <p:spPr>
          <a:xfrm>
            <a:off x="5357063" y="3084318"/>
            <a:ext cx="281100" cy="328800"/>
          </a:xfrm>
          <a:prstGeom prst="rightArrow">
            <a:avLst>
              <a:gd fmla="val 6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Lato"/>
              <a:ea typeface="Lato"/>
              <a:cs typeface="Lato"/>
              <a:sym typeface="Lato"/>
            </a:endParaRPr>
          </a:p>
        </p:txBody>
      </p:sp>
      <p:sp>
        <p:nvSpPr>
          <p:cNvPr id="389" name="Google Shape;389;p8"/>
          <p:cNvSpPr txBox="1"/>
          <p:nvPr/>
        </p:nvSpPr>
        <p:spPr>
          <a:xfrm>
            <a:off x="5357063" y="3150096"/>
            <a:ext cx="196800" cy="1974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i="0" sz="1200" u="none" cap="none" strike="noStrike">
              <a:solidFill>
                <a:schemeClr val="lt1"/>
              </a:solidFill>
              <a:latin typeface="Lato"/>
              <a:ea typeface="Lato"/>
              <a:cs typeface="Lato"/>
              <a:sym typeface="Lato"/>
            </a:endParaRPr>
          </a:p>
        </p:txBody>
      </p:sp>
      <p:sp>
        <p:nvSpPr>
          <p:cNvPr id="390" name="Google Shape;390;p8"/>
          <p:cNvSpPr/>
          <p:nvPr/>
        </p:nvSpPr>
        <p:spPr>
          <a:xfrm>
            <a:off x="5754912" y="2470937"/>
            <a:ext cx="1326300" cy="1555800"/>
          </a:xfrm>
          <a:prstGeom prst="roundRect">
            <a:avLst>
              <a:gd fmla="val 10000" name="adj"/>
            </a:avLst>
          </a:prstGeom>
          <a:solidFill>
            <a:srgbClr val="0242B3"/>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Lato"/>
              <a:ea typeface="Lato"/>
              <a:cs typeface="Lato"/>
              <a:sym typeface="Lato"/>
            </a:endParaRPr>
          </a:p>
        </p:txBody>
      </p:sp>
      <p:sp>
        <p:nvSpPr>
          <p:cNvPr id="391" name="Google Shape;391;p8"/>
          <p:cNvSpPr txBox="1"/>
          <p:nvPr/>
        </p:nvSpPr>
        <p:spPr>
          <a:xfrm>
            <a:off x="5793754" y="2509779"/>
            <a:ext cx="1248600" cy="14781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lang="en-GB" sz="1200">
                <a:solidFill>
                  <a:schemeClr val="lt1"/>
                </a:solidFill>
                <a:latin typeface="Lato"/>
                <a:ea typeface="Lato"/>
                <a:cs typeface="Lato"/>
                <a:sym typeface="Lato"/>
              </a:rPr>
              <a:t>The person </a:t>
            </a:r>
            <a:r>
              <a:rPr i="0" lang="en-GB" sz="1200" u="none" cap="none" strike="noStrike">
                <a:solidFill>
                  <a:schemeClr val="lt1"/>
                </a:solidFill>
                <a:latin typeface="Lato"/>
                <a:ea typeface="Lato"/>
                <a:cs typeface="Lato"/>
                <a:sym typeface="Lato"/>
              </a:rPr>
              <a:t>leaves the shop with </a:t>
            </a:r>
            <a:r>
              <a:rPr lang="en-GB" sz="1200">
                <a:solidFill>
                  <a:schemeClr val="lt1"/>
                </a:solidFill>
                <a:latin typeface="Lato"/>
                <a:ea typeface="Lato"/>
                <a:cs typeface="Lato"/>
                <a:sym typeface="Lato"/>
              </a:rPr>
              <a:t>their </a:t>
            </a:r>
            <a:r>
              <a:rPr i="0" lang="en-GB" sz="1200" u="none" cap="none" strike="noStrike">
                <a:solidFill>
                  <a:schemeClr val="lt1"/>
                </a:solidFill>
                <a:latin typeface="Lato"/>
                <a:ea typeface="Lato"/>
                <a:cs typeface="Lato"/>
                <a:sym typeface="Lato"/>
              </a:rPr>
              <a:t>purchase</a:t>
            </a:r>
            <a:endParaRPr i="0" sz="1200" u="none" cap="none" strike="noStrike">
              <a:solidFill>
                <a:schemeClr val="lt1"/>
              </a:solidFill>
              <a:latin typeface="Lato"/>
              <a:ea typeface="Lato"/>
              <a:cs typeface="Lato"/>
              <a:sym typeface="Lato"/>
            </a:endParaRPr>
          </a:p>
        </p:txBody>
      </p:sp>
      <p:sp>
        <p:nvSpPr>
          <p:cNvPr id="392" name="Google Shape;392;p8"/>
          <p:cNvSpPr/>
          <p:nvPr/>
        </p:nvSpPr>
        <p:spPr>
          <a:xfrm>
            <a:off x="7213691" y="3084318"/>
            <a:ext cx="281100" cy="328800"/>
          </a:xfrm>
          <a:prstGeom prst="rightArrow">
            <a:avLst>
              <a:gd fmla="val 6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Lato"/>
              <a:ea typeface="Lato"/>
              <a:cs typeface="Lato"/>
              <a:sym typeface="Lato"/>
            </a:endParaRPr>
          </a:p>
        </p:txBody>
      </p:sp>
      <p:sp>
        <p:nvSpPr>
          <p:cNvPr id="393" name="Google Shape;393;p8"/>
          <p:cNvSpPr txBox="1"/>
          <p:nvPr/>
        </p:nvSpPr>
        <p:spPr>
          <a:xfrm>
            <a:off x="7213691" y="3150096"/>
            <a:ext cx="196800" cy="1974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i="0" sz="1200" u="none" cap="none" strike="noStrike">
              <a:solidFill>
                <a:schemeClr val="lt1"/>
              </a:solidFill>
              <a:latin typeface="Lato"/>
              <a:ea typeface="Lato"/>
              <a:cs typeface="Lato"/>
              <a:sym typeface="Lato"/>
            </a:endParaRPr>
          </a:p>
        </p:txBody>
      </p:sp>
      <p:sp>
        <p:nvSpPr>
          <p:cNvPr id="394" name="Google Shape;394;p8"/>
          <p:cNvSpPr/>
          <p:nvPr/>
        </p:nvSpPr>
        <p:spPr>
          <a:xfrm>
            <a:off x="7611539" y="2470937"/>
            <a:ext cx="1326300" cy="1555800"/>
          </a:xfrm>
          <a:prstGeom prst="roundRect">
            <a:avLst>
              <a:gd fmla="val 10000" name="adj"/>
            </a:avLst>
          </a:prstGeom>
          <a:solidFill>
            <a:srgbClr val="0242B3"/>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Lato"/>
              <a:ea typeface="Lato"/>
              <a:cs typeface="Lato"/>
              <a:sym typeface="Lato"/>
            </a:endParaRPr>
          </a:p>
        </p:txBody>
      </p:sp>
      <p:sp>
        <p:nvSpPr>
          <p:cNvPr id="395" name="Google Shape;395;p8"/>
          <p:cNvSpPr txBox="1"/>
          <p:nvPr/>
        </p:nvSpPr>
        <p:spPr>
          <a:xfrm>
            <a:off x="7650381" y="2509779"/>
            <a:ext cx="1248600" cy="14781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lang="en-GB" sz="1200">
                <a:solidFill>
                  <a:schemeClr val="lt1"/>
                </a:solidFill>
                <a:latin typeface="Lato"/>
                <a:ea typeface="Lato"/>
                <a:cs typeface="Lato"/>
                <a:sym typeface="Lato"/>
              </a:rPr>
              <a:t>The person will </a:t>
            </a:r>
            <a:r>
              <a:rPr i="0" lang="en-GB" sz="1200" u="none" cap="none" strike="noStrike">
                <a:solidFill>
                  <a:schemeClr val="lt1"/>
                </a:solidFill>
                <a:latin typeface="Lato"/>
                <a:ea typeface="Lato"/>
                <a:cs typeface="Lato"/>
                <a:sym typeface="Lato"/>
              </a:rPr>
              <a:t>use </a:t>
            </a:r>
            <a:r>
              <a:rPr lang="en-GB" sz="1200">
                <a:solidFill>
                  <a:schemeClr val="lt1"/>
                </a:solidFill>
                <a:latin typeface="Lato"/>
                <a:ea typeface="Lato"/>
                <a:cs typeface="Lato"/>
                <a:sym typeface="Lato"/>
              </a:rPr>
              <a:t>their </a:t>
            </a:r>
            <a:r>
              <a:rPr i="0" lang="en-GB" sz="1200" u="none" cap="none" strike="noStrike">
                <a:solidFill>
                  <a:schemeClr val="lt1"/>
                </a:solidFill>
                <a:latin typeface="Lato"/>
                <a:ea typeface="Lato"/>
                <a:cs typeface="Lato"/>
                <a:sym typeface="Lato"/>
              </a:rPr>
              <a:t>money to pay for the purchase when </a:t>
            </a:r>
            <a:r>
              <a:rPr lang="en-GB" sz="1200">
                <a:solidFill>
                  <a:schemeClr val="lt1"/>
                </a:solidFill>
                <a:latin typeface="Lato"/>
                <a:ea typeface="Lato"/>
                <a:cs typeface="Lato"/>
                <a:sym typeface="Lato"/>
              </a:rPr>
              <a:t>their </a:t>
            </a:r>
            <a:r>
              <a:rPr i="0" lang="en-GB" sz="1200" u="none" cap="none" strike="noStrike">
                <a:solidFill>
                  <a:schemeClr val="lt1"/>
                </a:solidFill>
                <a:latin typeface="Lato"/>
                <a:ea typeface="Lato"/>
                <a:cs typeface="Lato"/>
                <a:sym typeface="Lato"/>
              </a:rPr>
              <a:t>credit card statement comes in</a:t>
            </a:r>
            <a:endParaRPr i="0" sz="1200" u="none" cap="none" strike="noStrike">
              <a:solidFill>
                <a:schemeClr val="lt1"/>
              </a:solidFill>
              <a:latin typeface="Lato"/>
              <a:ea typeface="Lato"/>
              <a:cs typeface="Lato"/>
              <a:sym typeface="Lato"/>
            </a:endParaRPr>
          </a:p>
        </p:txBody>
      </p:sp>
      <p:sp>
        <p:nvSpPr>
          <p:cNvPr id="396" name="Google Shape;396;p8"/>
          <p:cNvSpPr txBox="1"/>
          <p:nvPr/>
        </p:nvSpPr>
        <p:spPr>
          <a:xfrm>
            <a:off x="223875" y="1380388"/>
            <a:ext cx="8675100" cy="862800"/>
          </a:xfrm>
          <a:prstGeom prst="rect">
            <a:avLst/>
          </a:prstGeom>
          <a:solidFill>
            <a:schemeClr val="accent2"/>
          </a:solid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lang="en-GB" sz="1600">
                <a:solidFill>
                  <a:schemeClr val="lt1"/>
                </a:solidFill>
                <a:latin typeface="Lato"/>
                <a:ea typeface="Lato"/>
                <a:cs typeface="Lato"/>
                <a:sym typeface="Lato"/>
              </a:rPr>
              <a:t>A person has</a:t>
            </a:r>
            <a:r>
              <a:rPr lang="en-GB" sz="1600">
                <a:solidFill>
                  <a:schemeClr val="lt1"/>
                </a:solidFill>
                <a:latin typeface="Lato"/>
                <a:ea typeface="Lato"/>
                <a:cs typeface="Lato"/>
                <a:sym typeface="Lato"/>
              </a:rPr>
              <a:t> to be 18 years old to get a credit card. </a:t>
            </a:r>
            <a:endParaRPr sz="1600">
              <a:solidFill>
                <a:schemeClr val="lt1"/>
              </a:solidFill>
              <a:latin typeface="Lato"/>
              <a:ea typeface="Lato"/>
              <a:cs typeface="Lato"/>
              <a:sym typeface="Lato"/>
            </a:endParaRPr>
          </a:p>
          <a:p>
            <a:pPr indent="0" lvl="0" marL="0" marR="0" rtl="0" algn="ctr">
              <a:lnSpc>
                <a:spcPct val="90000"/>
              </a:lnSpc>
              <a:spcBef>
                <a:spcPts val="0"/>
              </a:spcBef>
              <a:spcAft>
                <a:spcPts val="0"/>
              </a:spcAft>
              <a:buNone/>
            </a:pPr>
            <a:r>
              <a:rPr lang="en-GB" sz="1600">
                <a:solidFill>
                  <a:schemeClr val="lt1"/>
                </a:solidFill>
                <a:latin typeface="Lato"/>
                <a:ea typeface="Lato"/>
                <a:cs typeface="Lato"/>
                <a:sym typeface="Lato"/>
              </a:rPr>
              <a:t>The bank will carry out a number of checks and will agree a credit limit, which is the maximum amount you can borrow. </a:t>
            </a:r>
            <a:endParaRPr i="0" sz="1600" u="none" cap="none" strike="noStrike">
              <a:solidFill>
                <a:schemeClr val="lt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10"/>
          <p:cNvSpPr txBox="1"/>
          <p:nvPr>
            <p:ph type="ctrTitle"/>
          </p:nvPr>
        </p:nvSpPr>
        <p:spPr>
          <a:xfrm>
            <a:off x="136950" y="1546700"/>
            <a:ext cx="8870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GB" sz="2300" u="none" cap="none" strike="noStrike">
                <a:solidFill>
                  <a:schemeClr val="accent2"/>
                </a:solidFill>
                <a:latin typeface="Lato"/>
                <a:ea typeface="Lato"/>
                <a:cs typeface="Lato"/>
                <a:sym typeface="Lato"/>
              </a:rPr>
              <a:t>If </a:t>
            </a:r>
            <a:r>
              <a:rPr b="1" lang="en-GB" sz="2300">
                <a:solidFill>
                  <a:schemeClr val="accent2"/>
                </a:solidFill>
                <a:latin typeface="Lato"/>
                <a:ea typeface="Lato"/>
                <a:cs typeface="Lato"/>
                <a:sym typeface="Lato"/>
              </a:rPr>
              <a:t>a </a:t>
            </a:r>
            <a:r>
              <a:rPr b="1" i="0" lang="en-GB" sz="2300" u="none" cap="none" strike="noStrike">
                <a:solidFill>
                  <a:schemeClr val="accent2"/>
                </a:solidFill>
                <a:latin typeface="Lato"/>
                <a:ea typeface="Lato"/>
                <a:cs typeface="Lato"/>
                <a:sym typeface="Lato"/>
              </a:rPr>
              <a:t>credit card statement is not paid in full, </a:t>
            </a:r>
            <a:r>
              <a:rPr b="1" lang="en-GB" sz="2300">
                <a:solidFill>
                  <a:schemeClr val="accent2"/>
                </a:solidFill>
                <a:latin typeface="Lato"/>
                <a:ea typeface="Lato"/>
                <a:cs typeface="Lato"/>
                <a:sym typeface="Lato"/>
              </a:rPr>
              <a:t>interest </a:t>
            </a:r>
            <a:r>
              <a:rPr b="1" i="0" lang="en-GB" sz="2300" u="none" cap="none" strike="noStrike">
                <a:solidFill>
                  <a:schemeClr val="accent2"/>
                </a:solidFill>
                <a:latin typeface="Lato"/>
                <a:ea typeface="Lato"/>
                <a:cs typeface="Lato"/>
                <a:sym typeface="Lato"/>
              </a:rPr>
              <a:t>will be charged </a:t>
            </a:r>
            <a:endParaRPr b="1" sz="2300">
              <a:solidFill>
                <a:schemeClr val="accent2"/>
              </a:solidFill>
              <a:latin typeface="Lato"/>
              <a:ea typeface="Lato"/>
              <a:cs typeface="Lato"/>
              <a:sym typeface="Lato"/>
            </a:endParaRPr>
          </a:p>
        </p:txBody>
      </p:sp>
      <p:grpSp>
        <p:nvGrpSpPr>
          <p:cNvPr id="402" name="Google Shape;402;p10"/>
          <p:cNvGrpSpPr/>
          <p:nvPr/>
        </p:nvGrpSpPr>
        <p:grpSpPr>
          <a:xfrm>
            <a:off x="385777" y="2309225"/>
            <a:ext cx="8051450" cy="1736100"/>
            <a:chOff x="385777" y="2309225"/>
            <a:chExt cx="8051450" cy="1736100"/>
          </a:xfrm>
        </p:grpSpPr>
        <p:sp>
          <p:nvSpPr>
            <p:cNvPr id="403" name="Google Shape;403;p10"/>
            <p:cNvSpPr txBox="1"/>
            <p:nvPr/>
          </p:nvSpPr>
          <p:spPr>
            <a:xfrm>
              <a:off x="522327" y="2309225"/>
              <a:ext cx="7914900" cy="17361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rPr b="0" i="0" lang="en-GB" sz="1800" u="none" cap="none" strike="noStrike">
                  <a:solidFill>
                    <a:srgbClr val="0543B3"/>
                  </a:solidFill>
                  <a:latin typeface="Lato"/>
                  <a:ea typeface="Lato"/>
                  <a:cs typeface="Lato"/>
                  <a:sym typeface="Lato"/>
                </a:rPr>
                <a:t>The interest rate varies between credit card companies</a:t>
              </a:r>
              <a:endParaRPr/>
            </a:p>
            <a:p>
              <a:pPr indent="0" lvl="0" marL="101600" marR="0" rtl="0" algn="l">
                <a:lnSpc>
                  <a:spcPct val="115000"/>
                </a:lnSpc>
                <a:spcBef>
                  <a:spcPts val="0"/>
                </a:spcBef>
                <a:spcAft>
                  <a:spcPts val="0"/>
                </a:spcAft>
                <a:buNone/>
              </a:pPr>
              <a:r>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None/>
              </a:pPr>
              <a:r>
                <a:rPr b="0" i="0" lang="en-GB" sz="1800" u="none" cap="none" strike="noStrike">
                  <a:solidFill>
                    <a:srgbClr val="0543B3"/>
                  </a:solidFill>
                  <a:latin typeface="Lato"/>
                  <a:ea typeface="Lato"/>
                  <a:cs typeface="Lato"/>
                  <a:sym typeface="Lato"/>
                </a:rPr>
                <a:t>Every credit card has an APR (Annual Percentage Rate), which includes the interest rate and any other charges or fees.  This is applied if the credit card balance isn’t paid in full.</a:t>
              </a:r>
              <a:endParaRPr b="0" i="0" sz="1800" u="none" cap="none" strike="noStrike">
                <a:solidFill>
                  <a:srgbClr val="0543B3"/>
                </a:solidFill>
                <a:latin typeface="Lato"/>
                <a:ea typeface="Lato"/>
                <a:cs typeface="Lato"/>
                <a:sym typeface="Lato"/>
              </a:endParaRPr>
            </a:p>
          </p:txBody>
        </p:sp>
        <p:pic>
          <p:nvPicPr>
            <p:cNvPr id="404" name="Google Shape;404;p10"/>
            <p:cNvPicPr preferRelativeResize="0"/>
            <p:nvPr/>
          </p:nvPicPr>
          <p:blipFill rotWithShape="1">
            <a:blip r:embed="rId3">
              <a:alphaModFix/>
            </a:blip>
            <a:srcRect b="0" l="0" r="0" t="0"/>
            <a:stretch/>
          </p:blipFill>
          <p:spPr>
            <a:xfrm>
              <a:off x="385777" y="2431124"/>
              <a:ext cx="273100" cy="273100"/>
            </a:xfrm>
            <a:prstGeom prst="rect">
              <a:avLst/>
            </a:prstGeom>
            <a:noFill/>
            <a:ln>
              <a:noFill/>
            </a:ln>
          </p:spPr>
        </p:pic>
        <p:pic>
          <p:nvPicPr>
            <p:cNvPr id="405" name="Google Shape;405;p10"/>
            <p:cNvPicPr preferRelativeResize="0"/>
            <p:nvPr/>
          </p:nvPicPr>
          <p:blipFill rotWithShape="1">
            <a:blip r:embed="rId3">
              <a:alphaModFix/>
            </a:blip>
            <a:srcRect b="0" l="0" r="0" t="0"/>
            <a:stretch/>
          </p:blipFill>
          <p:spPr>
            <a:xfrm>
              <a:off x="385777" y="3072642"/>
              <a:ext cx="273100" cy="273100"/>
            </a:xfrm>
            <a:prstGeom prst="rect">
              <a:avLst/>
            </a:prstGeom>
            <a:noFill/>
            <a:ln>
              <a:noFill/>
            </a:ln>
          </p:spPr>
        </p:pic>
      </p:grpSp>
      <p:sp>
        <p:nvSpPr>
          <p:cNvPr id="406" name="Google Shape;406;p10"/>
          <p:cNvSpPr txBox="1"/>
          <p:nvPr>
            <p:ph idx="2" type="ctrTitle"/>
          </p:nvPr>
        </p:nvSpPr>
        <p:spPr>
          <a:xfrm>
            <a:off x="268675" y="240725"/>
            <a:ext cx="79920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What happens if a credit card is not paid in full </a:t>
            </a:r>
            <a:r>
              <a:rPr b="1" i="0" lang="en-GB" sz="2900" u="none" cap="none" strike="noStrike">
                <a:solidFill>
                  <a:schemeClr val="accent2"/>
                </a:solidFill>
                <a:latin typeface="Lato"/>
                <a:ea typeface="Lato"/>
                <a:cs typeface="Lato"/>
                <a:sym typeface="Lato"/>
              </a:rPr>
              <a:t>?</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g1f790356e09_0_89"/>
          <p:cNvSpPr/>
          <p:nvPr/>
        </p:nvSpPr>
        <p:spPr>
          <a:xfrm>
            <a:off x="5605600" y="2310550"/>
            <a:ext cx="3164400" cy="1697700"/>
          </a:xfrm>
          <a:prstGeom prst="rect">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412" name="Google Shape;412;g1f790356e09_0_89"/>
          <p:cNvPicPr preferRelativeResize="0"/>
          <p:nvPr/>
        </p:nvPicPr>
        <p:blipFill rotWithShape="1">
          <a:blip r:embed="rId4">
            <a:alphaModFix/>
          </a:blip>
          <a:srcRect b="20451" l="3209" r="3749" t="18409"/>
          <a:stretch/>
        </p:blipFill>
        <p:spPr>
          <a:xfrm>
            <a:off x="6007450" y="2742550"/>
            <a:ext cx="2571749" cy="1054825"/>
          </a:xfrm>
          <a:prstGeom prst="rect">
            <a:avLst/>
          </a:prstGeom>
          <a:noFill/>
          <a:ln>
            <a:noFill/>
          </a:ln>
        </p:spPr>
      </p:pic>
      <p:sp>
        <p:nvSpPr>
          <p:cNvPr id="413" name="Google Shape;413;g1f790356e09_0_89"/>
          <p:cNvSpPr txBox="1"/>
          <p:nvPr>
            <p:ph type="ctrTitle"/>
          </p:nvPr>
        </p:nvSpPr>
        <p:spPr>
          <a:xfrm>
            <a:off x="207977" y="225765"/>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900">
                <a:solidFill>
                  <a:schemeClr val="accent2"/>
                </a:solidFill>
                <a:latin typeface="Lato"/>
                <a:ea typeface="Lato"/>
                <a:cs typeface="Lato"/>
                <a:sym typeface="Lato"/>
              </a:rPr>
              <a:t>Credit card pay back options - Case study</a:t>
            </a:r>
            <a:endParaRPr b="1" i="0" sz="2900" u="none" cap="none" strike="noStrike">
              <a:solidFill>
                <a:schemeClr val="accent2"/>
              </a:solidFill>
              <a:latin typeface="Lato"/>
              <a:ea typeface="Lato"/>
              <a:cs typeface="Lato"/>
              <a:sym typeface="Lato"/>
            </a:endParaRPr>
          </a:p>
        </p:txBody>
      </p:sp>
      <p:sp>
        <p:nvSpPr>
          <p:cNvPr id="414" name="Google Shape;414;g1f790356e09_0_89"/>
          <p:cNvSpPr txBox="1"/>
          <p:nvPr/>
        </p:nvSpPr>
        <p:spPr>
          <a:xfrm>
            <a:off x="131775" y="1116650"/>
            <a:ext cx="4479300" cy="14001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lang="en-GB">
                <a:solidFill>
                  <a:srgbClr val="0543B3"/>
                </a:solidFill>
                <a:latin typeface="Lato"/>
                <a:ea typeface="Lato"/>
                <a:cs typeface="Lato"/>
                <a:sym typeface="Lato"/>
              </a:rPr>
              <a:t>Zara has </a:t>
            </a:r>
            <a:r>
              <a:rPr b="1" lang="en-GB">
                <a:solidFill>
                  <a:srgbClr val="0543B3"/>
                </a:solidFill>
                <a:latin typeface="Lato"/>
                <a:ea typeface="Lato"/>
                <a:cs typeface="Lato"/>
                <a:sym typeface="Lato"/>
              </a:rPr>
              <a:t>£1,000 credit</a:t>
            </a:r>
            <a:r>
              <a:rPr lang="en-GB">
                <a:solidFill>
                  <a:srgbClr val="0543B3"/>
                </a:solidFill>
                <a:latin typeface="Lato"/>
                <a:ea typeface="Lato"/>
                <a:cs typeface="Lato"/>
                <a:sym typeface="Lato"/>
              </a:rPr>
              <a:t> on her credit card. </a:t>
            </a:r>
            <a:endParaRPr>
              <a:solidFill>
                <a:srgbClr val="0543B3"/>
              </a:solidFill>
              <a:latin typeface="Lato"/>
              <a:ea typeface="Lato"/>
              <a:cs typeface="Lato"/>
              <a:sym typeface="Lato"/>
            </a:endParaRPr>
          </a:p>
          <a:p>
            <a:pPr indent="0" lvl="0" marL="0" marR="0" rtl="0" algn="l">
              <a:lnSpc>
                <a:spcPct val="115000"/>
              </a:lnSpc>
              <a:spcBef>
                <a:spcPts val="1000"/>
              </a:spcBef>
              <a:spcAft>
                <a:spcPts val="0"/>
              </a:spcAft>
              <a:buClr>
                <a:srgbClr val="000000"/>
              </a:buClr>
              <a:buSzPts val="1800"/>
              <a:buFont typeface="Arial"/>
              <a:buNone/>
            </a:pPr>
            <a:r>
              <a:rPr lang="en-GB">
                <a:solidFill>
                  <a:srgbClr val="0543B3"/>
                </a:solidFill>
                <a:latin typeface="Lato"/>
                <a:ea typeface="Lato"/>
                <a:cs typeface="Lato"/>
                <a:sym typeface="Lato"/>
              </a:rPr>
              <a:t>This means she </a:t>
            </a:r>
            <a:r>
              <a:rPr b="1" lang="en-GB">
                <a:solidFill>
                  <a:srgbClr val="0543B3"/>
                </a:solidFill>
                <a:latin typeface="Lato"/>
                <a:ea typeface="Lato"/>
                <a:cs typeface="Lato"/>
                <a:sym typeface="Lato"/>
              </a:rPr>
              <a:t>owes the bank</a:t>
            </a:r>
            <a:r>
              <a:rPr lang="en-GB">
                <a:solidFill>
                  <a:srgbClr val="0543B3"/>
                </a:solidFill>
                <a:latin typeface="Lato"/>
                <a:ea typeface="Lato"/>
                <a:cs typeface="Lato"/>
                <a:sym typeface="Lato"/>
              </a:rPr>
              <a:t> £1,000. </a:t>
            </a:r>
            <a:endParaRPr>
              <a:solidFill>
                <a:srgbClr val="0543B3"/>
              </a:solidFill>
              <a:latin typeface="Lato"/>
              <a:ea typeface="Lato"/>
              <a:cs typeface="Lato"/>
              <a:sym typeface="Lato"/>
            </a:endParaRPr>
          </a:p>
          <a:p>
            <a:pPr indent="0" lvl="0" marL="0" marR="0" rtl="0" algn="l">
              <a:lnSpc>
                <a:spcPct val="115000"/>
              </a:lnSpc>
              <a:spcBef>
                <a:spcPts val="1000"/>
              </a:spcBef>
              <a:spcAft>
                <a:spcPts val="1000"/>
              </a:spcAft>
              <a:buClr>
                <a:srgbClr val="000000"/>
              </a:buClr>
              <a:buSzPts val="1800"/>
              <a:buFont typeface="Arial"/>
              <a:buNone/>
            </a:pPr>
            <a:r>
              <a:rPr lang="en-GB">
                <a:solidFill>
                  <a:srgbClr val="0543B3"/>
                </a:solidFill>
                <a:latin typeface="Lato"/>
                <a:ea typeface="Lato"/>
                <a:cs typeface="Lato"/>
                <a:sym typeface="Lato"/>
              </a:rPr>
              <a:t>She has an </a:t>
            </a:r>
            <a:r>
              <a:rPr b="1" lang="en-GB">
                <a:solidFill>
                  <a:srgbClr val="0543B3"/>
                </a:solidFill>
                <a:latin typeface="Lato"/>
                <a:ea typeface="Lato"/>
                <a:cs typeface="Lato"/>
                <a:sym typeface="Lato"/>
              </a:rPr>
              <a:t>interest rate of 20%</a:t>
            </a:r>
            <a:r>
              <a:rPr lang="en-GB">
                <a:solidFill>
                  <a:srgbClr val="0543B3"/>
                </a:solidFill>
                <a:latin typeface="Lato"/>
                <a:ea typeface="Lato"/>
                <a:cs typeface="Lato"/>
                <a:sym typeface="Lato"/>
              </a:rPr>
              <a:t> </a:t>
            </a:r>
            <a:r>
              <a:rPr b="1" lang="en-GB">
                <a:solidFill>
                  <a:srgbClr val="0543B3"/>
                </a:solidFill>
                <a:latin typeface="Lato"/>
                <a:ea typeface="Lato"/>
                <a:cs typeface="Lato"/>
                <a:sym typeface="Lato"/>
              </a:rPr>
              <a:t>per year</a:t>
            </a:r>
            <a:r>
              <a:rPr lang="en-GB">
                <a:solidFill>
                  <a:srgbClr val="0543B3"/>
                </a:solidFill>
                <a:latin typeface="Lato"/>
                <a:ea typeface="Lato"/>
                <a:cs typeface="Lato"/>
                <a:sym typeface="Lato"/>
              </a:rPr>
              <a:t> and has to pay a </a:t>
            </a:r>
            <a:r>
              <a:rPr b="1" lang="en-GB">
                <a:solidFill>
                  <a:srgbClr val="0543B3"/>
                </a:solidFill>
                <a:latin typeface="Lato"/>
                <a:ea typeface="Lato"/>
                <a:cs typeface="Lato"/>
                <a:sym typeface="Lato"/>
              </a:rPr>
              <a:t>minimum of £50 back per month</a:t>
            </a:r>
            <a:r>
              <a:rPr lang="en-GB">
                <a:solidFill>
                  <a:srgbClr val="0543B3"/>
                </a:solidFill>
                <a:latin typeface="Lato"/>
                <a:ea typeface="Lato"/>
                <a:cs typeface="Lato"/>
                <a:sym typeface="Lato"/>
              </a:rPr>
              <a:t>. </a:t>
            </a:r>
            <a:endParaRPr b="1" i="0" u="none" cap="none" strike="noStrike">
              <a:solidFill>
                <a:schemeClr val="accent1"/>
              </a:solidFill>
              <a:latin typeface="Lato"/>
              <a:ea typeface="Lato"/>
              <a:cs typeface="Lato"/>
              <a:sym typeface="Lato"/>
            </a:endParaRPr>
          </a:p>
        </p:txBody>
      </p:sp>
      <p:pic>
        <p:nvPicPr>
          <p:cNvPr id="415" name="Google Shape;415;g1f790356e09_0_89"/>
          <p:cNvPicPr preferRelativeResize="0"/>
          <p:nvPr/>
        </p:nvPicPr>
        <p:blipFill rotWithShape="1">
          <a:blip r:embed="rId5">
            <a:alphaModFix/>
          </a:blip>
          <a:srcRect b="0" l="0" r="0" t="0"/>
          <a:stretch/>
        </p:blipFill>
        <p:spPr>
          <a:xfrm>
            <a:off x="5632500" y="1116650"/>
            <a:ext cx="985201" cy="985201"/>
          </a:xfrm>
          <a:prstGeom prst="rect">
            <a:avLst/>
          </a:prstGeom>
          <a:noFill/>
          <a:ln>
            <a:noFill/>
          </a:ln>
        </p:spPr>
      </p:pic>
      <p:sp>
        <p:nvSpPr>
          <p:cNvPr id="416" name="Google Shape;416;g1f790356e09_0_89"/>
          <p:cNvSpPr txBox="1"/>
          <p:nvPr>
            <p:ph idx="2" type="ctrTitle"/>
          </p:nvPr>
        </p:nvSpPr>
        <p:spPr>
          <a:xfrm>
            <a:off x="5805252" y="2668038"/>
            <a:ext cx="10260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1600">
                <a:solidFill>
                  <a:srgbClr val="FF0000"/>
                </a:solidFill>
                <a:latin typeface="Lato"/>
                <a:ea typeface="Lato"/>
                <a:cs typeface="Lato"/>
                <a:sym typeface="Lato"/>
              </a:rPr>
              <a:t>- £1,000</a:t>
            </a:r>
            <a:endParaRPr b="1" i="0" sz="1600" u="none" cap="none" strike="noStrike">
              <a:solidFill>
                <a:srgbClr val="FF0000"/>
              </a:solidFill>
              <a:latin typeface="Lato"/>
              <a:ea typeface="Lato"/>
              <a:cs typeface="Lato"/>
              <a:sym typeface="Lato"/>
            </a:endParaRPr>
          </a:p>
        </p:txBody>
      </p:sp>
      <p:sp>
        <p:nvSpPr>
          <p:cNvPr id="417" name="Google Shape;417;g1f790356e09_0_89"/>
          <p:cNvSpPr txBox="1"/>
          <p:nvPr>
            <p:ph idx="3" type="ctrTitle"/>
          </p:nvPr>
        </p:nvSpPr>
        <p:spPr>
          <a:xfrm>
            <a:off x="7022502" y="1116650"/>
            <a:ext cx="10260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800">
                <a:solidFill>
                  <a:schemeClr val="accent2"/>
                </a:solidFill>
                <a:latin typeface="Lato"/>
                <a:ea typeface="Lato"/>
                <a:cs typeface="Lato"/>
                <a:sym typeface="Lato"/>
              </a:rPr>
              <a:t>Bank</a:t>
            </a:r>
            <a:endParaRPr b="1" i="0" sz="2800" u="none" cap="none" strike="noStrike">
              <a:solidFill>
                <a:schemeClr val="accent2"/>
              </a:solidFill>
              <a:latin typeface="Lato"/>
              <a:ea typeface="Lato"/>
              <a:cs typeface="Lato"/>
              <a:sym typeface="Lato"/>
            </a:endParaRPr>
          </a:p>
        </p:txBody>
      </p:sp>
      <p:pic>
        <p:nvPicPr>
          <p:cNvPr id="418" name="Google Shape;418;g1f790356e09_0_89"/>
          <p:cNvPicPr preferRelativeResize="0"/>
          <p:nvPr/>
        </p:nvPicPr>
        <p:blipFill rotWithShape="1">
          <a:blip r:embed="rId6">
            <a:alphaModFix/>
          </a:blip>
          <a:srcRect b="19665" l="30850" r="29234" t="16939"/>
          <a:stretch/>
        </p:blipFill>
        <p:spPr>
          <a:xfrm>
            <a:off x="7998900" y="1101826"/>
            <a:ext cx="1114875" cy="1108275"/>
          </a:xfrm>
          <a:prstGeom prst="rect">
            <a:avLst/>
          </a:prstGeom>
          <a:noFill/>
          <a:ln>
            <a:noFill/>
          </a:ln>
        </p:spPr>
      </p:pic>
      <p:sp>
        <p:nvSpPr>
          <p:cNvPr id="419" name="Google Shape;419;g1f790356e09_0_89"/>
          <p:cNvSpPr txBox="1"/>
          <p:nvPr>
            <p:ph idx="4" type="ctrTitle"/>
          </p:nvPr>
        </p:nvSpPr>
        <p:spPr>
          <a:xfrm>
            <a:off x="7603502" y="2338238"/>
            <a:ext cx="10260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1600">
                <a:solidFill>
                  <a:srgbClr val="00B050"/>
                </a:solidFill>
                <a:latin typeface="Lato"/>
                <a:ea typeface="Lato"/>
                <a:cs typeface="Lato"/>
                <a:sym typeface="Lato"/>
              </a:rPr>
              <a:t>+</a:t>
            </a:r>
            <a:r>
              <a:rPr b="1" lang="en-GB" sz="1600">
                <a:solidFill>
                  <a:srgbClr val="00B050"/>
                </a:solidFill>
                <a:latin typeface="Lato"/>
                <a:ea typeface="Lato"/>
                <a:cs typeface="Lato"/>
                <a:sym typeface="Lato"/>
              </a:rPr>
              <a:t> £1,000</a:t>
            </a:r>
            <a:endParaRPr b="1" i="0" sz="1600" u="none" cap="none" strike="noStrike">
              <a:solidFill>
                <a:srgbClr val="00B050"/>
              </a:solidFill>
              <a:latin typeface="Lato"/>
              <a:ea typeface="Lato"/>
              <a:cs typeface="Lato"/>
              <a:sym typeface="Lato"/>
            </a:endParaRPr>
          </a:p>
        </p:txBody>
      </p:sp>
      <p:sp>
        <p:nvSpPr>
          <p:cNvPr id="420" name="Google Shape;420;g1f790356e09_0_89"/>
          <p:cNvSpPr txBox="1"/>
          <p:nvPr>
            <p:ph idx="5" type="ctrTitle"/>
          </p:nvPr>
        </p:nvSpPr>
        <p:spPr>
          <a:xfrm>
            <a:off x="4653377" y="1116650"/>
            <a:ext cx="10260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800">
                <a:solidFill>
                  <a:schemeClr val="accent2"/>
                </a:solidFill>
                <a:latin typeface="Lato"/>
                <a:ea typeface="Lato"/>
                <a:cs typeface="Lato"/>
                <a:sym typeface="Lato"/>
              </a:rPr>
              <a:t>Zara</a:t>
            </a:r>
            <a:endParaRPr b="1" i="0" sz="2800" u="none" cap="none" strike="noStrike">
              <a:solidFill>
                <a:schemeClr val="accent2"/>
              </a:solidFill>
              <a:latin typeface="Lato"/>
              <a:ea typeface="Lato"/>
              <a:cs typeface="Lato"/>
              <a:sym typeface="Lato"/>
            </a:endParaRPr>
          </a:p>
        </p:txBody>
      </p:sp>
      <p:sp>
        <p:nvSpPr>
          <p:cNvPr id="421" name="Google Shape;421;g1f790356e09_0_89"/>
          <p:cNvSpPr/>
          <p:nvPr/>
        </p:nvSpPr>
        <p:spPr>
          <a:xfrm>
            <a:off x="345675" y="2742550"/>
            <a:ext cx="4051500" cy="2256300"/>
          </a:xfrm>
          <a:prstGeom prst="flowChartConnector">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Lato"/>
                <a:ea typeface="Lato"/>
                <a:cs typeface="Lato"/>
                <a:sym typeface="Lato"/>
              </a:rPr>
              <a:t>The bank has </a:t>
            </a:r>
            <a:r>
              <a:rPr lang="en-GB" u="sng">
                <a:latin typeface="Lato"/>
                <a:ea typeface="Lato"/>
                <a:cs typeface="Lato"/>
                <a:sym typeface="Lato"/>
              </a:rPr>
              <a:t>lent</a:t>
            </a:r>
            <a:r>
              <a:rPr lang="en-GB">
                <a:latin typeface="Lato"/>
                <a:ea typeface="Lato"/>
                <a:cs typeface="Lato"/>
                <a:sym typeface="Lato"/>
              </a:rPr>
              <a:t> £1,000 to Zara.</a:t>
            </a:r>
            <a:endParaRPr>
              <a:latin typeface="Lato"/>
              <a:ea typeface="Lato"/>
              <a:cs typeface="Lato"/>
              <a:sym typeface="Lato"/>
            </a:endParaRPr>
          </a:p>
          <a:p>
            <a:pPr indent="0" lvl="0" marL="0" rtl="0" algn="ctr">
              <a:spcBef>
                <a:spcPts val="0"/>
              </a:spcBef>
              <a:spcAft>
                <a:spcPts val="0"/>
              </a:spcAft>
              <a:buNone/>
            </a:pPr>
            <a:r>
              <a:t/>
            </a:r>
            <a:endParaRPr>
              <a:latin typeface="Lato"/>
              <a:ea typeface="Lato"/>
              <a:cs typeface="Lato"/>
              <a:sym typeface="Lato"/>
            </a:endParaRPr>
          </a:p>
          <a:p>
            <a:pPr indent="0" lvl="0" marL="0" rtl="0" algn="ctr">
              <a:spcBef>
                <a:spcPts val="0"/>
              </a:spcBef>
              <a:spcAft>
                <a:spcPts val="0"/>
              </a:spcAft>
              <a:buNone/>
            </a:pPr>
            <a:r>
              <a:rPr lang="en-GB">
                <a:latin typeface="Lato"/>
                <a:ea typeface="Lato"/>
                <a:cs typeface="Lato"/>
                <a:sym typeface="Lato"/>
              </a:rPr>
              <a:t>If she doesn’t pay it back on time, she will need to pay some extra </a:t>
            </a:r>
            <a:r>
              <a:rPr b="1" lang="en-GB">
                <a:latin typeface="Lato"/>
                <a:ea typeface="Lato"/>
                <a:cs typeface="Lato"/>
                <a:sym typeface="Lato"/>
              </a:rPr>
              <a:t>on top of</a:t>
            </a:r>
            <a:r>
              <a:rPr lang="en-GB">
                <a:latin typeface="Lato"/>
                <a:ea typeface="Lato"/>
                <a:cs typeface="Lato"/>
                <a:sym typeface="Lato"/>
              </a:rPr>
              <a:t> the £1,000. </a:t>
            </a:r>
            <a:endParaRPr>
              <a:latin typeface="Lato"/>
              <a:ea typeface="Lato"/>
              <a:cs typeface="Lato"/>
              <a:sym typeface="Lato"/>
            </a:endParaRPr>
          </a:p>
          <a:p>
            <a:pPr indent="0" lvl="0" marL="0" rtl="0" algn="ctr">
              <a:spcBef>
                <a:spcPts val="0"/>
              </a:spcBef>
              <a:spcAft>
                <a:spcPts val="0"/>
              </a:spcAft>
              <a:buNone/>
            </a:pPr>
            <a:r>
              <a:t/>
            </a:r>
            <a:endParaRPr>
              <a:latin typeface="Lato"/>
              <a:ea typeface="Lato"/>
              <a:cs typeface="Lato"/>
              <a:sym typeface="Lato"/>
            </a:endParaRPr>
          </a:p>
          <a:p>
            <a:pPr indent="0" lvl="0" marL="0" rtl="0" algn="ctr">
              <a:spcBef>
                <a:spcPts val="0"/>
              </a:spcBef>
              <a:spcAft>
                <a:spcPts val="0"/>
              </a:spcAft>
              <a:buNone/>
            </a:pPr>
            <a:r>
              <a:rPr lang="en-GB">
                <a:latin typeface="Lato"/>
                <a:ea typeface="Lato"/>
                <a:cs typeface="Lato"/>
                <a:sym typeface="Lato"/>
              </a:rPr>
              <a:t>That’s one way banks make money. </a:t>
            </a:r>
            <a:endParaRPr>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g15d761f9135_0_27"/>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65" name="Google Shape;65;g15d761f9135_0_27"/>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66" name="Google Shape;66;g15d761f9135_0_27"/>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rgbClr val="FFFFFF"/>
                </a:solidFill>
                <a:latin typeface="Lato"/>
                <a:ea typeface="Lato"/>
                <a:cs typeface="Lato"/>
                <a:sym typeface="Lato"/>
              </a:rPr>
              <a:t>If there is a question that you do not wish to ask aloud, you can write it on a Post-it Note which will be collected throughout the session and answered at the end</a:t>
            </a:r>
            <a:endParaRPr b="1" sz="1600">
              <a:solidFill>
                <a:srgbClr val="FFFFFF"/>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g306d734cddf_0_152"/>
          <p:cNvSpPr txBox="1"/>
          <p:nvPr>
            <p:ph type="ctrTitle"/>
          </p:nvPr>
        </p:nvSpPr>
        <p:spPr>
          <a:xfrm>
            <a:off x="207977" y="225765"/>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900">
                <a:solidFill>
                  <a:schemeClr val="accent2"/>
                </a:solidFill>
                <a:latin typeface="Lato"/>
                <a:ea typeface="Lato"/>
                <a:cs typeface="Lato"/>
                <a:sym typeface="Lato"/>
              </a:rPr>
              <a:t>Credit card pay back options - Case study</a:t>
            </a:r>
            <a:endParaRPr b="1" i="0" sz="2900" u="none" cap="none" strike="noStrike">
              <a:solidFill>
                <a:schemeClr val="accent2"/>
              </a:solidFill>
              <a:latin typeface="Lato"/>
              <a:ea typeface="Lato"/>
              <a:cs typeface="Lato"/>
              <a:sym typeface="Lato"/>
            </a:endParaRPr>
          </a:p>
        </p:txBody>
      </p:sp>
      <p:sp>
        <p:nvSpPr>
          <p:cNvPr id="427" name="Google Shape;427;g306d734cddf_0_152"/>
          <p:cNvSpPr txBox="1"/>
          <p:nvPr/>
        </p:nvSpPr>
        <p:spPr>
          <a:xfrm>
            <a:off x="131775" y="1116650"/>
            <a:ext cx="8830800" cy="146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lang="en-GB">
                <a:solidFill>
                  <a:srgbClr val="0543B3"/>
                </a:solidFill>
                <a:latin typeface="Lato"/>
                <a:ea typeface="Lato"/>
                <a:cs typeface="Lato"/>
                <a:sym typeface="Lato"/>
              </a:rPr>
              <a:t>Zara has </a:t>
            </a:r>
            <a:r>
              <a:rPr b="1" lang="en-GB">
                <a:solidFill>
                  <a:srgbClr val="0543B3"/>
                </a:solidFill>
                <a:latin typeface="Lato"/>
                <a:ea typeface="Lato"/>
                <a:cs typeface="Lato"/>
                <a:sym typeface="Lato"/>
              </a:rPr>
              <a:t>£1,000 credit</a:t>
            </a:r>
            <a:r>
              <a:rPr lang="en-GB">
                <a:solidFill>
                  <a:srgbClr val="0543B3"/>
                </a:solidFill>
                <a:latin typeface="Lato"/>
                <a:ea typeface="Lato"/>
                <a:cs typeface="Lato"/>
                <a:sym typeface="Lato"/>
              </a:rPr>
              <a:t> on her credit card. This means she owes the bank £1,000. She has an </a:t>
            </a:r>
            <a:r>
              <a:rPr b="1" lang="en-GB">
                <a:solidFill>
                  <a:srgbClr val="0543B3"/>
                </a:solidFill>
                <a:latin typeface="Lato"/>
                <a:ea typeface="Lato"/>
                <a:cs typeface="Lato"/>
                <a:sym typeface="Lato"/>
              </a:rPr>
              <a:t>interest rate of 20%</a:t>
            </a:r>
            <a:r>
              <a:rPr lang="en-GB">
                <a:solidFill>
                  <a:srgbClr val="0543B3"/>
                </a:solidFill>
                <a:latin typeface="Lato"/>
                <a:ea typeface="Lato"/>
                <a:cs typeface="Lato"/>
                <a:sym typeface="Lato"/>
              </a:rPr>
              <a:t> </a:t>
            </a:r>
            <a:r>
              <a:rPr b="1" lang="en-GB">
                <a:solidFill>
                  <a:srgbClr val="0543B3"/>
                </a:solidFill>
                <a:latin typeface="Lato"/>
                <a:ea typeface="Lato"/>
                <a:cs typeface="Lato"/>
                <a:sym typeface="Lato"/>
              </a:rPr>
              <a:t>per year</a:t>
            </a:r>
            <a:r>
              <a:rPr lang="en-GB">
                <a:solidFill>
                  <a:srgbClr val="0543B3"/>
                </a:solidFill>
                <a:latin typeface="Lato"/>
                <a:ea typeface="Lato"/>
                <a:cs typeface="Lato"/>
                <a:sym typeface="Lato"/>
              </a:rPr>
              <a:t> and has to pay a </a:t>
            </a:r>
            <a:r>
              <a:rPr b="1" lang="en-GB">
                <a:solidFill>
                  <a:srgbClr val="0543B3"/>
                </a:solidFill>
                <a:latin typeface="Lato"/>
                <a:ea typeface="Lato"/>
                <a:cs typeface="Lato"/>
                <a:sym typeface="Lato"/>
              </a:rPr>
              <a:t>minimum of £50 back per month</a:t>
            </a:r>
            <a:r>
              <a:rPr lang="en-GB">
                <a:solidFill>
                  <a:srgbClr val="0543B3"/>
                </a:solidFill>
                <a:latin typeface="Lato"/>
                <a:ea typeface="Lato"/>
                <a:cs typeface="Lato"/>
                <a:sym typeface="Lato"/>
              </a:rPr>
              <a:t>. Here are 3 different ways she can pay off her credit.</a:t>
            </a:r>
            <a:endParaRPr>
              <a:solidFill>
                <a:srgbClr val="0543B3"/>
              </a:solidFill>
              <a:latin typeface="Lato"/>
              <a:ea typeface="Lato"/>
              <a:cs typeface="Lato"/>
              <a:sym typeface="Lato"/>
            </a:endParaRPr>
          </a:p>
          <a:p>
            <a:pPr indent="0" lvl="0" marL="0" marR="0" rtl="0" algn="l">
              <a:lnSpc>
                <a:spcPct val="115000"/>
              </a:lnSpc>
              <a:spcBef>
                <a:spcPts val="1000"/>
              </a:spcBef>
              <a:spcAft>
                <a:spcPts val="1000"/>
              </a:spcAft>
              <a:buNone/>
            </a:pPr>
            <a:r>
              <a:rPr b="1" lang="en-GB" sz="1300">
                <a:solidFill>
                  <a:schemeClr val="accent1"/>
                </a:solidFill>
                <a:latin typeface="Lato"/>
                <a:ea typeface="Lato"/>
                <a:cs typeface="Lato"/>
                <a:sym typeface="Lato"/>
              </a:rPr>
              <a:t>Comparing the options below, what do you notice about the relationship between the </a:t>
            </a:r>
            <a:r>
              <a:rPr b="1" lang="en-GB" sz="1300" u="sng">
                <a:solidFill>
                  <a:schemeClr val="accent1"/>
                </a:solidFill>
                <a:latin typeface="Lato"/>
                <a:ea typeface="Lato"/>
                <a:cs typeface="Lato"/>
                <a:sym typeface="Lato"/>
              </a:rPr>
              <a:t>amount paid back per month,</a:t>
            </a:r>
            <a:r>
              <a:rPr b="1" lang="en-GB" sz="1300">
                <a:solidFill>
                  <a:schemeClr val="accent1"/>
                </a:solidFill>
                <a:latin typeface="Lato"/>
                <a:ea typeface="Lato"/>
                <a:cs typeface="Lato"/>
                <a:sym typeface="Lato"/>
              </a:rPr>
              <a:t> the </a:t>
            </a:r>
            <a:r>
              <a:rPr b="1" lang="en-GB" sz="1300" u="sng">
                <a:solidFill>
                  <a:schemeClr val="accent1"/>
                </a:solidFill>
                <a:latin typeface="Lato"/>
                <a:ea typeface="Lato"/>
                <a:cs typeface="Lato"/>
                <a:sym typeface="Lato"/>
              </a:rPr>
              <a:t>interest</a:t>
            </a:r>
            <a:r>
              <a:rPr b="1" lang="en-GB" sz="1300">
                <a:solidFill>
                  <a:schemeClr val="accent1"/>
                </a:solidFill>
                <a:latin typeface="Lato"/>
                <a:ea typeface="Lato"/>
                <a:cs typeface="Lato"/>
                <a:sym typeface="Lato"/>
              </a:rPr>
              <a:t> that Zara will be charged, and the </a:t>
            </a:r>
            <a:r>
              <a:rPr b="1" lang="en-GB" sz="1300" u="sng">
                <a:solidFill>
                  <a:schemeClr val="accent1"/>
                </a:solidFill>
                <a:latin typeface="Lato"/>
                <a:ea typeface="Lato"/>
                <a:cs typeface="Lato"/>
                <a:sym typeface="Lato"/>
              </a:rPr>
              <a:t>time it takes her to pay the £1,000 back</a:t>
            </a:r>
            <a:r>
              <a:rPr b="1" lang="en-GB" sz="1300">
                <a:solidFill>
                  <a:schemeClr val="accent1"/>
                </a:solidFill>
                <a:latin typeface="Lato"/>
                <a:ea typeface="Lato"/>
                <a:cs typeface="Lato"/>
                <a:sym typeface="Lato"/>
              </a:rPr>
              <a:t>? Use the numbers in the tables to support your answer.</a:t>
            </a:r>
            <a:endParaRPr b="1" i="0" sz="1300" u="none" cap="none" strike="noStrike">
              <a:solidFill>
                <a:schemeClr val="accent1"/>
              </a:solidFill>
              <a:latin typeface="Lato"/>
              <a:ea typeface="Lato"/>
              <a:cs typeface="Lato"/>
              <a:sym typeface="Lato"/>
            </a:endParaRPr>
          </a:p>
        </p:txBody>
      </p:sp>
      <p:graphicFrame>
        <p:nvGraphicFramePr>
          <p:cNvPr id="428" name="Google Shape;428;g306d734cddf_0_152"/>
          <p:cNvGraphicFramePr/>
          <p:nvPr/>
        </p:nvGraphicFramePr>
        <p:xfrm>
          <a:off x="207975" y="2730000"/>
          <a:ext cx="3000000" cy="3000000"/>
        </p:xfrm>
        <a:graphic>
          <a:graphicData uri="http://schemas.openxmlformats.org/drawingml/2006/table">
            <a:tbl>
              <a:tblPr>
                <a:noFill/>
                <a:tableStyleId>{094B37EA-00CF-49B9-9EFA-320F50443377}</a:tableStyleId>
              </a:tblPr>
              <a:tblGrid>
                <a:gridCol w="1617500"/>
                <a:gridCol w="1062925"/>
              </a:tblGrid>
              <a:tr h="609575">
                <a:tc gridSpan="2">
                  <a:txBody>
                    <a:bodyPr/>
                    <a:lstStyle/>
                    <a:p>
                      <a:pPr indent="0" lvl="0" marL="0" rtl="0" algn="l">
                        <a:spcBef>
                          <a:spcPts val="0"/>
                        </a:spcBef>
                        <a:spcAft>
                          <a:spcPts val="0"/>
                        </a:spcAft>
                        <a:buNone/>
                      </a:pPr>
                      <a:r>
                        <a:rPr b="1" lang="en-GB"/>
                        <a:t>Option 1: </a:t>
                      </a:r>
                      <a:endParaRPr b="1"/>
                    </a:p>
                    <a:p>
                      <a:pPr indent="0" lvl="0" marL="0" rtl="0" algn="l">
                        <a:spcBef>
                          <a:spcPts val="0"/>
                        </a:spcBef>
                        <a:spcAft>
                          <a:spcPts val="0"/>
                        </a:spcAft>
                        <a:buNone/>
                      </a:pPr>
                      <a:r>
                        <a:rPr b="1" lang="en-GB"/>
                        <a:t>Pay back in full</a:t>
                      </a:r>
                      <a:endParaRPr b="1"/>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hMerge="1"/>
              </a:tr>
              <a:tr h="822925">
                <a:tc>
                  <a:txBody>
                    <a:bodyPr/>
                    <a:lstStyle/>
                    <a:p>
                      <a:pPr indent="0" lvl="0" marL="0" rtl="0" algn="l">
                        <a:spcBef>
                          <a:spcPts val="0"/>
                        </a:spcBef>
                        <a:spcAft>
                          <a:spcPts val="0"/>
                        </a:spcAft>
                        <a:buNone/>
                      </a:pPr>
                      <a:r>
                        <a:rPr lang="en-GB"/>
                        <a:t>Pays the full amount</a:t>
                      </a:r>
                      <a:endParaRPr/>
                    </a:p>
                    <a:p>
                      <a:pPr indent="0" lvl="0" marL="0" rtl="0" algn="l">
                        <a:spcBef>
                          <a:spcPts val="0"/>
                        </a:spcBef>
                        <a:spcAft>
                          <a:spcPts val="0"/>
                        </a:spcAft>
                        <a:buNone/>
                      </a:pPr>
                      <a:r>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t>Pay £1,000</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96200">
                <a:tc>
                  <a:txBody>
                    <a:bodyPr/>
                    <a:lstStyle/>
                    <a:p>
                      <a:pPr indent="0" lvl="0" marL="0" rtl="0" algn="l">
                        <a:spcBef>
                          <a:spcPts val="0"/>
                        </a:spcBef>
                        <a:spcAft>
                          <a:spcPts val="0"/>
                        </a:spcAft>
                        <a:buNone/>
                      </a:pPr>
                      <a:r>
                        <a:rPr lang="en-GB"/>
                        <a:t>Interest charged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t>None</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96200">
                <a:tc>
                  <a:txBody>
                    <a:bodyPr/>
                    <a:lstStyle/>
                    <a:p>
                      <a:pPr indent="0" lvl="0" marL="0" rtl="0" algn="l">
                        <a:spcBef>
                          <a:spcPts val="0"/>
                        </a:spcBef>
                        <a:spcAft>
                          <a:spcPts val="0"/>
                        </a:spcAft>
                        <a:buNone/>
                      </a:pPr>
                      <a:r>
                        <a:rPr lang="en-GB"/>
                        <a:t>Time to pay back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t>0</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pic>
        <p:nvPicPr>
          <p:cNvPr id="429" name="Google Shape;429;g306d734cddf_0_152"/>
          <p:cNvPicPr preferRelativeResize="0"/>
          <p:nvPr/>
        </p:nvPicPr>
        <p:blipFill rotWithShape="1">
          <a:blip r:embed="rId3">
            <a:alphaModFix/>
          </a:blip>
          <a:srcRect b="0" l="0" r="0" t="0"/>
          <a:stretch/>
        </p:blipFill>
        <p:spPr>
          <a:xfrm>
            <a:off x="2512421" y="2750917"/>
            <a:ext cx="273100" cy="2731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g306d734cddf_0_130"/>
          <p:cNvSpPr txBox="1"/>
          <p:nvPr>
            <p:ph type="ctrTitle"/>
          </p:nvPr>
        </p:nvSpPr>
        <p:spPr>
          <a:xfrm>
            <a:off x="207977" y="225765"/>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900">
                <a:solidFill>
                  <a:schemeClr val="accent2"/>
                </a:solidFill>
                <a:latin typeface="Lato"/>
                <a:ea typeface="Lato"/>
                <a:cs typeface="Lato"/>
                <a:sym typeface="Lato"/>
              </a:rPr>
              <a:t>Credit card pay back options - Case study</a:t>
            </a:r>
            <a:endParaRPr b="1" i="0" sz="2900" u="none" cap="none" strike="noStrike">
              <a:solidFill>
                <a:schemeClr val="accent2"/>
              </a:solidFill>
              <a:latin typeface="Lato"/>
              <a:ea typeface="Lato"/>
              <a:cs typeface="Lato"/>
              <a:sym typeface="Lato"/>
            </a:endParaRPr>
          </a:p>
        </p:txBody>
      </p:sp>
      <p:sp>
        <p:nvSpPr>
          <p:cNvPr id="435" name="Google Shape;435;g306d734cddf_0_130"/>
          <p:cNvSpPr txBox="1"/>
          <p:nvPr/>
        </p:nvSpPr>
        <p:spPr>
          <a:xfrm>
            <a:off x="131775" y="1116650"/>
            <a:ext cx="8830800" cy="146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lang="en-GB">
                <a:solidFill>
                  <a:srgbClr val="0543B3"/>
                </a:solidFill>
                <a:latin typeface="Lato"/>
                <a:ea typeface="Lato"/>
                <a:cs typeface="Lato"/>
                <a:sym typeface="Lato"/>
              </a:rPr>
              <a:t>Zara has </a:t>
            </a:r>
            <a:r>
              <a:rPr b="1" lang="en-GB">
                <a:solidFill>
                  <a:srgbClr val="0543B3"/>
                </a:solidFill>
                <a:latin typeface="Lato"/>
                <a:ea typeface="Lato"/>
                <a:cs typeface="Lato"/>
                <a:sym typeface="Lato"/>
              </a:rPr>
              <a:t>£1,000 credit</a:t>
            </a:r>
            <a:r>
              <a:rPr lang="en-GB">
                <a:solidFill>
                  <a:srgbClr val="0543B3"/>
                </a:solidFill>
                <a:latin typeface="Lato"/>
                <a:ea typeface="Lato"/>
                <a:cs typeface="Lato"/>
                <a:sym typeface="Lato"/>
              </a:rPr>
              <a:t> on her credit card. This means she owes the bank £1,000. She has an </a:t>
            </a:r>
            <a:r>
              <a:rPr b="1" lang="en-GB">
                <a:solidFill>
                  <a:srgbClr val="0543B3"/>
                </a:solidFill>
                <a:latin typeface="Lato"/>
                <a:ea typeface="Lato"/>
                <a:cs typeface="Lato"/>
                <a:sym typeface="Lato"/>
              </a:rPr>
              <a:t>interest rate of 20%</a:t>
            </a:r>
            <a:r>
              <a:rPr lang="en-GB">
                <a:solidFill>
                  <a:srgbClr val="0543B3"/>
                </a:solidFill>
                <a:latin typeface="Lato"/>
                <a:ea typeface="Lato"/>
                <a:cs typeface="Lato"/>
                <a:sym typeface="Lato"/>
              </a:rPr>
              <a:t> </a:t>
            </a:r>
            <a:r>
              <a:rPr b="1" lang="en-GB">
                <a:solidFill>
                  <a:srgbClr val="0543B3"/>
                </a:solidFill>
                <a:latin typeface="Lato"/>
                <a:ea typeface="Lato"/>
                <a:cs typeface="Lato"/>
                <a:sym typeface="Lato"/>
              </a:rPr>
              <a:t>per year</a:t>
            </a:r>
            <a:r>
              <a:rPr lang="en-GB">
                <a:solidFill>
                  <a:srgbClr val="0543B3"/>
                </a:solidFill>
                <a:latin typeface="Lato"/>
                <a:ea typeface="Lato"/>
                <a:cs typeface="Lato"/>
                <a:sym typeface="Lato"/>
              </a:rPr>
              <a:t> and has to pay a </a:t>
            </a:r>
            <a:r>
              <a:rPr b="1" lang="en-GB">
                <a:solidFill>
                  <a:srgbClr val="0543B3"/>
                </a:solidFill>
                <a:latin typeface="Lato"/>
                <a:ea typeface="Lato"/>
                <a:cs typeface="Lato"/>
                <a:sym typeface="Lato"/>
              </a:rPr>
              <a:t>minimum of £50 back per month</a:t>
            </a:r>
            <a:r>
              <a:rPr lang="en-GB">
                <a:solidFill>
                  <a:srgbClr val="0543B3"/>
                </a:solidFill>
                <a:latin typeface="Lato"/>
                <a:ea typeface="Lato"/>
                <a:cs typeface="Lato"/>
                <a:sym typeface="Lato"/>
              </a:rPr>
              <a:t>. Here are 3 different ways she can pay off her credit.</a:t>
            </a:r>
            <a:endParaRPr>
              <a:solidFill>
                <a:srgbClr val="0543B3"/>
              </a:solidFill>
              <a:latin typeface="Lato"/>
              <a:ea typeface="Lato"/>
              <a:cs typeface="Lato"/>
              <a:sym typeface="Lato"/>
            </a:endParaRPr>
          </a:p>
          <a:p>
            <a:pPr indent="0" lvl="0" marL="0" marR="0" rtl="0" algn="l">
              <a:lnSpc>
                <a:spcPct val="115000"/>
              </a:lnSpc>
              <a:spcBef>
                <a:spcPts val="1000"/>
              </a:spcBef>
              <a:spcAft>
                <a:spcPts val="1000"/>
              </a:spcAft>
              <a:buNone/>
            </a:pPr>
            <a:r>
              <a:rPr b="1" lang="en-GB" sz="1300">
                <a:solidFill>
                  <a:schemeClr val="accent1"/>
                </a:solidFill>
                <a:latin typeface="Lato"/>
                <a:ea typeface="Lato"/>
                <a:cs typeface="Lato"/>
                <a:sym typeface="Lato"/>
              </a:rPr>
              <a:t>Comparing the options below, what do you notice about the relationship between the </a:t>
            </a:r>
            <a:r>
              <a:rPr b="1" lang="en-GB" sz="1300" u="sng">
                <a:solidFill>
                  <a:schemeClr val="accent1"/>
                </a:solidFill>
                <a:latin typeface="Lato"/>
                <a:ea typeface="Lato"/>
                <a:cs typeface="Lato"/>
                <a:sym typeface="Lato"/>
              </a:rPr>
              <a:t>amount paid back per month,</a:t>
            </a:r>
            <a:r>
              <a:rPr b="1" lang="en-GB" sz="1300">
                <a:solidFill>
                  <a:schemeClr val="accent1"/>
                </a:solidFill>
                <a:latin typeface="Lato"/>
                <a:ea typeface="Lato"/>
                <a:cs typeface="Lato"/>
                <a:sym typeface="Lato"/>
              </a:rPr>
              <a:t> the </a:t>
            </a:r>
            <a:r>
              <a:rPr b="1" lang="en-GB" sz="1300" u="sng">
                <a:solidFill>
                  <a:schemeClr val="accent1"/>
                </a:solidFill>
                <a:latin typeface="Lato"/>
                <a:ea typeface="Lato"/>
                <a:cs typeface="Lato"/>
                <a:sym typeface="Lato"/>
              </a:rPr>
              <a:t>interest</a:t>
            </a:r>
            <a:r>
              <a:rPr b="1" lang="en-GB" sz="1300">
                <a:solidFill>
                  <a:schemeClr val="accent1"/>
                </a:solidFill>
                <a:latin typeface="Lato"/>
                <a:ea typeface="Lato"/>
                <a:cs typeface="Lato"/>
                <a:sym typeface="Lato"/>
              </a:rPr>
              <a:t> that Zara will be charged, and the </a:t>
            </a:r>
            <a:r>
              <a:rPr b="1" lang="en-GB" sz="1300" u="sng">
                <a:solidFill>
                  <a:schemeClr val="accent1"/>
                </a:solidFill>
                <a:latin typeface="Lato"/>
                <a:ea typeface="Lato"/>
                <a:cs typeface="Lato"/>
                <a:sym typeface="Lato"/>
              </a:rPr>
              <a:t>time it takes her to pay the £1,000 back</a:t>
            </a:r>
            <a:r>
              <a:rPr b="1" lang="en-GB" sz="1300">
                <a:solidFill>
                  <a:schemeClr val="accent1"/>
                </a:solidFill>
                <a:latin typeface="Lato"/>
                <a:ea typeface="Lato"/>
                <a:cs typeface="Lato"/>
                <a:sym typeface="Lato"/>
              </a:rPr>
              <a:t>? Use the numbers in the tables to support your answer.</a:t>
            </a:r>
            <a:endParaRPr b="1" i="0" sz="1300" u="none" cap="none" strike="noStrike">
              <a:solidFill>
                <a:schemeClr val="accent1"/>
              </a:solidFill>
              <a:latin typeface="Lato"/>
              <a:ea typeface="Lato"/>
              <a:cs typeface="Lato"/>
              <a:sym typeface="Lato"/>
            </a:endParaRPr>
          </a:p>
        </p:txBody>
      </p:sp>
      <p:graphicFrame>
        <p:nvGraphicFramePr>
          <p:cNvPr id="436" name="Google Shape;436;g306d734cddf_0_130"/>
          <p:cNvGraphicFramePr/>
          <p:nvPr/>
        </p:nvGraphicFramePr>
        <p:xfrm>
          <a:off x="207975" y="2730000"/>
          <a:ext cx="3000000" cy="3000000"/>
        </p:xfrm>
        <a:graphic>
          <a:graphicData uri="http://schemas.openxmlformats.org/drawingml/2006/table">
            <a:tbl>
              <a:tblPr>
                <a:noFill/>
                <a:tableStyleId>{094B37EA-00CF-49B9-9EFA-320F50443377}</a:tableStyleId>
              </a:tblPr>
              <a:tblGrid>
                <a:gridCol w="1617500"/>
                <a:gridCol w="1062925"/>
              </a:tblGrid>
              <a:tr h="609575">
                <a:tc gridSpan="2">
                  <a:txBody>
                    <a:bodyPr/>
                    <a:lstStyle/>
                    <a:p>
                      <a:pPr indent="0" lvl="0" marL="0" rtl="0" algn="l">
                        <a:spcBef>
                          <a:spcPts val="0"/>
                        </a:spcBef>
                        <a:spcAft>
                          <a:spcPts val="0"/>
                        </a:spcAft>
                        <a:buNone/>
                      </a:pPr>
                      <a:r>
                        <a:rPr b="1" lang="en-GB"/>
                        <a:t>Option 1: </a:t>
                      </a:r>
                      <a:endParaRPr b="1"/>
                    </a:p>
                    <a:p>
                      <a:pPr indent="0" lvl="0" marL="0" rtl="0" algn="l">
                        <a:spcBef>
                          <a:spcPts val="0"/>
                        </a:spcBef>
                        <a:spcAft>
                          <a:spcPts val="0"/>
                        </a:spcAft>
                        <a:buNone/>
                      </a:pPr>
                      <a:r>
                        <a:rPr b="1" lang="en-GB"/>
                        <a:t>Pay back in full</a:t>
                      </a:r>
                      <a:endParaRPr b="1"/>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hMerge="1"/>
              </a:tr>
              <a:tr h="822925">
                <a:tc>
                  <a:txBody>
                    <a:bodyPr/>
                    <a:lstStyle/>
                    <a:p>
                      <a:pPr indent="0" lvl="0" marL="0" rtl="0" algn="l">
                        <a:spcBef>
                          <a:spcPts val="0"/>
                        </a:spcBef>
                        <a:spcAft>
                          <a:spcPts val="0"/>
                        </a:spcAft>
                        <a:buNone/>
                      </a:pPr>
                      <a:r>
                        <a:rPr lang="en-GB"/>
                        <a:t>Pays the full amount</a:t>
                      </a:r>
                      <a:endParaRPr/>
                    </a:p>
                    <a:p>
                      <a:pPr indent="0" lvl="0" marL="0" rtl="0" algn="l">
                        <a:spcBef>
                          <a:spcPts val="0"/>
                        </a:spcBef>
                        <a:spcAft>
                          <a:spcPts val="0"/>
                        </a:spcAft>
                        <a:buNone/>
                      </a:pPr>
                      <a:r>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t>Pay £1,000</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96200">
                <a:tc>
                  <a:txBody>
                    <a:bodyPr/>
                    <a:lstStyle/>
                    <a:p>
                      <a:pPr indent="0" lvl="0" marL="0" rtl="0" algn="l">
                        <a:spcBef>
                          <a:spcPts val="0"/>
                        </a:spcBef>
                        <a:spcAft>
                          <a:spcPts val="0"/>
                        </a:spcAft>
                        <a:buNone/>
                      </a:pPr>
                      <a:r>
                        <a:rPr lang="en-GB"/>
                        <a:t>Interest charged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t>None</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96200">
                <a:tc>
                  <a:txBody>
                    <a:bodyPr/>
                    <a:lstStyle/>
                    <a:p>
                      <a:pPr indent="0" lvl="0" marL="0" rtl="0" algn="l">
                        <a:spcBef>
                          <a:spcPts val="0"/>
                        </a:spcBef>
                        <a:spcAft>
                          <a:spcPts val="0"/>
                        </a:spcAft>
                        <a:buNone/>
                      </a:pPr>
                      <a:r>
                        <a:rPr lang="en-GB"/>
                        <a:t>Time to pay back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t>0</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graphicFrame>
        <p:nvGraphicFramePr>
          <p:cNvPr id="437" name="Google Shape;437;g306d734cddf_0_130"/>
          <p:cNvGraphicFramePr/>
          <p:nvPr/>
        </p:nvGraphicFramePr>
        <p:xfrm>
          <a:off x="3057650" y="2730000"/>
          <a:ext cx="3000000" cy="3000000"/>
        </p:xfrm>
        <a:graphic>
          <a:graphicData uri="http://schemas.openxmlformats.org/drawingml/2006/table">
            <a:tbl>
              <a:tblPr>
                <a:noFill/>
                <a:tableStyleId>{094B37EA-00CF-49B9-9EFA-320F50443377}</a:tableStyleId>
              </a:tblPr>
              <a:tblGrid>
                <a:gridCol w="1705750"/>
                <a:gridCol w="1120900"/>
              </a:tblGrid>
              <a:tr h="381000">
                <a:tc gridSpan="2">
                  <a:txBody>
                    <a:bodyPr/>
                    <a:lstStyle/>
                    <a:p>
                      <a:pPr indent="0" lvl="0" marL="0" rtl="0" algn="l">
                        <a:spcBef>
                          <a:spcPts val="0"/>
                        </a:spcBef>
                        <a:spcAft>
                          <a:spcPts val="0"/>
                        </a:spcAft>
                        <a:buNone/>
                      </a:pPr>
                      <a:r>
                        <a:rPr b="1" lang="en-GB"/>
                        <a:t>Option 2: </a:t>
                      </a:r>
                      <a:endParaRPr b="1"/>
                    </a:p>
                    <a:p>
                      <a:pPr indent="0" lvl="0" marL="0" rtl="0" algn="l">
                        <a:spcBef>
                          <a:spcPts val="0"/>
                        </a:spcBef>
                        <a:spcAft>
                          <a:spcPts val="0"/>
                        </a:spcAft>
                        <a:buNone/>
                      </a:pPr>
                      <a:r>
                        <a:rPr b="1" lang="en-GB"/>
                        <a:t>Pay the minimum amount</a:t>
                      </a:r>
                      <a:endParaRPr b="1"/>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hMerge="1"/>
              </a:tr>
              <a:tr h="381000">
                <a:tc>
                  <a:txBody>
                    <a:bodyPr/>
                    <a:lstStyle/>
                    <a:p>
                      <a:pPr indent="0" lvl="0" marL="0" rtl="0" algn="l">
                        <a:spcBef>
                          <a:spcPts val="0"/>
                        </a:spcBef>
                        <a:spcAft>
                          <a:spcPts val="0"/>
                        </a:spcAft>
                        <a:buNone/>
                      </a:pPr>
                      <a:r>
                        <a:rPr lang="en-GB"/>
                        <a:t>Pays the minimum monthly amount</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t>Pay £50 per month</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a:t>Interest charged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t>£203</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a:t>Time to pay back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t>2 years,1 month</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pic>
        <p:nvPicPr>
          <p:cNvPr id="438" name="Google Shape;438;g306d734cddf_0_130"/>
          <p:cNvPicPr preferRelativeResize="0"/>
          <p:nvPr/>
        </p:nvPicPr>
        <p:blipFill rotWithShape="1">
          <a:blip r:embed="rId3">
            <a:alphaModFix/>
          </a:blip>
          <a:srcRect b="0" l="0" r="0" t="0"/>
          <a:stretch/>
        </p:blipFill>
        <p:spPr>
          <a:xfrm>
            <a:off x="2512421" y="2750917"/>
            <a:ext cx="273100" cy="273100"/>
          </a:xfrm>
          <a:prstGeom prst="rect">
            <a:avLst/>
          </a:prstGeom>
          <a:noFill/>
          <a:ln>
            <a:noFill/>
          </a:ln>
        </p:spPr>
      </p:pic>
      <p:pic>
        <p:nvPicPr>
          <p:cNvPr id="439" name="Google Shape;439;g306d734cddf_0_130"/>
          <p:cNvPicPr preferRelativeResize="0"/>
          <p:nvPr/>
        </p:nvPicPr>
        <p:blipFill rotWithShape="1">
          <a:blip r:embed="rId3">
            <a:alphaModFix/>
          </a:blip>
          <a:srcRect b="0" l="0" r="0" t="0"/>
          <a:stretch/>
        </p:blipFill>
        <p:spPr>
          <a:xfrm>
            <a:off x="5513021" y="2750917"/>
            <a:ext cx="273100" cy="2731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g306d734cddf_0_141"/>
          <p:cNvSpPr txBox="1"/>
          <p:nvPr>
            <p:ph type="ctrTitle"/>
          </p:nvPr>
        </p:nvSpPr>
        <p:spPr>
          <a:xfrm>
            <a:off x="207977" y="225765"/>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900">
                <a:solidFill>
                  <a:schemeClr val="accent2"/>
                </a:solidFill>
                <a:latin typeface="Lato"/>
                <a:ea typeface="Lato"/>
                <a:cs typeface="Lato"/>
                <a:sym typeface="Lato"/>
              </a:rPr>
              <a:t>Credit card pay back options - Case study</a:t>
            </a:r>
            <a:endParaRPr b="1" i="0" sz="2900" u="none" cap="none" strike="noStrike">
              <a:solidFill>
                <a:schemeClr val="accent2"/>
              </a:solidFill>
              <a:latin typeface="Lato"/>
              <a:ea typeface="Lato"/>
              <a:cs typeface="Lato"/>
              <a:sym typeface="Lato"/>
            </a:endParaRPr>
          </a:p>
        </p:txBody>
      </p:sp>
      <p:sp>
        <p:nvSpPr>
          <p:cNvPr id="445" name="Google Shape;445;g306d734cddf_0_141"/>
          <p:cNvSpPr txBox="1"/>
          <p:nvPr/>
        </p:nvSpPr>
        <p:spPr>
          <a:xfrm>
            <a:off x="131775" y="1116650"/>
            <a:ext cx="8830800" cy="146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lang="en-GB">
                <a:solidFill>
                  <a:srgbClr val="0543B3"/>
                </a:solidFill>
                <a:latin typeface="Lato"/>
                <a:ea typeface="Lato"/>
                <a:cs typeface="Lato"/>
                <a:sym typeface="Lato"/>
              </a:rPr>
              <a:t>Zara has </a:t>
            </a:r>
            <a:r>
              <a:rPr b="1" lang="en-GB">
                <a:solidFill>
                  <a:srgbClr val="0543B3"/>
                </a:solidFill>
                <a:latin typeface="Lato"/>
                <a:ea typeface="Lato"/>
                <a:cs typeface="Lato"/>
                <a:sym typeface="Lato"/>
              </a:rPr>
              <a:t>£1,000 credit</a:t>
            </a:r>
            <a:r>
              <a:rPr lang="en-GB">
                <a:solidFill>
                  <a:srgbClr val="0543B3"/>
                </a:solidFill>
                <a:latin typeface="Lato"/>
                <a:ea typeface="Lato"/>
                <a:cs typeface="Lato"/>
                <a:sym typeface="Lato"/>
              </a:rPr>
              <a:t> on her credit card. This means she owes the bank £1,000. She has an </a:t>
            </a:r>
            <a:r>
              <a:rPr b="1" lang="en-GB">
                <a:solidFill>
                  <a:srgbClr val="0543B3"/>
                </a:solidFill>
                <a:latin typeface="Lato"/>
                <a:ea typeface="Lato"/>
                <a:cs typeface="Lato"/>
                <a:sym typeface="Lato"/>
              </a:rPr>
              <a:t>interest rate of 20%</a:t>
            </a:r>
            <a:r>
              <a:rPr lang="en-GB">
                <a:solidFill>
                  <a:srgbClr val="0543B3"/>
                </a:solidFill>
                <a:latin typeface="Lato"/>
                <a:ea typeface="Lato"/>
                <a:cs typeface="Lato"/>
                <a:sym typeface="Lato"/>
              </a:rPr>
              <a:t> </a:t>
            </a:r>
            <a:r>
              <a:rPr b="1" lang="en-GB">
                <a:solidFill>
                  <a:srgbClr val="0543B3"/>
                </a:solidFill>
                <a:latin typeface="Lato"/>
                <a:ea typeface="Lato"/>
                <a:cs typeface="Lato"/>
                <a:sym typeface="Lato"/>
              </a:rPr>
              <a:t>per year</a:t>
            </a:r>
            <a:r>
              <a:rPr lang="en-GB">
                <a:solidFill>
                  <a:srgbClr val="0543B3"/>
                </a:solidFill>
                <a:latin typeface="Lato"/>
                <a:ea typeface="Lato"/>
                <a:cs typeface="Lato"/>
                <a:sym typeface="Lato"/>
              </a:rPr>
              <a:t> and has to pay a </a:t>
            </a:r>
            <a:r>
              <a:rPr b="1" lang="en-GB">
                <a:solidFill>
                  <a:srgbClr val="0543B3"/>
                </a:solidFill>
                <a:latin typeface="Lato"/>
                <a:ea typeface="Lato"/>
                <a:cs typeface="Lato"/>
                <a:sym typeface="Lato"/>
              </a:rPr>
              <a:t>minimum of £50 back per month</a:t>
            </a:r>
            <a:r>
              <a:rPr lang="en-GB">
                <a:solidFill>
                  <a:srgbClr val="0543B3"/>
                </a:solidFill>
                <a:latin typeface="Lato"/>
                <a:ea typeface="Lato"/>
                <a:cs typeface="Lato"/>
                <a:sym typeface="Lato"/>
              </a:rPr>
              <a:t>. Here are 3 different ways she can pay off her credit.</a:t>
            </a:r>
            <a:endParaRPr>
              <a:solidFill>
                <a:srgbClr val="0543B3"/>
              </a:solidFill>
              <a:latin typeface="Lato"/>
              <a:ea typeface="Lato"/>
              <a:cs typeface="Lato"/>
              <a:sym typeface="Lato"/>
            </a:endParaRPr>
          </a:p>
          <a:p>
            <a:pPr indent="0" lvl="0" marL="0" marR="0" rtl="0" algn="l">
              <a:lnSpc>
                <a:spcPct val="115000"/>
              </a:lnSpc>
              <a:spcBef>
                <a:spcPts val="1000"/>
              </a:spcBef>
              <a:spcAft>
                <a:spcPts val="1000"/>
              </a:spcAft>
              <a:buNone/>
            </a:pPr>
            <a:r>
              <a:rPr b="1" lang="en-GB" sz="1300">
                <a:solidFill>
                  <a:schemeClr val="accent1"/>
                </a:solidFill>
                <a:latin typeface="Lato"/>
                <a:ea typeface="Lato"/>
                <a:cs typeface="Lato"/>
                <a:sym typeface="Lato"/>
              </a:rPr>
              <a:t>Comparing the options below, what do you notice about the relationship between the </a:t>
            </a:r>
            <a:r>
              <a:rPr b="1" lang="en-GB" sz="1300" u="sng">
                <a:solidFill>
                  <a:schemeClr val="accent1"/>
                </a:solidFill>
                <a:latin typeface="Lato"/>
                <a:ea typeface="Lato"/>
                <a:cs typeface="Lato"/>
                <a:sym typeface="Lato"/>
              </a:rPr>
              <a:t>amount paid back per month,</a:t>
            </a:r>
            <a:r>
              <a:rPr b="1" lang="en-GB" sz="1300">
                <a:solidFill>
                  <a:schemeClr val="accent1"/>
                </a:solidFill>
                <a:latin typeface="Lato"/>
                <a:ea typeface="Lato"/>
                <a:cs typeface="Lato"/>
                <a:sym typeface="Lato"/>
              </a:rPr>
              <a:t> the </a:t>
            </a:r>
            <a:r>
              <a:rPr b="1" lang="en-GB" sz="1300" u="sng">
                <a:solidFill>
                  <a:schemeClr val="accent1"/>
                </a:solidFill>
                <a:latin typeface="Lato"/>
                <a:ea typeface="Lato"/>
                <a:cs typeface="Lato"/>
                <a:sym typeface="Lato"/>
              </a:rPr>
              <a:t>interest</a:t>
            </a:r>
            <a:r>
              <a:rPr b="1" lang="en-GB" sz="1300">
                <a:solidFill>
                  <a:schemeClr val="accent1"/>
                </a:solidFill>
                <a:latin typeface="Lato"/>
                <a:ea typeface="Lato"/>
                <a:cs typeface="Lato"/>
                <a:sym typeface="Lato"/>
              </a:rPr>
              <a:t> that Zara will be charged, and the </a:t>
            </a:r>
            <a:r>
              <a:rPr b="1" lang="en-GB" sz="1300" u="sng">
                <a:solidFill>
                  <a:schemeClr val="accent1"/>
                </a:solidFill>
                <a:latin typeface="Lato"/>
                <a:ea typeface="Lato"/>
                <a:cs typeface="Lato"/>
                <a:sym typeface="Lato"/>
              </a:rPr>
              <a:t>time it takes her to pay the £1,000 back</a:t>
            </a:r>
            <a:r>
              <a:rPr b="1" lang="en-GB" sz="1300">
                <a:solidFill>
                  <a:schemeClr val="accent1"/>
                </a:solidFill>
                <a:latin typeface="Lato"/>
                <a:ea typeface="Lato"/>
                <a:cs typeface="Lato"/>
                <a:sym typeface="Lato"/>
              </a:rPr>
              <a:t>? Use the numbers in the tables to support your answer.</a:t>
            </a:r>
            <a:endParaRPr b="1" i="0" sz="1300" u="none" cap="none" strike="noStrike">
              <a:solidFill>
                <a:schemeClr val="accent1"/>
              </a:solidFill>
              <a:latin typeface="Lato"/>
              <a:ea typeface="Lato"/>
              <a:cs typeface="Lato"/>
              <a:sym typeface="Lato"/>
            </a:endParaRPr>
          </a:p>
        </p:txBody>
      </p:sp>
      <p:graphicFrame>
        <p:nvGraphicFramePr>
          <p:cNvPr id="446" name="Google Shape;446;g306d734cddf_0_141"/>
          <p:cNvGraphicFramePr/>
          <p:nvPr/>
        </p:nvGraphicFramePr>
        <p:xfrm>
          <a:off x="207975" y="2730000"/>
          <a:ext cx="3000000" cy="3000000"/>
        </p:xfrm>
        <a:graphic>
          <a:graphicData uri="http://schemas.openxmlformats.org/drawingml/2006/table">
            <a:tbl>
              <a:tblPr>
                <a:noFill/>
                <a:tableStyleId>{094B37EA-00CF-49B9-9EFA-320F50443377}</a:tableStyleId>
              </a:tblPr>
              <a:tblGrid>
                <a:gridCol w="1617500"/>
                <a:gridCol w="1062925"/>
              </a:tblGrid>
              <a:tr h="609575">
                <a:tc gridSpan="2">
                  <a:txBody>
                    <a:bodyPr/>
                    <a:lstStyle/>
                    <a:p>
                      <a:pPr indent="0" lvl="0" marL="0" rtl="0" algn="l">
                        <a:spcBef>
                          <a:spcPts val="0"/>
                        </a:spcBef>
                        <a:spcAft>
                          <a:spcPts val="0"/>
                        </a:spcAft>
                        <a:buNone/>
                      </a:pPr>
                      <a:r>
                        <a:rPr b="1" lang="en-GB"/>
                        <a:t>Option 1: </a:t>
                      </a:r>
                      <a:endParaRPr b="1"/>
                    </a:p>
                    <a:p>
                      <a:pPr indent="0" lvl="0" marL="0" rtl="0" algn="l">
                        <a:spcBef>
                          <a:spcPts val="0"/>
                        </a:spcBef>
                        <a:spcAft>
                          <a:spcPts val="0"/>
                        </a:spcAft>
                        <a:buNone/>
                      </a:pPr>
                      <a:r>
                        <a:rPr b="1" lang="en-GB"/>
                        <a:t>Pay back in full</a:t>
                      </a:r>
                      <a:endParaRPr b="1"/>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hMerge="1"/>
              </a:tr>
              <a:tr h="822925">
                <a:tc>
                  <a:txBody>
                    <a:bodyPr/>
                    <a:lstStyle/>
                    <a:p>
                      <a:pPr indent="0" lvl="0" marL="0" rtl="0" algn="l">
                        <a:spcBef>
                          <a:spcPts val="0"/>
                        </a:spcBef>
                        <a:spcAft>
                          <a:spcPts val="0"/>
                        </a:spcAft>
                        <a:buNone/>
                      </a:pPr>
                      <a:r>
                        <a:rPr lang="en-GB"/>
                        <a:t>Pays the full amount</a:t>
                      </a:r>
                      <a:endParaRPr/>
                    </a:p>
                    <a:p>
                      <a:pPr indent="0" lvl="0" marL="0" rtl="0" algn="l">
                        <a:spcBef>
                          <a:spcPts val="0"/>
                        </a:spcBef>
                        <a:spcAft>
                          <a:spcPts val="0"/>
                        </a:spcAft>
                        <a:buNone/>
                      </a:pPr>
                      <a:r>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t>Pay £1,000</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96200">
                <a:tc>
                  <a:txBody>
                    <a:bodyPr/>
                    <a:lstStyle/>
                    <a:p>
                      <a:pPr indent="0" lvl="0" marL="0" rtl="0" algn="l">
                        <a:spcBef>
                          <a:spcPts val="0"/>
                        </a:spcBef>
                        <a:spcAft>
                          <a:spcPts val="0"/>
                        </a:spcAft>
                        <a:buNone/>
                      </a:pPr>
                      <a:r>
                        <a:rPr lang="en-GB"/>
                        <a:t>Interest charged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t>None</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96200">
                <a:tc>
                  <a:txBody>
                    <a:bodyPr/>
                    <a:lstStyle/>
                    <a:p>
                      <a:pPr indent="0" lvl="0" marL="0" rtl="0" algn="l">
                        <a:spcBef>
                          <a:spcPts val="0"/>
                        </a:spcBef>
                        <a:spcAft>
                          <a:spcPts val="0"/>
                        </a:spcAft>
                        <a:buNone/>
                      </a:pPr>
                      <a:r>
                        <a:rPr lang="en-GB"/>
                        <a:t>Time to pay back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t>0</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graphicFrame>
        <p:nvGraphicFramePr>
          <p:cNvPr id="447" name="Google Shape;447;g306d734cddf_0_141"/>
          <p:cNvGraphicFramePr/>
          <p:nvPr/>
        </p:nvGraphicFramePr>
        <p:xfrm>
          <a:off x="3057650" y="2730000"/>
          <a:ext cx="3000000" cy="3000000"/>
        </p:xfrm>
        <a:graphic>
          <a:graphicData uri="http://schemas.openxmlformats.org/drawingml/2006/table">
            <a:tbl>
              <a:tblPr>
                <a:noFill/>
                <a:tableStyleId>{094B37EA-00CF-49B9-9EFA-320F50443377}</a:tableStyleId>
              </a:tblPr>
              <a:tblGrid>
                <a:gridCol w="1705750"/>
                <a:gridCol w="1120900"/>
              </a:tblGrid>
              <a:tr h="381000">
                <a:tc gridSpan="2">
                  <a:txBody>
                    <a:bodyPr/>
                    <a:lstStyle/>
                    <a:p>
                      <a:pPr indent="0" lvl="0" marL="0" rtl="0" algn="l">
                        <a:spcBef>
                          <a:spcPts val="0"/>
                        </a:spcBef>
                        <a:spcAft>
                          <a:spcPts val="0"/>
                        </a:spcAft>
                        <a:buNone/>
                      </a:pPr>
                      <a:r>
                        <a:rPr b="1" lang="en-GB"/>
                        <a:t>Option 2: </a:t>
                      </a:r>
                      <a:endParaRPr b="1"/>
                    </a:p>
                    <a:p>
                      <a:pPr indent="0" lvl="0" marL="0" rtl="0" algn="l">
                        <a:spcBef>
                          <a:spcPts val="0"/>
                        </a:spcBef>
                        <a:spcAft>
                          <a:spcPts val="0"/>
                        </a:spcAft>
                        <a:buNone/>
                      </a:pPr>
                      <a:r>
                        <a:rPr b="1" lang="en-GB"/>
                        <a:t>Pay the minimum amount</a:t>
                      </a:r>
                      <a:endParaRPr b="1"/>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hMerge="1"/>
              </a:tr>
              <a:tr h="381000">
                <a:tc>
                  <a:txBody>
                    <a:bodyPr/>
                    <a:lstStyle/>
                    <a:p>
                      <a:pPr indent="0" lvl="0" marL="0" rtl="0" algn="l">
                        <a:spcBef>
                          <a:spcPts val="0"/>
                        </a:spcBef>
                        <a:spcAft>
                          <a:spcPts val="0"/>
                        </a:spcAft>
                        <a:buNone/>
                      </a:pPr>
                      <a:r>
                        <a:rPr lang="en-GB"/>
                        <a:t>Pays the minimum monthly amount</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t>Pay £50 per month</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a:t>Interest charged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t>£203</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a:t>Time to pay back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t>2 years,1 month</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graphicFrame>
        <p:nvGraphicFramePr>
          <p:cNvPr id="448" name="Google Shape;448;g306d734cddf_0_141"/>
          <p:cNvGraphicFramePr/>
          <p:nvPr/>
        </p:nvGraphicFramePr>
        <p:xfrm>
          <a:off x="6059725" y="2730000"/>
          <a:ext cx="3000000" cy="3000000"/>
        </p:xfrm>
        <a:graphic>
          <a:graphicData uri="http://schemas.openxmlformats.org/drawingml/2006/table">
            <a:tbl>
              <a:tblPr>
                <a:noFill/>
                <a:tableStyleId>{094B37EA-00CF-49B9-9EFA-320F50443377}</a:tableStyleId>
              </a:tblPr>
              <a:tblGrid>
                <a:gridCol w="1751725"/>
                <a:gridCol w="1151125"/>
              </a:tblGrid>
              <a:tr h="609575">
                <a:tc gridSpan="2">
                  <a:txBody>
                    <a:bodyPr/>
                    <a:lstStyle/>
                    <a:p>
                      <a:pPr indent="0" lvl="0" marL="0" rtl="0" algn="l">
                        <a:spcBef>
                          <a:spcPts val="0"/>
                        </a:spcBef>
                        <a:spcAft>
                          <a:spcPts val="0"/>
                        </a:spcAft>
                        <a:buNone/>
                      </a:pPr>
                      <a:r>
                        <a:rPr b="1" lang="en-GB" sz="1300"/>
                        <a:t>Option 3: </a:t>
                      </a:r>
                      <a:endParaRPr b="1" sz="1300"/>
                    </a:p>
                    <a:p>
                      <a:pPr indent="0" lvl="0" marL="0" rtl="0" algn="l">
                        <a:spcBef>
                          <a:spcPts val="0"/>
                        </a:spcBef>
                        <a:spcAft>
                          <a:spcPts val="0"/>
                        </a:spcAft>
                        <a:buNone/>
                      </a:pPr>
                      <a:r>
                        <a:rPr b="1" lang="en-GB" sz="1300"/>
                        <a:t>Pay more than minimum amount</a:t>
                      </a:r>
                      <a:endParaRPr b="1"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c hMerge="1"/>
              </a:tr>
              <a:tr h="822925">
                <a:tc>
                  <a:txBody>
                    <a:bodyPr/>
                    <a:lstStyle/>
                    <a:p>
                      <a:pPr indent="0" lvl="0" marL="0" rtl="0" algn="l">
                        <a:spcBef>
                          <a:spcPts val="0"/>
                        </a:spcBef>
                        <a:spcAft>
                          <a:spcPts val="0"/>
                        </a:spcAft>
                        <a:buNone/>
                      </a:pPr>
                      <a:r>
                        <a:rPr lang="en-GB"/>
                        <a:t>Pays more than the minimum per month</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lang="en-GB"/>
                        <a:t>£200 per month</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r>
              <a:tr h="396200">
                <a:tc>
                  <a:txBody>
                    <a:bodyPr/>
                    <a:lstStyle/>
                    <a:p>
                      <a:pPr indent="0" lvl="0" marL="0" rtl="0" algn="l">
                        <a:spcBef>
                          <a:spcPts val="0"/>
                        </a:spcBef>
                        <a:spcAft>
                          <a:spcPts val="0"/>
                        </a:spcAft>
                        <a:buNone/>
                      </a:pPr>
                      <a:r>
                        <a:rPr lang="en-GB"/>
                        <a:t>Interest charged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lang="en-GB"/>
                        <a:t>£48</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r>
              <a:tr h="396200">
                <a:tc>
                  <a:txBody>
                    <a:bodyPr/>
                    <a:lstStyle/>
                    <a:p>
                      <a:pPr indent="0" lvl="0" marL="0" rtl="0" algn="l">
                        <a:spcBef>
                          <a:spcPts val="0"/>
                        </a:spcBef>
                        <a:spcAft>
                          <a:spcPts val="0"/>
                        </a:spcAft>
                        <a:buNone/>
                      </a:pPr>
                      <a:r>
                        <a:rPr lang="en-GB"/>
                        <a:t>Time to pay back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lang="en-GB"/>
                        <a:t>6 months</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r>
            </a:tbl>
          </a:graphicData>
        </a:graphic>
      </p:graphicFrame>
      <p:pic>
        <p:nvPicPr>
          <p:cNvPr id="449" name="Google Shape;449;g306d734cddf_0_141"/>
          <p:cNvPicPr preferRelativeResize="0"/>
          <p:nvPr/>
        </p:nvPicPr>
        <p:blipFill rotWithShape="1">
          <a:blip r:embed="rId3">
            <a:alphaModFix/>
          </a:blip>
          <a:srcRect b="0" l="0" r="0" t="0"/>
          <a:stretch/>
        </p:blipFill>
        <p:spPr>
          <a:xfrm>
            <a:off x="2512421" y="2750917"/>
            <a:ext cx="273100" cy="273100"/>
          </a:xfrm>
          <a:prstGeom prst="rect">
            <a:avLst/>
          </a:prstGeom>
          <a:noFill/>
          <a:ln>
            <a:noFill/>
          </a:ln>
        </p:spPr>
      </p:pic>
      <p:pic>
        <p:nvPicPr>
          <p:cNvPr id="450" name="Google Shape;450;g306d734cddf_0_141"/>
          <p:cNvPicPr preferRelativeResize="0"/>
          <p:nvPr/>
        </p:nvPicPr>
        <p:blipFill rotWithShape="1">
          <a:blip r:embed="rId3">
            <a:alphaModFix/>
          </a:blip>
          <a:srcRect b="0" l="0" r="0" t="0"/>
          <a:stretch/>
        </p:blipFill>
        <p:spPr>
          <a:xfrm>
            <a:off x="5513021" y="2750917"/>
            <a:ext cx="273100" cy="273100"/>
          </a:xfrm>
          <a:prstGeom prst="rect">
            <a:avLst/>
          </a:prstGeom>
          <a:noFill/>
          <a:ln>
            <a:noFill/>
          </a:ln>
        </p:spPr>
      </p:pic>
      <p:pic>
        <p:nvPicPr>
          <p:cNvPr id="451" name="Google Shape;451;g306d734cddf_0_141"/>
          <p:cNvPicPr preferRelativeResize="0"/>
          <p:nvPr/>
        </p:nvPicPr>
        <p:blipFill rotWithShape="1">
          <a:blip r:embed="rId3">
            <a:alphaModFix/>
          </a:blip>
          <a:srcRect b="0" l="0" r="0" t="0"/>
          <a:stretch/>
        </p:blipFill>
        <p:spPr>
          <a:xfrm>
            <a:off x="8589821" y="2751642"/>
            <a:ext cx="273100" cy="2731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g260e06588b7_0_0"/>
          <p:cNvSpPr txBox="1"/>
          <p:nvPr>
            <p:ph type="ctrTitle"/>
          </p:nvPr>
        </p:nvSpPr>
        <p:spPr>
          <a:xfrm>
            <a:off x="207977" y="225765"/>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900">
                <a:solidFill>
                  <a:schemeClr val="accent2"/>
                </a:solidFill>
                <a:latin typeface="Lato"/>
                <a:ea typeface="Lato"/>
                <a:cs typeface="Lato"/>
                <a:sym typeface="Lato"/>
              </a:rPr>
              <a:t>Credit card pay back options - Case study</a:t>
            </a:r>
            <a:endParaRPr b="1" i="0" sz="2900" u="none" cap="none" strike="noStrike">
              <a:solidFill>
                <a:schemeClr val="accent2"/>
              </a:solidFill>
              <a:latin typeface="Lato"/>
              <a:ea typeface="Lato"/>
              <a:cs typeface="Lato"/>
              <a:sym typeface="Lato"/>
            </a:endParaRPr>
          </a:p>
        </p:txBody>
      </p:sp>
      <p:sp>
        <p:nvSpPr>
          <p:cNvPr id="457" name="Google Shape;457;g260e06588b7_0_0"/>
          <p:cNvSpPr txBox="1"/>
          <p:nvPr>
            <p:ph idx="2" type="ctrTitle"/>
          </p:nvPr>
        </p:nvSpPr>
        <p:spPr>
          <a:xfrm>
            <a:off x="247200" y="1085550"/>
            <a:ext cx="8754600" cy="1486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900"/>
              <a:buFont typeface="Arial"/>
              <a:buNone/>
            </a:pPr>
            <a:r>
              <a:rPr b="1" lang="en-GB" sz="2900">
                <a:solidFill>
                  <a:schemeClr val="lt1"/>
                </a:solidFill>
                <a:latin typeface="Lato"/>
                <a:ea typeface="Lato"/>
                <a:cs typeface="Lato"/>
                <a:sym typeface="Lato"/>
              </a:rPr>
              <a:t>The longer it takes to pay a credit card the more interest a customer will </a:t>
            </a:r>
            <a:r>
              <a:rPr b="1" lang="en-GB" sz="2900">
                <a:solidFill>
                  <a:schemeClr val="lt1"/>
                </a:solidFill>
                <a:latin typeface="Lato"/>
                <a:ea typeface="Lato"/>
                <a:cs typeface="Lato"/>
                <a:sym typeface="Lato"/>
                <a:extLst>
                  <a:ext uri="http://customooxmlschemas.google.com/">
                    <go:slidesCustomData xmlns:go="http://customooxmlschemas.google.com/" textRoundtripDataId="1"/>
                  </a:ext>
                </a:extLst>
              </a:rPr>
              <a:t>pay</a:t>
            </a:r>
            <a:endParaRPr b="1" i="0" sz="2900" u="none" cap="none" strike="noStrike">
              <a:solidFill>
                <a:schemeClr val="lt1"/>
              </a:solidFill>
              <a:latin typeface="Lato"/>
              <a:ea typeface="Lato"/>
              <a:cs typeface="Lato"/>
              <a:sym typeface="Lato"/>
            </a:endParaRPr>
          </a:p>
        </p:txBody>
      </p:sp>
      <p:graphicFrame>
        <p:nvGraphicFramePr>
          <p:cNvPr id="458" name="Google Shape;458;g260e06588b7_0_0"/>
          <p:cNvGraphicFramePr/>
          <p:nvPr/>
        </p:nvGraphicFramePr>
        <p:xfrm>
          <a:off x="207975" y="2730000"/>
          <a:ext cx="3000000" cy="3000000"/>
        </p:xfrm>
        <a:graphic>
          <a:graphicData uri="http://schemas.openxmlformats.org/drawingml/2006/table">
            <a:tbl>
              <a:tblPr>
                <a:noFill/>
                <a:tableStyleId>{094B37EA-00CF-49B9-9EFA-320F50443377}</a:tableStyleId>
              </a:tblPr>
              <a:tblGrid>
                <a:gridCol w="1617500"/>
                <a:gridCol w="1062925"/>
              </a:tblGrid>
              <a:tr h="609575">
                <a:tc gridSpan="2">
                  <a:txBody>
                    <a:bodyPr/>
                    <a:lstStyle/>
                    <a:p>
                      <a:pPr indent="0" lvl="0" marL="0" rtl="0" algn="l">
                        <a:spcBef>
                          <a:spcPts val="0"/>
                        </a:spcBef>
                        <a:spcAft>
                          <a:spcPts val="0"/>
                        </a:spcAft>
                        <a:buNone/>
                      </a:pPr>
                      <a:r>
                        <a:rPr b="1" lang="en-GB"/>
                        <a:t>Option 1: </a:t>
                      </a:r>
                      <a:endParaRPr b="1"/>
                    </a:p>
                    <a:p>
                      <a:pPr indent="0" lvl="0" marL="0" rtl="0" algn="l">
                        <a:spcBef>
                          <a:spcPts val="0"/>
                        </a:spcBef>
                        <a:spcAft>
                          <a:spcPts val="0"/>
                        </a:spcAft>
                        <a:buNone/>
                      </a:pPr>
                      <a:r>
                        <a:rPr b="1" lang="en-GB"/>
                        <a:t>Pay back in full</a:t>
                      </a:r>
                      <a:endParaRPr b="1"/>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hMerge="1"/>
              </a:tr>
              <a:tr h="822925">
                <a:tc>
                  <a:txBody>
                    <a:bodyPr/>
                    <a:lstStyle/>
                    <a:p>
                      <a:pPr indent="0" lvl="0" marL="0" rtl="0" algn="l">
                        <a:spcBef>
                          <a:spcPts val="0"/>
                        </a:spcBef>
                        <a:spcAft>
                          <a:spcPts val="0"/>
                        </a:spcAft>
                        <a:buNone/>
                      </a:pPr>
                      <a:r>
                        <a:rPr lang="en-GB"/>
                        <a:t>Pays the full amount</a:t>
                      </a:r>
                      <a:endParaRPr/>
                    </a:p>
                    <a:p>
                      <a:pPr indent="0" lvl="0" marL="0" rtl="0" algn="l">
                        <a:spcBef>
                          <a:spcPts val="0"/>
                        </a:spcBef>
                        <a:spcAft>
                          <a:spcPts val="0"/>
                        </a:spcAft>
                        <a:buNone/>
                      </a:pPr>
                      <a:r>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t>Pay £1,000</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96200">
                <a:tc>
                  <a:txBody>
                    <a:bodyPr/>
                    <a:lstStyle/>
                    <a:p>
                      <a:pPr indent="0" lvl="0" marL="0" rtl="0" algn="l">
                        <a:spcBef>
                          <a:spcPts val="0"/>
                        </a:spcBef>
                        <a:spcAft>
                          <a:spcPts val="0"/>
                        </a:spcAft>
                        <a:buNone/>
                      </a:pPr>
                      <a:r>
                        <a:rPr lang="en-GB"/>
                        <a:t>Interest charged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t>None</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96200">
                <a:tc>
                  <a:txBody>
                    <a:bodyPr/>
                    <a:lstStyle/>
                    <a:p>
                      <a:pPr indent="0" lvl="0" marL="0" rtl="0" algn="l">
                        <a:spcBef>
                          <a:spcPts val="0"/>
                        </a:spcBef>
                        <a:spcAft>
                          <a:spcPts val="0"/>
                        </a:spcAft>
                        <a:buNone/>
                      </a:pPr>
                      <a:r>
                        <a:rPr lang="en-GB"/>
                        <a:t>Time to pay back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t>0</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graphicFrame>
        <p:nvGraphicFramePr>
          <p:cNvPr id="459" name="Google Shape;459;g260e06588b7_0_0"/>
          <p:cNvGraphicFramePr/>
          <p:nvPr/>
        </p:nvGraphicFramePr>
        <p:xfrm>
          <a:off x="3057650" y="2730000"/>
          <a:ext cx="3000000" cy="3000000"/>
        </p:xfrm>
        <a:graphic>
          <a:graphicData uri="http://schemas.openxmlformats.org/drawingml/2006/table">
            <a:tbl>
              <a:tblPr>
                <a:noFill/>
                <a:tableStyleId>{094B37EA-00CF-49B9-9EFA-320F50443377}</a:tableStyleId>
              </a:tblPr>
              <a:tblGrid>
                <a:gridCol w="1705750"/>
                <a:gridCol w="1120900"/>
              </a:tblGrid>
              <a:tr h="381000">
                <a:tc gridSpan="2">
                  <a:txBody>
                    <a:bodyPr/>
                    <a:lstStyle/>
                    <a:p>
                      <a:pPr indent="0" lvl="0" marL="0" rtl="0" algn="l">
                        <a:spcBef>
                          <a:spcPts val="0"/>
                        </a:spcBef>
                        <a:spcAft>
                          <a:spcPts val="0"/>
                        </a:spcAft>
                        <a:buNone/>
                      </a:pPr>
                      <a:r>
                        <a:rPr b="1" lang="en-GB"/>
                        <a:t>Option 2: </a:t>
                      </a:r>
                      <a:endParaRPr b="1"/>
                    </a:p>
                    <a:p>
                      <a:pPr indent="0" lvl="0" marL="0" rtl="0" algn="l">
                        <a:spcBef>
                          <a:spcPts val="0"/>
                        </a:spcBef>
                        <a:spcAft>
                          <a:spcPts val="0"/>
                        </a:spcAft>
                        <a:buNone/>
                      </a:pPr>
                      <a:r>
                        <a:rPr b="1" lang="en-GB"/>
                        <a:t>Pay the minimum amount</a:t>
                      </a:r>
                      <a:endParaRPr b="1"/>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hMerge="1"/>
              </a:tr>
              <a:tr h="381000">
                <a:tc>
                  <a:txBody>
                    <a:bodyPr/>
                    <a:lstStyle/>
                    <a:p>
                      <a:pPr indent="0" lvl="0" marL="0" rtl="0" algn="l">
                        <a:spcBef>
                          <a:spcPts val="0"/>
                        </a:spcBef>
                        <a:spcAft>
                          <a:spcPts val="0"/>
                        </a:spcAft>
                        <a:buNone/>
                      </a:pPr>
                      <a:r>
                        <a:rPr lang="en-GB"/>
                        <a:t>Pays the minimum monthly amount</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t>Pay £50 per month</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a:t>Interest charged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t>£203</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a:t>Time to pay back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t>2 years,1 month</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graphicFrame>
        <p:nvGraphicFramePr>
          <p:cNvPr id="460" name="Google Shape;460;g260e06588b7_0_0"/>
          <p:cNvGraphicFramePr/>
          <p:nvPr/>
        </p:nvGraphicFramePr>
        <p:xfrm>
          <a:off x="6059725" y="2730000"/>
          <a:ext cx="3000000" cy="3000000"/>
        </p:xfrm>
        <a:graphic>
          <a:graphicData uri="http://schemas.openxmlformats.org/drawingml/2006/table">
            <a:tbl>
              <a:tblPr>
                <a:noFill/>
                <a:tableStyleId>{094B37EA-00CF-49B9-9EFA-320F50443377}</a:tableStyleId>
              </a:tblPr>
              <a:tblGrid>
                <a:gridCol w="1751725"/>
                <a:gridCol w="1151125"/>
              </a:tblGrid>
              <a:tr h="609575">
                <a:tc gridSpan="2">
                  <a:txBody>
                    <a:bodyPr/>
                    <a:lstStyle/>
                    <a:p>
                      <a:pPr indent="0" lvl="0" marL="0" rtl="0" algn="l">
                        <a:spcBef>
                          <a:spcPts val="0"/>
                        </a:spcBef>
                        <a:spcAft>
                          <a:spcPts val="0"/>
                        </a:spcAft>
                        <a:buNone/>
                      </a:pPr>
                      <a:r>
                        <a:rPr b="1" lang="en-GB" sz="1300"/>
                        <a:t>Option 3: </a:t>
                      </a:r>
                      <a:endParaRPr b="1" sz="1300"/>
                    </a:p>
                    <a:p>
                      <a:pPr indent="0" lvl="0" marL="0" rtl="0" algn="l">
                        <a:spcBef>
                          <a:spcPts val="0"/>
                        </a:spcBef>
                        <a:spcAft>
                          <a:spcPts val="0"/>
                        </a:spcAft>
                        <a:buNone/>
                      </a:pPr>
                      <a:r>
                        <a:rPr b="1" lang="en-GB" sz="1300"/>
                        <a:t>Pay more than minimum amount</a:t>
                      </a:r>
                      <a:endParaRPr b="1"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c hMerge="1"/>
              </a:tr>
              <a:tr h="822925">
                <a:tc>
                  <a:txBody>
                    <a:bodyPr/>
                    <a:lstStyle/>
                    <a:p>
                      <a:pPr indent="0" lvl="0" marL="0" rtl="0" algn="l">
                        <a:spcBef>
                          <a:spcPts val="0"/>
                        </a:spcBef>
                        <a:spcAft>
                          <a:spcPts val="0"/>
                        </a:spcAft>
                        <a:buNone/>
                      </a:pPr>
                      <a:r>
                        <a:rPr lang="en-GB"/>
                        <a:t>Pays more than the minimum per month</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lang="en-GB"/>
                        <a:t>£200 per month</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r>
              <a:tr h="396200">
                <a:tc>
                  <a:txBody>
                    <a:bodyPr/>
                    <a:lstStyle/>
                    <a:p>
                      <a:pPr indent="0" lvl="0" marL="0" rtl="0" algn="l">
                        <a:spcBef>
                          <a:spcPts val="0"/>
                        </a:spcBef>
                        <a:spcAft>
                          <a:spcPts val="0"/>
                        </a:spcAft>
                        <a:buNone/>
                      </a:pPr>
                      <a:r>
                        <a:rPr lang="en-GB"/>
                        <a:t>Interest charged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lang="en-GB"/>
                        <a:t>£48</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r>
              <a:tr h="396200">
                <a:tc>
                  <a:txBody>
                    <a:bodyPr/>
                    <a:lstStyle/>
                    <a:p>
                      <a:pPr indent="0" lvl="0" marL="0" rtl="0" algn="l">
                        <a:spcBef>
                          <a:spcPts val="0"/>
                        </a:spcBef>
                        <a:spcAft>
                          <a:spcPts val="0"/>
                        </a:spcAft>
                        <a:buNone/>
                      </a:pPr>
                      <a:r>
                        <a:rPr lang="en-GB"/>
                        <a:t>Time to pay back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lang="en-GB"/>
                        <a:t>6 months</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r>
            </a:tbl>
          </a:graphicData>
        </a:graphic>
      </p:graphicFrame>
      <p:pic>
        <p:nvPicPr>
          <p:cNvPr id="461" name="Google Shape;461;g260e06588b7_0_0"/>
          <p:cNvPicPr preferRelativeResize="0"/>
          <p:nvPr/>
        </p:nvPicPr>
        <p:blipFill rotWithShape="1">
          <a:blip r:embed="rId3">
            <a:alphaModFix/>
          </a:blip>
          <a:srcRect b="0" l="0" r="0" t="0"/>
          <a:stretch/>
        </p:blipFill>
        <p:spPr>
          <a:xfrm>
            <a:off x="2512421" y="2750917"/>
            <a:ext cx="273100" cy="273100"/>
          </a:xfrm>
          <a:prstGeom prst="rect">
            <a:avLst/>
          </a:prstGeom>
          <a:noFill/>
          <a:ln>
            <a:noFill/>
          </a:ln>
        </p:spPr>
      </p:pic>
      <p:pic>
        <p:nvPicPr>
          <p:cNvPr id="462" name="Google Shape;462;g260e06588b7_0_0"/>
          <p:cNvPicPr preferRelativeResize="0"/>
          <p:nvPr/>
        </p:nvPicPr>
        <p:blipFill rotWithShape="1">
          <a:blip r:embed="rId3">
            <a:alphaModFix/>
          </a:blip>
          <a:srcRect b="0" l="0" r="0" t="0"/>
          <a:stretch/>
        </p:blipFill>
        <p:spPr>
          <a:xfrm>
            <a:off x="5513021" y="2750917"/>
            <a:ext cx="273100" cy="273100"/>
          </a:xfrm>
          <a:prstGeom prst="rect">
            <a:avLst/>
          </a:prstGeom>
          <a:noFill/>
          <a:ln>
            <a:noFill/>
          </a:ln>
        </p:spPr>
      </p:pic>
      <p:pic>
        <p:nvPicPr>
          <p:cNvPr id="463" name="Google Shape;463;g260e06588b7_0_0"/>
          <p:cNvPicPr preferRelativeResize="0"/>
          <p:nvPr/>
        </p:nvPicPr>
        <p:blipFill rotWithShape="1">
          <a:blip r:embed="rId3">
            <a:alphaModFix/>
          </a:blip>
          <a:srcRect b="0" l="0" r="0" t="0"/>
          <a:stretch/>
        </p:blipFill>
        <p:spPr>
          <a:xfrm>
            <a:off x="8589821" y="2751642"/>
            <a:ext cx="273100" cy="2731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g1f790356e09_0_101"/>
          <p:cNvSpPr txBox="1"/>
          <p:nvPr/>
        </p:nvSpPr>
        <p:spPr>
          <a:xfrm>
            <a:off x="532213" y="1528450"/>
            <a:ext cx="8370600" cy="267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Lato"/>
                <a:ea typeface="Lato"/>
                <a:cs typeface="Lato"/>
                <a:sym typeface="Lato"/>
              </a:rPr>
              <a:t>The </a:t>
            </a:r>
            <a:r>
              <a:rPr lang="en-GB" sz="1800">
                <a:highlight>
                  <a:srgbClr val="FFFF00"/>
                </a:highlight>
                <a:latin typeface="Lato"/>
                <a:ea typeface="Lato"/>
                <a:cs typeface="Lato"/>
                <a:sym typeface="Lato"/>
              </a:rPr>
              <a:t>_______</a:t>
            </a:r>
            <a:r>
              <a:rPr lang="en-GB" sz="1800">
                <a:latin typeface="Lato"/>
                <a:ea typeface="Lato"/>
                <a:cs typeface="Lato"/>
                <a:sym typeface="Lato"/>
              </a:rPr>
              <a:t> money that is paid back per month, the </a:t>
            </a:r>
            <a:r>
              <a:rPr lang="en-GB" sz="1800">
                <a:highlight>
                  <a:srgbClr val="FFFF00"/>
                </a:highlight>
                <a:latin typeface="Lato"/>
                <a:ea typeface="Lato"/>
                <a:cs typeface="Lato"/>
                <a:sym typeface="Lato"/>
              </a:rPr>
              <a:t>_______</a:t>
            </a:r>
            <a:r>
              <a:rPr lang="en-GB" sz="1800">
                <a:latin typeface="Lato"/>
                <a:ea typeface="Lato"/>
                <a:cs typeface="Lato"/>
                <a:sym typeface="Lato"/>
              </a:rPr>
              <a:t> the interest that needs to be paid, and the </a:t>
            </a:r>
            <a:r>
              <a:rPr lang="en-GB" sz="1800">
                <a:highlight>
                  <a:srgbClr val="FFFF00"/>
                </a:highlight>
                <a:latin typeface="Lato"/>
                <a:ea typeface="Lato"/>
                <a:cs typeface="Lato"/>
                <a:sym typeface="Lato"/>
              </a:rPr>
              <a:t>_______</a:t>
            </a:r>
            <a:r>
              <a:rPr lang="en-GB" sz="1800">
                <a:latin typeface="Lato"/>
                <a:ea typeface="Lato"/>
                <a:cs typeface="Lato"/>
                <a:sym typeface="Lato"/>
              </a:rPr>
              <a:t> time it takes to pay the money back.</a:t>
            </a:r>
            <a:endParaRPr sz="1800">
              <a:latin typeface="Lato"/>
              <a:ea typeface="Lato"/>
              <a:cs typeface="Lato"/>
              <a:sym typeface="Lato"/>
            </a:endParaRPr>
          </a:p>
          <a:p>
            <a:pPr indent="0" lvl="0" marL="45720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GB" sz="1800">
                <a:latin typeface="Lato"/>
                <a:ea typeface="Lato"/>
                <a:cs typeface="Lato"/>
                <a:sym typeface="Lato"/>
              </a:rPr>
              <a:t>If the money is paid back </a:t>
            </a:r>
            <a:r>
              <a:rPr lang="en-GB" sz="1800">
                <a:highlight>
                  <a:srgbClr val="FFFF00"/>
                </a:highlight>
                <a:latin typeface="Lato"/>
                <a:ea typeface="Lato"/>
                <a:cs typeface="Lato"/>
                <a:sym typeface="Lato"/>
              </a:rPr>
              <a:t>______________</a:t>
            </a:r>
            <a:r>
              <a:rPr lang="en-GB" sz="1800">
                <a:latin typeface="Lato"/>
                <a:ea typeface="Lato"/>
                <a:cs typeface="Lato"/>
                <a:sym typeface="Lato"/>
              </a:rPr>
              <a:t>, no </a:t>
            </a:r>
            <a:r>
              <a:rPr lang="en-GB" sz="1800">
                <a:highlight>
                  <a:srgbClr val="FFFF00"/>
                </a:highlight>
                <a:latin typeface="Lato"/>
                <a:ea typeface="Lato"/>
                <a:cs typeface="Lato"/>
                <a:sym typeface="Lato"/>
              </a:rPr>
              <a:t>_______</a:t>
            </a:r>
            <a:r>
              <a:rPr lang="en-GB" sz="1800">
                <a:latin typeface="Lato"/>
                <a:ea typeface="Lato"/>
                <a:cs typeface="Lato"/>
                <a:sym typeface="Lato"/>
              </a:rPr>
              <a:t> is charged! This is the best option but not always possible if Zara can’t </a:t>
            </a:r>
            <a:r>
              <a:rPr lang="en-GB" sz="1800">
                <a:highlight>
                  <a:srgbClr val="FFFF00"/>
                </a:highlight>
                <a:latin typeface="Lato"/>
                <a:ea typeface="Lato"/>
                <a:cs typeface="Lato"/>
                <a:sym typeface="Lato"/>
              </a:rPr>
              <a:t>_______</a:t>
            </a:r>
            <a:r>
              <a:rPr lang="en-GB" sz="1800">
                <a:latin typeface="Lato"/>
                <a:ea typeface="Lato"/>
                <a:cs typeface="Lato"/>
                <a:sym typeface="Lato"/>
              </a:rPr>
              <a:t> to pay this back.</a:t>
            </a:r>
            <a:endParaRPr sz="1800">
              <a:latin typeface="Lato"/>
              <a:ea typeface="Lato"/>
              <a:cs typeface="Lato"/>
              <a:sym typeface="Lato"/>
            </a:endParaRPr>
          </a:p>
          <a:p>
            <a:pPr indent="0" lvl="0" marL="45720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GB" sz="1800">
                <a:latin typeface="Lato"/>
                <a:ea typeface="Lato"/>
                <a:cs typeface="Lato"/>
                <a:sym typeface="Lato"/>
              </a:rPr>
              <a:t>If that’s the case, she should try and pay back the </a:t>
            </a:r>
            <a:r>
              <a:rPr lang="en-GB" sz="1800">
                <a:highlight>
                  <a:srgbClr val="FFFF00"/>
                </a:highlight>
                <a:latin typeface="Lato"/>
                <a:ea typeface="Lato"/>
                <a:cs typeface="Lato"/>
                <a:sym typeface="Lato"/>
              </a:rPr>
              <a:t>_______</a:t>
            </a:r>
            <a:r>
              <a:rPr lang="en-GB" sz="1800">
                <a:latin typeface="Lato"/>
                <a:ea typeface="Lato"/>
                <a:cs typeface="Lato"/>
                <a:sym typeface="Lato"/>
              </a:rPr>
              <a:t> she can each </a:t>
            </a:r>
            <a:r>
              <a:rPr lang="en-GB" sz="1800">
                <a:highlight>
                  <a:srgbClr val="FFFF00"/>
                </a:highlight>
                <a:latin typeface="Lato"/>
                <a:ea typeface="Lato"/>
                <a:cs typeface="Lato"/>
                <a:sym typeface="Lato"/>
              </a:rPr>
              <a:t>_______</a:t>
            </a:r>
            <a:r>
              <a:rPr lang="en-GB" sz="1800">
                <a:latin typeface="Lato"/>
                <a:ea typeface="Lato"/>
                <a:cs typeface="Lato"/>
                <a:sym typeface="Lato"/>
              </a:rPr>
              <a:t> to reduce the interest (extra money) she has to pay, and </a:t>
            </a:r>
            <a:r>
              <a:rPr lang="en-GB" sz="1800">
                <a:highlight>
                  <a:srgbClr val="FFFF00"/>
                </a:highlight>
                <a:latin typeface="Lato"/>
                <a:ea typeface="Lato"/>
                <a:cs typeface="Lato"/>
                <a:sym typeface="Lato"/>
              </a:rPr>
              <a:t>_______</a:t>
            </a:r>
            <a:r>
              <a:rPr lang="en-GB" sz="1800">
                <a:latin typeface="Lato"/>
                <a:ea typeface="Lato"/>
                <a:cs typeface="Lato"/>
                <a:sym typeface="Lato"/>
              </a:rPr>
              <a:t> the time it takes her to pay it back.</a:t>
            </a:r>
            <a:endParaRPr sz="1800">
              <a:latin typeface="Lato"/>
              <a:ea typeface="Lato"/>
              <a:cs typeface="Lato"/>
              <a:sym typeface="Lato"/>
            </a:endParaRPr>
          </a:p>
        </p:txBody>
      </p:sp>
      <p:sp>
        <p:nvSpPr>
          <p:cNvPr id="469" name="Google Shape;469;g1f790356e09_0_101"/>
          <p:cNvSpPr txBox="1"/>
          <p:nvPr>
            <p:ph type="ctrTitle"/>
          </p:nvPr>
        </p:nvSpPr>
        <p:spPr>
          <a:xfrm>
            <a:off x="224677" y="24274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900">
                <a:solidFill>
                  <a:schemeClr val="accent2"/>
                </a:solidFill>
                <a:latin typeface="Lato"/>
                <a:ea typeface="Lato"/>
                <a:cs typeface="Lato"/>
                <a:sym typeface="Lato"/>
              </a:rPr>
              <a:t>Credit card pay back options</a:t>
            </a:r>
            <a:endParaRPr b="1" i="0" sz="2900" u="none" cap="none" strike="noStrike">
              <a:solidFill>
                <a:schemeClr val="accent2"/>
              </a:solidFill>
              <a:latin typeface="Lato"/>
              <a:ea typeface="Lato"/>
              <a:cs typeface="Lato"/>
              <a:sym typeface="Lato"/>
            </a:endParaRPr>
          </a:p>
        </p:txBody>
      </p:sp>
      <p:sp>
        <p:nvSpPr>
          <p:cNvPr id="470" name="Google Shape;470;g1f790356e09_0_101"/>
          <p:cNvSpPr txBox="1"/>
          <p:nvPr/>
        </p:nvSpPr>
        <p:spPr>
          <a:xfrm>
            <a:off x="224675" y="1117775"/>
            <a:ext cx="7769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latin typeface="Lato"/>
                <a:ea typeface="Lato"/>
                <a:cs typeface="Lato"/>
                <a:sym typeface="Lato"/>
              </a:rPr>
              <a:t>What have we learnt? Fill in the blanks using the words below:</a:t>
            </a:r>
            <a:endParaRPr b="1" sz="1800">
              <a:latin typeface="Lato"/>
              <a:ea typeface="Lato"/>
              <a:cs typeface="Lato"/>
              <a:sym typeface="Lato"/>
            </a:endParaRPr>
          </a:p>
        </p:txBody>
      </p:sp>
      <p:pic>
        <p:nvPicPr>
          <p:cNvPr id="471" name="Google Shape;471;g1f790356e09_0_101"/>
          <p:cNvPicPr preferRelativeResize="0"/>
          <p:nvPr/>
        </p:nvPicPr>
        <p:blipFill rotWithShape="1">
          <a:blip r:embed="rId3">
            <a:alphaModFix/>
          </a:blip>
          <a:srcRect b="0" l="0" r="0" t="0"/>
          <a:stretch/>
        </p:blipFill>
        <p:spPr>
          <a:xfrm>
            <a:off x="241190" y="1757024"/>
            <a:ext cx="273100" cy="273100"/>
          </a:xfrm>
          <a:prstGeom prst="rect">
            <a:avLst/>
          </a:prstGeom>
          <a:noFill/>
          <a:ln>
            <a:noFill/>
          </a:ln>
        </p:spPr>
      </p:pic>
      <p:pic>
        <p:nvPicPr>
          <p:cNvPr id="472" name="Google Shape;472;g1f790356e09_0_101"/>
          <p:cNvPicPr preferRelativeResize="0"/>
          <p:nvPr/>
        </p:nvPicPr>
        <p:blipFill rotWithShape="1">
          <a:blip r:embed="rId3">
            <a:alphaModFix/>
          </a:blip>
          <a:srcRect b="0" l="0" r="0" t="0"/>
          <a:stretch/>
        </p:blipFill>
        <p:spPr>
          <a:xfrm>
            <a:off x="241190" y="2519024"/>
            <a:ext cx="273100" cy="273100"/>
          </a:xfrm>
          <a:prstGeom prst="rect">
            <a:avLst/>
          </a:prstGeom>
          <a:noFill/>
          <a:ln>
            <a:noFill/>
          </a:ln>
        </p:spPr>
      </p:pic>
      <p:pic>
        <p:nvPicPr>
          <p:cNvPr id="473" name="Google Shape;473;g1f790356e09_0_101"/>
          <p:cNvPicPr preferRelativeResize="0"/>
          <p:nvPr/>
        </p:nvPicPr>
        <p:blipFill rotWithShape="1">
          <a:blip r:embed="rId3">
            <a:alphaModFix/>
          </a:blip>
          <a:srcRect b="0" l="0" r="0" t="0"/>
          <a:stretch/>
        </p:blipFill>
        <p:spPr>
          <a:xfrm>
            <a:off x="241190" y="3433424"/>
            <a:ext cx="273100" cy="273100"/>
          </a:xfrm>
          <a:prstGeom prst="rect">
            <a:avLst/>
          </a:prstGeom>
          <a:noFill/>
          <a:ln>
            <a:noFill/>
          </a:ln>
        </p:spPr>
      </p:pic>
      <p:sp>
        <p:nvSpPr>
          <p:cNvPr id="474" name="Google Shape;474;g1f790356e09_0_101"/>
          <p:cNvSpPr/>
          <p:nvPr/>
        </p:nvSpPr>
        <p:spPr>
          <a:xfrm>
            <a:off x="379575" y="4268175"/>
            <a:ext cx="7095600" cy="728100"/>
          </a:xfrm>
          <a:prstGeom prst="rect">
            <a:avLst/>
          </a:prstGeom>
          <a:noFill/>
          <a:ln cap="flat" cmpd="sng" w="28575">
            <a:solidFill>
              <a:schemeClr val="accent2"/>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GB">
                <a:latin typeface="Lato"/>
                <a:ea typeface="Lato"/>
                <a:cs typeface="Lato"/>
                <a:sym typeface="Lato"/>
              </a:rPr>
              <a:t>immediately - most - less - more - afford - lower - reduce - month - interest</a:t>
            </a:r>
            <a:endParaRPr b="1" i="1">
              <a:latin typeface="Lato"/>
              <a:ea typeface="Lato"/>
              <a:cs typeface="Lato"/>
              <a:sym typeface="La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g306d734cddf_0_229"/>
          <p:cNvSpPr txBox="1"/>
          <p:nvPr>
            <p:ph type="ctrTitle"/>
          </p:nvPr>
        </p:nvSpPr>
        <p:spPr>
          <a:xfrm>
            <a:off x="224677" y="24274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900">
                <a:solidFill>
                  <a:schemeClr val="accent2"/>
                </a:solidFill>
                <a:latin typeface="Lato"/>
                <a:ea typeface="Lato"/>
                <a:cs typeface="Lato"/>
                <a:sym typeface="Lato"/>
              </a:rPr>
              <a:t>Credit card pay back options</a:t>
            </a:r>
            <a:endParaRPr b="1" i="0" sz="2900" u="none" cap="none" strike="noStrike">
              <a:solidFill>
                <a:schemeClr val="accent2"/>
              </a:solidFill>
              <a:latin typeface="Lato"/>
              <a:ea typeface="Lato"/>
              <a:cs typeface="Lato"/>
              <a:sym typeface="Lato"/>
            </a:endParaRPr>
          </a:p>
        </p:txBody>
      </p:sp>
      <p:sp>
        <p:nvSpPr>
          <p:cNvPr id="480" name="Google Shape;480;g306d734cddf_0_229"/>
          <p:cNvSpPr txBox="1"/>
          <p:nvPr/>
        </p:nvSpPr>
        <p:spPr>
          <a:xfrm>
            <a:off x="224675" y="1117775"/>
            <a:ext cx="3681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latin typeface="Lato"/>
                <a:ea typeface="Lato"/>
                <a:cs typeface="Lato"/>
                <a:sym typeface="Lato"/>
              </a:rPr>
              <a:t>What have we learnt?</a:t>
            </a:r>
            <a:endParaRPr b="1" sz="1800">
              <a:latin typeface="Lato"/>
              <a:ea typeface="Lato"/>
              <a:cs typeface="Lato"/>
              <a:sym typeface="Lato"/>
            </a:endParaRPr>
          </a:p>
        </p:txBody>
      </p:sp>
      <p:grpSp>
        <p:nvGrpSpPr>
          <p:cNvPr id="481" name="Google Shape;481;g306d734cddf_0_229"/>
          <p:cNvGrpSpPr/>
          <p:nvPr/>
        </p:nvGrpSpPr>
        <p:grpSpPr>
          <a:xfrm>
            <a:off x="241189" y="1497475"/>
            <a:ext cx="8661623" cy="2955300"/>
            <a:chOff x="233377" y="1745350"/>
            <a:chExt cx="8661623" cy="2955300"/>
          </a:xfrm>
        </p:grpSpPr>
        <p:sp>
          <p:nvSpPr>
            <p:cNvPr id="482" name="Google Shape;482;g306d734cddf_0_229"/>
            <p:cNvSpPr txBox="1"/>
            <p:nvPr/>
          </p:nvSpPr>
          <p:spPr>
            <a:xfrm>
              <a:off x="524400" y="1745350"/>
              <a:ext cx="83706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Lato"/>
                  <a:ea typeface="Lato"/>
                  <a:cs typeface="Lato"/>
                  <a:sym typeface="Lato"/>
                </a:rPr>
                <a:t>The </a:t>
              </a:r>
              <a:r>
                <a:rPr lang="en-GB" sz="1800">
                  <a:highlight>
                    <a:srgbClr val="FFFF00"/>
                  </a:highlight>
                  <a:latin typeface="Lato"/>
                  <a:ea typeface="Lato"/>
                  <a:cs typeface="Lato"/>
                  <a:sym typeface="Lato"/>
                </a:rPr>
                <a:t>more</a:t>
              </a:r>
              <a:r>
                <a:rPr lang="en-GB" sz="1800">
                  <a:latin typeface="Lato"/>
                  <a:ea typeface="Lato"/>
                  <a:cs typeface="Lato"/>
                  <a:sym typeface="Lato"/>
                </a:rPr>
                <a:t> money that is paid back per month, the </a:t>
              </a:r>
              <a:r>
                <a:rPr lang="en-GB" sz="1800">
                  <a:highlight>
                    <a:srgbClr val="FFFF00"/>
                  </a:highlight>
                  <a:latin typeface="Lato"/>
                  <a:ea typeface="Lato"/>
                  <a:cs typeface="Lato"/>
                  <a:sym typeface="Lato"/>
                </a:rPr>
                <a:t>lower</a:t>
              </a:r>
              <a:r>
                <a:rPr lang="en-GB" sz="1800">
                  <a:latin typeface="Lato"/>
                  <a:ea typeface="Lato"/>
                  <a:cs typeface="Lato"/>
                  <a:sym typeface="Lato"/>
                </a:rPr>
                <a:t> the interest that needs to be paid, and the </a:t>
              </a:r>
              <a:r>
                <a:rPr lang="en-GB" sz="1800">
                  <a:highlight>
                    <a:srgbClr val="FFFF00"/>
                  </a:highlight>
                  <a:latin typeface="Lato"/>
                  <a:ea typeface="Lato"/>
                  <a:cs typeface="Lato"/>
                  <a:sym typeface="Lato"/>
                </a:rPr>
                <a:t>less</a:t>
              </a:r>
              <a:r>
                <a:rPr lang="en-GB" sz="1800">
                  <a:latin typeface="Lato"/>
                  <a:ea typeface="Lato"/>
                  <a:cs typeface="Lato"/>
                  <a:sym typeface="Lato"/>
                </a:rPr>
                <a:t> time it takes to pay the money back.</a:t>
              </a:r>
              <a:endParaRPr sz="1800">
                <a:latin typeface="Lato"/>
                <a:ea typeface="Lato"/>
                <a:cs typeface="Lato"/>
                <a:sym typeface="Lato"/>
              </a:endParaRPr>
            </a:p>
            <a:p>
              <a:pPr indent="0" lvl="0" marL="45720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GB" sz="1800">
                  <a:latin typeface="Lato"/>
                  <a:ea typeface="Lato"/>
                  <a:cs typeface="Lato"/>
                  <a:sym typeface="Lato"/>
                </a:rPr>
                <a:t>If the money is paid back </a:t>
              </a:r>
              <a:r>
                <a:rPr lang="en-GB" sz="1800">
                  <a:highlight>
                    <a:srgbClr val="FFFF00"/>
                  </a:highlight>
                  <a:latin typeface="Lato"/>
                  <a:ea typeface="Lato"/>
                  <a:cs typeface="Lato"/>
                  <a:sym typeface="Lato"/>
                </a:rPr>
                <a:t>immediately</a:t>
              </a:r>
              <a:r>
                <a:rPr lang="en-GB" sz="1800">
                  <a:latin typeface="Lato"/>
                  <a:ea typeface="Lato"/>
                  <a:cs typeface="Lato"/>
                  <a:sym typeface="Lato"/>
                </a:rPr>
                <a:t>, no </a:t>
              </a:r>
              <a:r>
                <a:rPr lang="en-GB" sz="1800">
                  <a:highlight>
                    <a:srgbClr val="FFFF00"/>
                  </a:highlight>
                  <a:latin typeface="Lato"/>
                  <a:ea typeface="Lato"/>
                  <a:cs typeface="Lato"/>
                  <a:sym typeface="Lato"/>
                </a:rPr>
                <a:t>interest</a:t>
              </a:r>
              <a:r>
                <a:rPr lang="en-GB" sz="1800">
                  <a:latin typeface="Lato"/>
                  <a:ea typeface="Lato"/>
                  <a:cs typeface="Lato"/>
                  <a:sym typeface="Lato"/>
                </a:rPr>
                <a:t> is charged! This is the best option but not always possible if Zara can’t </a:t>
              </a:r>
              <a:r>
                <a:rPr lang="en-GB" sz="1800">
                  <a:highlight>
                    <a:srgbClr val="FFFF00"/>
                  </a:highlight>
                  <a:latin typeface="Lato"/>
                  <a:ea typeface="Lato"/>
                  <a:cs typeface="Lato"/>
                  <a:sym typeface="Lato"/>
                </a:rPr>
                <a:t>afford</a:t>
              </a:r>
              <a:r>
                <a:rPr lang="en-GB" sz="1800">
                  <a:latin typeface="Lato"/>
                  <a:ea typeface="Lato"/>
                  <a:cs typeface="Lato"/>
                  <a:sym typeface="Lato"/>
                </a:rPr>
                <a:t> to pay this back.</a:t>
              </a:r>
              <a:endParaRPr sz="1800">
                <a:latin typeface="Lato"/>
                <a:ea typeface="Lato"/>
                <a:cs typeface="Lato"/>
                <a:sym typeface="Lato"/>
              </a:endParaRPr>
            </a:p>
            <a:p>
              <a:pPr indent="0" lvl="0" marL="45720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GB" sz="1800">
                  <a:latin typeface="Lato"/>
                  <a:ea typeface="Lato"/>
                  <a:cs typeface="Lato"/>
                  <a:sym typeface="Lato"/>
                </a:rPr>
                <a:t>If that’s the case, she should try and pay back the </a:t>
              </a:r>
              <a:r>
                <a:rPr lang="en-GB" sz="1800">
                  <a:highlight>
                    <a:srgbClr val="FFFF00"/>
                  </a:highlight>
                  <a:latin typeface="Lato"/>
                  <a:ea typeface="Lato"/>
                  <a:cs typeface="Lato"/>
                  <a:sym typeface="Lato"/>
                </a:rPr>
                <a:t>most</a:t>
              </a:r>
              <a:r>
                <a:rPr lang="en-GB" sz="1800">
                  <a:latin typeface="Lato"/>
                  <a:ea typeface="Lato"/>
                  <a:cs typeface="Lato"/>
                  <a:sym typeface="Lato"/>
                </a:rPr>
                <a:t> she can each </a:t>
              </a:r>
              <a:r>
                <a:rPr lang="en-GB" sz="1800">
                  <a:highlight>
                    <a:srgbClr val="FFFF00"/>
                  </a:highlight>
                  <a:latin typeface="Lato"/>
                  <a:ea typeface="Lato"/>
                  <a:cs typeface="Lato"/>
                  <a:sym typeface="Lato"/>
                </a:rPr>
                <a:t>month</a:t>
              </a:r>
              <a:r>
                <a:rPr lang="en-GB" sz="1800">
                  <a:latin typeface="Lato"/>
                  <a:ea typeface="Lato"/>
                  <a:cs typeface="Lato"/>
                  <a:sym typeface="Lato"/>
                </a:rPr>
                <a:t> to reduce the interest (extra money) she has to pay, and </a:t>
              </a:r>
              <a:r>
                <a:rPr lang="en-GB" sz="1800">
                  <a:highlight>
                    <a:srgbClr val="FFFF00"/>
                  </a:highlight>
                  <a:latin typeface="Lato"/>
                  <a:ea typeface="Lato"/>
                  <a:cs typeface="Lato"/>
                  <a:sym typeface="Lato"/>
                </a:rPr>
                <a:t>reduce</a:t>
              </a:r>
              <a:r>
                <a:rPr lang="en-GB" sz="1800">
                  <a:latin typeface="Lato"/>
                  <a:ea typeface="Lato"/>
                  <a:cs typeface="Lato"/>
                  <a:sym typeface="Lato"/>
                </a:rPr>
                <a:t> the time it takes her to pay it back.</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p:txBody>
        </p:sp>
        <p:pic>
          <p:nvPicPr>
            <p:cNvPr id="483" name="Google Shape;483;g306d734cddf_0_229"/>
            <p:cNvPicPr preferRelativeResize="0"/>
            <p:nvPr/>
          </p:nvPicPr>
          <p:blipFill rotWithShape="1">
            <a:blip r:embed="rId3">
              <a:alphaModFix/>
            </a:blip>
            <a:srcRect b="0" l="0" r="0" t="0"/>
            <a:stretch/>
          </p:blipFill>
          <p:spPr>
            <a:xfrm>
              <a:off x="233377" y="1973924"/>
              <a:ext cx="273100" cy="273100"/>
            </a:xfrm>
            <a:prstGeom prst="rect">
              <a:avLst/>
            </a:prstGeom>
            <a:noFill/>
            <a:ln>
              <a:noFill/>
            </a:ln>
          </p:spPr>
        </p:pic>
        <p:pic>
          <p:nvPicPr>
            <p:cNvPr id="484" name="Google Shape;484;g306d734cddf_0_229"/>
            <p:cNvPicPr preferRelativeResize="0"/>
            <p:nvPr/>
          </p:nvPicPr>
          <p:blipFill rotWithShape="1">
            <a:blip r:embed="rId3">
              <a:alphaModFix/>
            </a:blip>
            <a:srcRect b="0" l="0" r="0" t="0"/>
            <a:stretch/>
          </p:blipFill>
          <p:spPr>
            <a:xfrm>
              <a:off x="233377" y="2735924"/>
              <a:ext cx="273100" cy="273100"/>
            </a:xfrm>
            <a:prstGeom prst="rect">
              <a:avLst/>
            </a:prstGeom>
            <a:noFill/>
            <a:ln>
              <a:noFill/>
            </a:ln>
          </p:spPr>
        </p:pic>
        <p:pic>
          <p:nvPicPr>
            <p:cNvPr id="485" name="Google Shape;485;g306d734cddf_0_229"/>
            <p:cNvPicPr preferRelativeResize="0"/>
            <p:nvPr/>
          </p:nvPicPr>
          <p:blipFill rotWithShape="1">
            <a:blip r:embed="rId3">
              <a:alphaModFix/>
            </a:blip>
            <a:srcRect b="0" l="0" r="0" t="0"/>
            <a:stretch/>
          </p:blipFill>
          <p:spPr>
            <a:xfrm>
              <a:off x="233377" y="3650324"/>
              <a:ext cx="273100" cy="273100"/>
            </a:xfrm>
            <a:prstGeom prst="rect">
              <a:avLst/>
            </a:prstGeom>
            <a:noFill/>
            <a:ln>
              <a:noFill/>
            </a:ln>
          </p:spPr>
        </p:pic>
      </p:grpSp>
      <p:sp>
        <p:nvSpPr>
          <p:cNvPr id="486" name="Google Shape;486;g306d734cddf_0_229"/>
          <p:cNvSpPr/>
          <p:nvPr/>
        </p:nvSpPr>
        <p:spPr>
          <a:xfrm>
            <a:off x="379575" y="4268175"/>
            <a:ext cx="7095600" cy="728100"/>
          </a:xfrm>
          <a:prstGeom prst="rect">
            <a:avLst/>
          </a:prstGeom>
          <a:noFill/>
          <a:ln cap="flat" cmpd="sng" w="28575">
            <a:solidFill>
              <a:schemeClr val="accent2"/>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GB">
                <a:latin typeface="Lato"/>
                <a:ea typeface="Lato"/>
                <a:cs typeface="Lato"/>
                <a:sym typeface="Lato"/>
              </a:rPr>
              <a:t>immediately - most - less - more - afford - lower - reduce - month - interest</a:t>
            </a:r>
            <a:endParaRPr b="1" i="1">
              <a:latin typeface="Lato"/>
              <a:ea typeface="Lato"/>
              <a:cs typeface="Lato"/>
              <a:sym typeface="La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13"/>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492" name="Google Shape;492;p13"/>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13"/>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494" name="Google Shape;494;p13"/>
          <p:cNvSpPr txBox="1"/>
          <p:nvPr/>
        </p:nvSpPr>
        <p:spPr>
          <a:xfrm>
            <a:off x="488177" y="1121675"/>
            <a:ext cx="8342700" cy="3059700"/>
          </a:xfrm>
          <a:prstGeom prst="rect">
            <a:avLst/>
          </a:prstGeom>
          <a:noFill/>
          <a:ln>
            <a:noFill/>
          </a:ln>
        </p:spPr>
        <p:txBody>
          <a:bodyPr anchorCtr="0" anchor="t" bIns="91425" lIns="91425" spcFirstLastPara="1" rIns="91425" wrap="square" tIns="91425">
            <a:spAutoFit/>
          </a:bodyPr>
          <a:lstStyle/>
          <a:p>
            <a:pPr indent="-368300" lvl="0" marL="457200" rtl="0" algn="l">
              <a:lnSpc>
                <a:spcPct val="107000"/>
              </a:lnSpc>
              <a:spcBef>
                <a:spcPts val="0"/>
              </a:spcBef>
              <a:spcAft>
                <a:spcPts val="0"/>
              </a:spcAft>
              <a:buClr>
                <a:srgbClr val="00FF00"/>
              </a:buClr>
              <a:buSzPts val="2200"/>
              <a:buChar char="●"/>
            </a:pPr>
            <a:r>
              <a:rPr b="1" lang="en-GB" sz="2200">
                <a:solidFill>
                  <a:srgbClr val="00FF00"/>
                </a:solidFill>
                <a:latin typeface="Lato"/>
                <a:ea typeface="Lato"/>
                <a:cs typeface="Lato"/>
                <a:sym typeface="Lato"/>
              </a:rPr>
              <a:t>Describe the difference between a debit and credit card</a:t>
            </a:r>
            <a:endParaRPr sz="2200">
              <a:solidFill>
                <a:srgbClr val="00FF00"/>
              </a:solidFill>
              <a:latin typeface="Lato Light"/>
              <a:ea typeface="Lato Light"/>
              <a:cs typeface="Lato Light"/>
              <a:sym typeface="Lato Light"/>
            </a:endParaRPr>
          </a:p>
          <a:p>
            <a:pPr indent="-241300" lvl="0" marL="800100" rtl="0" algn="l">
              <a:lnSpc>
                <a:spcPct val="107000"/>
              </a:lnSpc>
              <a:spcBef>
                <a:spcPts val="0"/>
              </a:spcBef>
              <a:spcAft>
                <a:spcPts val="0"/>
              </a:spcAft>
              <a:buNone/>
            </a:pPr>
            <a:r>
              <a:t/>
            </a:r>
            <a:endParaRPr sz="2200">
              <a:solidFill>
                <a:schemeClr val="lt1"/>
              </a:solidFill>
              <a:latin typeface="Lato Light"/>
              <a:ea typeface="Lato Light"/>
              <a:cs typeface="Lato Light"/>
              <a:sym typeface="Lato Light"/>
            </a:endParaRPr>
          </a:p>
          <a:p>
            <a:pPr indent="-368300" lvl="0" marL="457200" rtl="0" algn="l">
              <a:lnSpc>
                <a:spcPct val="107000"/>
              </a:lnSpc>
              <a:spcBef>
                <a:spcPts val="0"/>
              </a:spcBef>
              <a:spcAft>
                <a:spcPts val="0"/>
              </a:spcAft>
              <a:buClr>
                <a:srgbClr val="00FF00"/>
              </a:buClr>
              <a:buSzPts val="2200"/>
              <a:buChar char="●"/>
            </a:pPr>
            <a:r>
              <a:rPr b="1" lang="en-GB" sz="2200">
                <a:solidFill>
                  <a:srgbClr val="00FF00"/>
                </a:solidFill>
                <a:latin typeface="Lato"/>
                <a:ea typeface="Lato"/>
                <a:cs typeface="Lato"/>
                <a:sym typeface="Lato"/>
              </a:rPr>
              <a:t>Compare credit card payment options</a:t>
            </a:r>
            <a:endParaRPr b="1" sz="2200">
              <a:solidFill>
                <a:srgbClr val="00FF00"/>
              </a:solidFill>
              <a:latin typeface="Lato"/>
              <a:ea typeface="Lato"/>
              <a:cs typeface="Lato"/>
              <a:sym typeface="Lato"/>
            </a:endParaRPr>
          </a:p>
          <a:p>
            <a:pPr indent="-241300" lvl="0" marL="800100" rtl="0" algn="l">
              <a:lnSpc>
                <a:spcPct val="107000"/>
              </a:lnSpc>
              <a:spcBef>
                <a:spcPts val="0"/>
              </a:spcBef>
              <a:spcAft>
                <a:spcPts val="0"/>
              </a:spcAft>
              <a:buNone/>
            </a:pPr>
            <a:r>
              <a:t/>
            </a:r>
            <a:endParaRPr sz="2200">
              <a:solidFill>
                <a:schemeClr val="lt1"/>
              </a:solidFill>
              <a:latin typeface="Lato Light"/>
              <a:ea typeface="Lato Light"/>
              <a:cs typeface="Lato Light"/>
              <a:sym typeface="Lato Light"/>
            </a:endParaRPr>
          </a:p>
          <a:p>
            <a:pPr indent="-368300" lvl="0" marL="457200" rtl="0" algn="l">
              <a:lnSpc>
                <a:spcPct val="107000"/>
              </a:lnSpc>
              <a:spcBef>
                <a:spcPts val="0"/>
              </a:spcBef>
              <a:spcAft>
                <a:spcPts val="0"/>
              </a:spcAft>
              <a:buClr>
                <a:schemeClr val="lt1"/>
              </a:buClr>
              <a:buSzPts val="2200"/>
              <a:buChar char="●"/>
            </a:pPr>
            <a:r>
              <a:rPr b="1" lang="en-GB" sz="2200">
                <a:solidFill>
                  <a:schemeClr val="lt1"/>
                </a:solidFill>
                <a:latin typeface="Lato"/>
                <a:ea typeface="Lato"/>
                <a:cs typeface="Lato"/>
                <a:sym typeface="Lato"/>
              </a:rPr>
              <a:t>Demonstrate how to make</a:t>
            </a:r>
            <a:r>
              <a:rPr b="1" lang="en-GB" sz="2200">
                <a:solidFill>
                  <a:srgbClr val="00B050"/>
                </a:solidFill>
                <a:latin typeface="Lato"/>
                <a:ea typeface="Lato"/>
                <a:cs typeface="Lato"/>
                <a:sym typeface="Lato"/>
              </a:rPr>
              <a:t> </a:t>
            </a:r>
            <a:r>
              <a:rPr b="1" lang="en-GB" sz="2200">
                <a:solidFill>
                  <a:schemeClr val="lt1"/>
                </a:solidFill>
                <a:latin typeface="Lato"/>
                <a:ea typeface="Lato"/>
                <a:cs typeface="Lato"/>
                <a:sym typeface="Lato"/>
              </a:rPr>
              <a:t>conscious spending decisions</a:t>
            </a:r>
            <a:endParaRPr sz="2200">
              <a:solidFill>
                <a:schemeClr val="lt1"/>
              </a:solidFill>
              <a:latin typeface="Lato Light"/>
              <a:ea typeface="Lato Light"/>
              <a:cs typeface="Lato Light"/>
              <a:sym typeface="Lato Light"/>
            </a:endParaRPr>
          </a:p>
          <a:p>
            <a:pPr indent="0" lvl="0" marL="457200" rtl="0" algn="l">
              <a:lnSpc>
                <a:spcPct val="107000"/>
              </a:lnSpc>
              <a:spcBef>
                <a:spcPts val="0"/>
              </a:spcBef>
              <a:spcAft>
                <a:spcPts val="0"/>
              </a:spcAft>
              <a:buNone/>
            </a:pPr>
            <a:r>
              <a:t/>
            </a:r>
            <a:endParaRPr b="1" sz="2200">
              <a:solidFill>
                <a:srgbClr val="00B050"/>
              </a:solidFill>
              <a:latin typeface="Lato"/>
              <a:ea typeface="Lato"/>
              <a:cs typeface="Lato"/>
              <a:sym typeface="Lato"/>
            </a:endParaRPr>
          </a:p>
          <a:p>
            <a:pPr indent="0" lvl="0" marL="914400" marR="0" rtl="0" algn="l">
              <a:lnSpc>
                <a:spcPct val="107000"/>
              </a:lnSpc>
              <a:spcBef>
                <a:spcPts val="0"/>
              </a:spcBef>
              <a:spcAft>
                <a:spcPts val="0"/>
              </a:spcAft>
              <a:buNone/>
            </a:pPr>
            <a:r>
              <a:t/>
            </a:r>
            <a:endParaRPr b="1" sz="2200">
              <a:solidFill>
                <a:srgbClr val="00B050"/>
              </a:solidFill>
              <a:latin typeface="Lato"/>
              <a:ea typeface="Lato"/>
              <a:cs typeface="Lato"/>
              <a:sym typeface="Lato"/>
            </a:endParaRPr>
          </a:p>
          <a:p>
            <a:pPr indent="0" lvl="0" marL="914400" marR="0" rtl="0" algn="l">
              <a:lnSpc>
                <a:spcPct val="107000"/>
              </a:lnSpc>
              <a:spcBef>
                <a:spcPts val="0"/>
              </a:spcBef>
              <a:spcAft>
                <a:spcPts val="0"/>
              </a:spcAft>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g1d549192101_1_65"/>
          <p:cNvSpPr txBox="1"/>
          <p:nvPr/>
        </p:nvSpPr>
        <p:spPr>
          <a:xfrm>
            <a:off x="1486700" y="1319875"/>
            <a:ext cx="72657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000">
                <a:latin typeface="Lato"/>
                <a:ea typeface="Lato"/>
                <a:cs typeface="Lato"/>
                <a:sym typeface="Lato"/>
              </a:rPr>
              <a:t>Karim would like to buy a laptop. The laptop costs £2,000.</a:t>
            </a:r>
            <a:endParaRPr sz="2000">
              <a:latin typeface="Lato"/>
              <a:ea typeface="Lato"/>
              <a:cs typeface="Lato"/>
              <a:sym typeface="Lato"/>
            </a:endParaRPr>
          </a:p>
          <a:p>
            <a:pPr indent="0" lvl="0" marL="0" rtl="0" algn="l">
              <a:spcBef>
                <a:spcPts val="0"/>
              </a:spcBef>
              <a:spcAft>
                <a:spcPts val="0"/>
              </a:spcAft>
              <a:buNone/>
            </a:pPr>
            <a:r>
              <a:rPr lang="en-GB" sz="2000">
                <a:latin typeface="Lato"/>
                <a:ea typeface="Lato"/>
                <a:cs typeface="Lato"/>
                <a:sym typeface="Lato"/>
              </a:rPr>
              <a:t>He has £400 left over from his </a:t>
            </a:r>
            <a:r>
              <a:rPr lang="en-GB" sz="2000">
                <a:latin typeface="Lato"/>
                <a:ea typeface="Lato"/>
                <a:cs typeface="Lato"/>
                <a:sym typeface="Lato"/>
              </a:rPr>
              <a:t>budget</a:t>
            </a:r>
            <a:r>
              <a:rPr lang="en-GB" sz="2000">
                <a:latin typeface="Lato"/>
                <a:ea typeface="Lato"/>
                <a:cs typeface="Lato"/>
                <a:sym typeface="Lato"/>
              </a:rPr>
              <a:t> each month.</a:t>
            </a:r>
            <a:endParaRPr sz="2000">
              <a:latin typeface="Lato"/>
              <a:ea typeface="Lato"/>
              <a:cs typeface="Lato"/>
              <a:sym typeface="Lato"/>
            </a:endParaRPr>
          </a:p>
        </p:txBody>
      </p:sp>
      <p:pic>
        <p:nvPicPr>
          <p:cNvPr id="500" name="Google Shape;500;g1d549192101_1_65"/>
          <p:cNvPicPr preferRelativeResize="0"/>
          <p:nvPr/>
        </p:nvPicPr>
        <p:blipFill rotWithShape="1">
          <a:blip r:embed="rId3">
            <a:alphaModFix/>
          </a:blip>
          <a:srcRect b="0" l="0" r="0" t="0"/>
          <a:stretch/>
        </p:blipFill>
        <p:spPr>
          <a:xfrm>
            <a:off x="72276" y="1095912"/>
            <a:ext cx="1339213" cy="1339213"/>
          </a:xfrm>
          <a:prstGeom prst="rect">
            <a:avLst/>
          </a:prstGeom>
          <a:noFill/>
          <a:ln>
            <a:noFill/>
          </a:ln>
        </p:spPr>
      </p:pic>
      <p:sp>
        <p:nvSpPr>
          <p:cNvPr id="501" name="Google Shape;501;g1d549192101_1_65"/>
          <p:cNvSpPr txBox="1"/>
          <p:nvPr>
            <p:ph type="ctrTitle"/>
          </p:nvPr>
        </p:nvSpPr>
        <p:spPr>
          <a:xfrm>
            <a:off x="224677" y="24274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900">
                <a:solidFill>
                  <a:schemeClr val="accent2"/>
                </a:solidFill>
                <a:latin typeface="Lato"/>
                <a:ea typeface="Lato"/>
                <a:cs typeface="Lato"/>
                <a:sym typeface="Lato"/>
              </a:rPr>
              <a:t>Can you be a financial adviser?</a:t>
            </a:r>
            <a:endParaRPr b="1" i="0" sz="2900" u="none" cap="none" strike="noStrike">
              <a:solidFill>
                <a:schemeClr val="accent2"/>
              </a:solidFill>
              <a:latin typeface="Lato"/>
              <a:ea typeface="Lato"/>
              <a:cs typeface="Lato"/>
              <a:sym typeface="Lato"/>
            </a:endParaRPr>
          </a:p>
        </p:txBody>
      </p:sp>
      <p:graphicFrame>
        <p:nvGraphicFramePr>
          <p:cNvPr id="502" name="Google Shape;502;g1d549192101_1_65"/>
          <p:cNvGraphicFramePr/>
          <p:nvPr/>
        </p:nvGraphicFramePr>
        <p:xfrm>
          <a:off x="1486688" y="2096025"/>
          <a:ext cx="3000000" cy="3000000"/>
        </p:xfrm>
        <a:graphic>
          <a:graphicData uri="http://schemas.openxmlformats.org/drawingml/2006/table">
            <a:tbl>
              <a:tblPr>
                <a:noFill/>
                <a:tableStyleId>{094B37EA-00CF-49B9-9EFA-320F50443377}</a:tableStyleId>
              </a:tblPr>
              <a:tblGrid>
                <a:gridCol w="2379650"/>
                <a:gridCol w="1295900"/>
              </a:tblGrid>
              <a:tr h="859975">
                <a:tc gridSpan="2">
                  <a:txBody>
                    <a:bodyPr/>
                    <a:lstStyle/>
                    <a:p>
                      <a:pPr indent="0" lvl="0" marL="0" rtl="0" algn="l">
                        <a:spcBef>
                          <a:spcPts val="0"/>
                        </a:spcBef>
                        <a:spcAft>
                          <a:spcPts val="0"/>
                        </a:spcAft>
                        <a:buNone/>
                      </a:pPr>
                      <a:r>
                        <a:rPr b="1" lang="en-GB">
                          <a:solidFill>
                            <a:schemeClr val="lt1"/>
                          </a:solidFill>
                        </a:rPr>
                        <a:t>Option 1: </a:t>
                      </a:r>
                      <a:endParaRPr b="1">
                        <a:solidFill>
                          <a:schemeClr val="lt1"/>
                        </a:solidFill>
                      </a:endParaRPr>
                    </a:p>
                    <a:p>
                      <a:pPr indent="0" lvl="0" marL="0" rtl="0" algn="l">
                        <a:spcBef>
                          <a:spcPts val="0"/>
                        </a:spcBef>
                        <a:spcAft>
                          <a:spcPts val="0"/>
                        </a:spcAft>
                        <a:buNone/>
                      </a:pPr>
                      <a:r>
                        <a:rPr b="1" lang="en-GB">
                          <a:solidFill>
                            <a:schemeClr val="lt1"/>
                          </a:solidFill>
                        </a:rPr>
                        <a:t>Karim should wait and save up</a:t>
                      </a:r>
                      <a:endParaRPr b="1">
                        <a:solidFill>
                          <a:schemeClr val="lt1"/>
                        </a:solidFill>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2"/>
                    </a:solidFill>
                  </a:tcPr>
                </a:tc>
                <a:tc hMerge="1"/>
              </a:tr>
              <a:tr h="822925">
                <a:tc gridSpan="2">
                  <a:txBody>
                    <a:bodyPr/>
                    <a:lstStyle/>
                    <a:p>
                      <a:pPr indent="-317500" lvl="0" marL="457200" rtl="0" algn="l">
                        <a:spcBef>
                          <a:spcPts val="0"/>
                        </a:spcBef>
                        <a:spcAft>
                          <a:spcPts val="0"/>
                        </a:spcAft>
                        <a:buSzPts val="1400"/>
                        <a:buFont typeface="Lato"/>
                        <a:buChar char="●"/>
                      </a:pPr>
                      <a:r>
                        <a:rPr lang="en-GB">
                          <a:latin typeface="Lato"/>
                          <a:ea typeface="Lato"/>
                          <a:cs typeface="Lato"/>
                          <a:sym typeface="Lato"/>
                        </a:rPr>
                        <a:t>Why should Karim save up?</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How much </a:t>
                      </a:r>
                      <a:r>
                        <a:rPr lang="en-GB">
                          <a:latin typeface="Lato"/>
                          <a:ea typeface="Lato"/>
                          <a:cs typeface="Lato"/>
                          <a:sym typeface="Lato"/>
                        </a:rPr>
                        <a:t>should</a:t>
                      </a:r>
                      <a:r>
                        <a:rPr lang="en-GB">
                          <a:latin typeface="Lato"/>
                          <a:ea typeface="Lato"/>
                          <a:cs typeface="Lato"/>
                          <a:sym typeface="Lato"/>
                        </a:rPr>
                        <a:t> Karim save each month?</a:t>
                      </a:r>
                      <a:endParaRPr>
                        <a:latin typeface="Lato"/>
                        <a:ea typeface="Lato"/>
                        <a:cs typeface="Lato"/>
                        <a:sym typeface="Lato"/>
                      </a:endParaRPr>
                    </a:p>
                    <a:p>
                      <a:pPr indent="-317500" lvl="0" marL="457200" rtl="0" algn="l">
                        <a:spcBef>
                          <a:spcPts val="0"/>
                        </a:spcBef>
                        <a:spcAft>
                          <a:spcPts val="0"/>
                        </a:spcAft>
                        <a:buSzPts val="1400"/>
                        <a:buChar char="●"/>
                      </a:pPr>
                      <a:r>
                        <a:rPr lang="en-GB"/>
                        <a:t>How long would it take to save up?</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hMerge="1"/>
              </a:tr>
            </a:tbl>
          </a:graphicData>
        </a:graphic>
      </p:graphicFrame>
      <p:graphicFrame>
        <p:nvGraphicFramePr>
          <p:cNvPr id="503" name="Google Shape;503;g1d549192101_1_65"/>
          <p:cNvGraphicFramePr/>
          <p:nvPr/>
        </p:nvGraphicFramePr>
        <p:xfrm>
          <a:off x="5340275" y="2114550"/>
          <a:ext cx="3000000" cy="3000000"/>
        </p:xfrm>
        <a:graphic>
          <a:graphicData uri="http://schemas.openxmlformats.org/drawingml/2006/table">
            <a:tbl>
              <a:tblPr>
                <a:noFill/>
                <a:tableStyleId>{094B37EA-00CF-49B9-9EFA-320F50443377}</a:tableStyleId>
              </a:tblPr>
              <a:tblGrid>
                <a:gridCol w="2333775"/>
                <a:gridCol w="1293800"/>
              </a:tblGrid>
              <a:tr h="609575">
                <a:tc gridSpan="2">
                  <a:txBody>
                    <a:bodyPr/>
                    <a:lstStyle/>
                    <a:p>
                      <a:pPr indent="0" lvl="0" marL="0" rtl="0" algn="l">
                        <a:spcBef>
                          <a:spcPts val="0"/>
                        </a:spcBef>
                        <a:spcAft>
                          <a:spcPts val="0"/>
                        </a:spcAft>
                        <a:buNone/>
                      </a:pPr>
                      <a:r>
                        <a:rPr b="1" lang="en-GB">
                          <a:solidFill>
                            <a:schemeClr val="lt1"/>
                          </a:solidFill>
                          <a:latin typeface="Lato"/>
                          <a:ea typeface="Lato"/>
                          <a:cs typeface="Lato"/>
                          <a:sym typeface="Lato"/>
                        </a:rPr>
                        <a:t>Option 2: </a:t>
                      </a:r>
                      <a:endParaRPr b="1">
                        <a:solidFill>
                          <a:schemeClr val="lt1"/>
                        </a:solidFill>
                        <a:latin typeface="Lato"/>
                        <a:ea typeface="Lato"/>
                        <a:cs typeface="Lato"/>
                        <a:sym typeface="Lato"/>
                      </a:endParaRPr>
                    </a:p>
                    <a:p>
                      <a:pPr indent="0" lvl="0" marL="0" rtl="0" algn="l">
                        <a:spcBef>
                          <a:spcPts val="0"/>
                        </a:spcBef>
                        <a:spcAft>
                          <a:spcPts val="0"/>
                        </a:spcAft>
                        <a:buNone/>
                      </a:pPr>
                      <a:r>
                        <a:rPr b="1" lang="en-GB">
                          <a:solidFill>
                            <a:schemeClr val="lt1"/>
                          </a:solidFill>
                          <a:latin typeface="Lato"/>
                          <a:ea typeface="Lato"/>
                          <a:cs typeface="Lato"/>
                          <a:sym typeface="Lato"/>
                        </a:rPr>
                        <a:t>Karim should buy the laptop using his credit card which has a 20% </a:t>
                      </a:r>
                      <a:r>
                        <a:rPr b="1" lang="en-GB">
                          <a:solidFill>
                            <a:schemeClr val="lt1"/>
                          </a:solidFill>
                          <a:latin typeface="Lato"/>
                          <a:ea typeface="Lato"/>
                          <a:cs typeface="Lato"/>
                          <a:sym typeface="Lato"/>
                        </a:rPr>
                        <a:t>interest</a:t>
                      </a:r>
                      <a:r>
                        <a:rPr b="1" lang="en-GB">
                          <a:solidFill>
                            <a:schemeClr val="lt1"/>
                          </a:solidFill>
                          <a:latin typeface="Lato"/>
                          <a:ea typeface="Lato"/>
                          <a:cs typeface="Lato"/>
                          <a:sym typeface="Lato"/>
                        </a:rPr>
                        <a:t> rate.</a:t>
                      </a:r>
                      <a:endParaRPr b="1">
                        <a:solidFill>
                          <a:schemeClr val="lt1"/>
                        </a:solidFill>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2"/>
                    </a:solidFill>
                  </a:tcPr>
                </a:tc>
                <a:tc hMerge="1"/>
              </a:tr>
              <a:tr h="822925">
                <a:tc gridSpan="2">
                  <a:txBody>
                    <a:bodyPr/>
                    <a:lstStyle/>
                    <a:p>
                      <a:pPr indent="-317500" lvl="0" marL="457200" rtl="0" algn="l">
                        <a:spcBef>
                          <a:spcPts val="0"/>
                        </a:spcBef>
                        <a:spcAft>
                          <a:spcPts val="0"/>
                        </a:spcAft>
                        <a:buSzPts val="1400"/>
                        <a:buFont typeface="Lato"/>
                        <a:buChar char="●"/>
                      </a:pPr>
                      <a:r>
                        <a:rPr lang="en-GB">
                          <a:latin typeface="Lato"/>
                          <a:ea typeface="Lato"/>
                          <a:cs typeface="Lato"/>
                          <a:sym typeface="Lato"/>
                        </a:rPr>
                        <a:t>How much of Karim’s budget should he </a:t>
                      </a:r>
                      <a:r>
                        <a:rPr lang="en-GB">
                          <a:latin typeface="Lato"/>
                          <a:ea typeface="Lato"/>
                          <a:cs typeface="Lato"/>
                          <a:sym typeface="Lato"/>
                          <a:extLst>
                            <a:ext uri="http://customooxmlschemas.google.com/">
                              <go:slidesCustomData xmlns:go="http://customooxmlschemas.google.com/" textRoundtripDataId="2"/>
                            </a:ext>
                          </a:extLst>
                        </a:rPr>
                        <a:t>use</a:t>
                      </a:r>
                      <a:r>
                        <a:rPr lang="en-GB">
                          <a:latin typeface="Lato"/>
                          <a:ea typeface="Lato"/>
                          <a:cs typeface="Lato"/>
                          <a:sym typeface="Lato"/>
                        </a:rPr>
                        <a:t> to pay his credit card?</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If Karim takes a year to pay his credit card, how much interest will he pay? </a:t>
                      </a:r>
                      <a:endParaRPr>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hMerge="1"/>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g260e06588b7_0_13"/>
          <p:cNvSpPr txBox="1"/>
          <p:nvPr/>
        </p:nvSpPr>
        <p:spPr>
          <a:xfrm>
            <a:off x="549950" y="2051069"/>
            <a:ext cx="7206900" cy="1870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800"/>
              <a:buFont typeface="Arial"/>
              <a:buNone/>
            </a:pPr>
            <a:r>
              <a:rPr lang="en-GB" sz="1800">
                <a:solidFill>
                  <a:schemeClr val="lt1"/>
                </a:solidFill>
                <a:latin typeface="Lato"/>
                <a:ea typeface="Lato"/>
                <a:cs typeface="Lato"/>
                <a:sym typeface="Lato"/>
              </a:rPr>
              <a:t>1.    It’s fine to max out your credit card</a:t>
            </a:r>
            <a:endParaRPr sz="1800">
              <a:solidFill>
                <a:schemeClr val="lt1"/>
              </a:solidFill>
              <a:latin typeface="Lato"/>
              <a:ea typeface="Lato"/>
              <a:cs typeface="Lato"/>
              <a:sym typeface="Lato"/>
            </a:endParaRPr>
          </a:p>
          <a:p>
            <a:pPr indent="0" lvl="0" marL="0" rtl="0" algn="l">
              <a:lnSpc>
                <a:spcPct val="115000"/>
              </a:lnSpc>
              <a:spcBef>
                <a:spcPts val="0"/>
              </a:spcBef>
              <a:spcAft>
                <a:spcPts val="0"/>
              </a:spcAft>
              <a:buNone/>
            </a:pPr>
            <a:r>
              <a:rPr lang="en-GB" sz="1800">
                <a:solidFill>
                  <a:schemeClr val="lt1"/>
                </a:solidFill>
                <a:latin typeface="Lato"/>
                <a:ea typeface="Lato"/>
                <a:cs typeface="Lato"/>
                <a:sym typeface="Lato"/>
              </a:rPr>
              <a:t>2.    Credit cards are like free money</a:t>
            </a:r>
            <a:endParaRPr sz="1800">
              <a:solidFill>
                <a:schemeClr val="lt1"/>
              </a:solidFill>
              <a:latin typeface="Lato"/>
              <a:ea typeface="Lato"/>
              <a:cs typeface="Lato"/>
              <a:sym typeface="Lato"/>
            </a:endParaRPr>
          </a:p>
          <a:p>
            <a:pPr indent="0" lvl="0" marL="0" rtl="0" algn="l">
              <a:lnSpc>
                <a:spcPct val="115000"/>
              </a:lnSpc>
              <a:spcBef>
                <a:spcPts val="0"/>
              </a:spcBef>
              <a:spcAft>
                <a:spcPts val="0"/>
              </a:spcAft>
              <a:buNone/>
            </a:pPr>
            <a:r>
              <a:rPr lang="en-GB" sz="1800">
                <a:solidFill>
                  <a:schemeClr val="lt1"/>
                </a:solidFill>
                <a:latin typeface="Lato"/>
                <a:ea typeface="Lato"/>
                <a:cs typeface="Lato"/>
                <a:sym typeface="Lato"/>
              </a:rPr>
              <a:t>3.    You’ll get into debt if you have a credit card</a:t>
            </a:r>
            <a:endParaRPr sz="1800">
              <a:solidFill>
                <a:schemeClr val="lt1"/>
              </a:solidFill>
              <a:latin typeface="Lato"/>
              <a:ea typeface="Lato"/>
              <a:cs typeface="Lato"/>
              <a:sym typeface="Lato"/>
            </a:endParaRPr>
          </a:p>
          <a:p>
            <a:pPr indent="0" lvl="0" marL="0" rtl="0" algn="l">
              <a:lnSpc>
                <a:spcPct val="115000"/>
              </a:lnSpc>
              <a:spcBef>
                <a:spcPts val="0"/>
              </a:spcBef>
              <a:spcAft>
                <a:spcPts val="0"/>
              </a:spcAft>
              <a:buNone/>
            </a:pPr>
            <a:r>
              <a:rPr lang="en-GB" sz="1800">
                <a:solidFill>
                  <a:schemeClr val="lt1"/>
                </a:solidFill>
                <a:latin typeface="Lato"/>
                <a:ea typeface="Lato"/>
                <a:cs typeface="Lato"/>
                <a:sym typeface="Lato"/>
              </a:rPr>
              <a:t>4.    It’s ok to only pay the minimum amount</a:t>
            </a:r>
            <a:endParaRPr sz="1800">
              <a:solidFill>
                <a:schemeClr val="lt1"/>
              </a:solidFill>
              <a:latin typeface="Lato"/>
              <a:ea typeface="Lato"/>
              <a:cs typeface="Lato"/>
              <a:sym typeface="Lato"/>
            </a:endParaRPr>
          </a:p>
          <a:p>
            <a:pPr indent="0" lvl="0" marL="0" rtl="0" algn="l">
              <a:lnSpc>
                <a:spcPct val="115000"/>
              </a:lnSpc>
              <a:spcBef>
                <a:spcPts val="0"/>
              </a:spcBef>
              <a:spcAft>
                <a:spcPts val="0"/>
              </a:spcAft>
              <a:buNone/>
            </a:pPr>
            <a:r>
              <a:rPr lang="en-GB" sz="1800">
                <a:solidFill>
                  <a:schemeClr val="lt1"/>
                </a:solidFill>
                <a:latin typeface="Lato"/>
                <a:ea typeface="Lato"/>
                <a:cs typeface="Lato"/>
                <a:sym typeface="Lato"/>
              </a:rPr>
              <a:t>5.    I can buy anything on credit card, even if  I don’t need it</a:t>
            </a:r>
            <a:endParaRPr sz="1800">
              <a:solidFill>
                <a:schemeClr val="lt1"/>
              </a:solidFill>
              <a:latin typeface="Lato"/>
              <a:ea typeface="Lato"/>
              <a:cs typeface="Lato"/>
              <a:sym typeface="Lato"/>
            </a:endParaRPr>
          </a:p>
          <a:p>
            <a:pPr indent="0" lvl="0" marL="0" rtl="0" algn="l">
              <a:lnSpc>
                <a:spcPct val="115000"/>
              </a:lnSpc>
              <a:spcBef>
                <a:spcPts val="0"/>
              </a:spcBef>
              <a:spcAft>
                <a:spcPts val="0"/>
              </a:spcAft>
              <a:buNone/>
            </a:pPr>
            <a:r>
              <a:rPr lang="en-GB" sz="1800">
                <a:solidFill>
                  <a:schemeClr val="lt1"/>
                </a:solidFill>
                <a:latin typeface="Lato"/>
                <a:ea typeface="Lato"/>
                <a:cs typeface="Lato"/>
                <a:sym typeface="Lato"/>
              </a:rPr>
              <a:t>6.    Everyone pays interest</a:t>
            </a:r>
            <a:endParaRPr sz="1800">
              <a:solidFill>
                <a:schemeClr val="lt1"/>
              </a:solidFill>
              <a:latin typeface="Lato"/>
              <a:ea typeface="Lato"/>
              <a:cs typeface="Lato"/>
              <a:sym typeface="Lato"/>
            </a:endParaRPr>
          </a:p>
        </p:txBody>
      </p:sp>
      <p:sp>
        <p:nvSpPr>
          <p:cNvPr id="509" name="Google Shape;509;g260e06588b7_0_13"/>
          <p:cNvSpPr txBox="1"/>
          <p:nvPr/>
        </p:nvSpPr>
        <p:spPr>
          <a:xfrm>
            <a:off x="482025" y="429198"/>
            <a:ext cx="5572200" cy="615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Money mindsets -</a:t>
            </a:r>
            <a:r>
              <a:rPr b="1" lang="en-GB" sz="2900">
                <a:solidFill>
                  <a:srgbClr val="FF8022"/>
                </a:solidFill>
                <a:latin typeface="Lato"/>
                <a:ea typeface="Lato"/>
                <a:cs typeface="Lato"/>
                <a:sym typeface="Lato"/>
              </a:rPr>
              <a:t> any changes?</a:t>
            </a:r>
            <a:r>
              <a:rPr b="1" i="0" lang="en-GB" sz="2900" u="none" cap="none" strike="noStrike">
                <a:solidFill>
                  <a:srgbClr val="FF8022"/>
                </a:solidFill>
                <a:latin typeface="Lato"/>
                <a:ea typeface="Lato"/>
                <a:cs typeface="Lato"/>
                <a:sym typeface="Lato"/>
              </a:rPr>
              <a:t> </a:t>
            </a:r>
            <a:endParaRPr b="1" i="0" sz="2900" u="none" cap="none" strike="noStrike">
              <a:solidFill>
                <a:srgbClr val="FF8022"/>
              </a:solidFill>
              <a:latin typeface="Lato"/>
              <a:ea typeface="Lato"/>
              <a:cs typeface="Lato"/>
              <a:sym typeface="Lato"/>
            </a:endParaRPr>
          </a:p>
        </p:txBody>
      </p:sp>
      <p:grpSp>
        <p:nvGrpSpPr>
          <p:cNvPr id="510" name="Google Shape;510;g260e06588b7_0_13"/>
          <p:cNvGrpSpPr/>
          <p:nvPr/>
        </p:nvGrpSpPr>
        <p:grpSpPr>
          <a:xfrm>
            <a:off x="6652602" y="1419911"/>
            <a:ext cx="2861194" cy="2164113"/>
            <a:chOff x="91566" y="2099480"/>
            <a:chExt cx="3284575" cy="2643676"/>
          </a:xfrm>
        </p:grpSpPr>
        <p:pic>
          <p:nvPicPr>
            <p:cNvPr id="511" name="Google Shape;511;g260e06588b7_0_13"/>
            <p:cNvPicPr preferRelativeResize="0"/>
            <p:nvPr/>
          </p:nvPicPr>
          <p:blipFill rotWithShape="1">
            <a:blip r:embed="rId3">
              <a:alphaModFix/>
            </a:blip>
            <a:srcRect b="0" l="0" r="0" t="0"/>
            <a:stretch/>
          </p:blipFill>
          <p:spPr>
            <a:xfrm>
              <a:off x="91566" y="2539564"/>
              <a:ext cx="2293975" cy="1736426"/>
            </a:xfrm>
            <a:prstGeom prst="rect">
              <a:avLst/>
            </a:prstGeom>
            <a:noFill/>
            <a:ln>
              <a:noFill/>
            </a:ln>
          </p:spPr>
        </p:pic>
        <p:pic>
          <p:nvPicPr>
            <p:cNvPr id="512" name="Google Shape;512;g260e06588b7_0_13"/>
            <p:cNvPicPr preferRelativeResize="0"/>
            <p:nvPr/>
          </p:nvPicPr>
          <p:blipFill rotWithShape="1">
            <a:blip r:embed="rId3">
              <a:alphaModFix/>
            </a:blip>
            <a:srcRect b="0" l="0" r="0" t="0"/>
            <a:stretch/>
          </p:blipFill>
          <p:spPr>
            <a:xfrm>
              <a:off x="559789" y="2944126"/>
              <a:ext cx="2293975" cy="1736426"/>
            </a:xfrm>
            <a:prstGeom prst="rect">
              <a:avLst/>
            </a:prstGeom>
            <a:noFill/>
            <a:ln>
              <a:noFill/>
            </a:ln>
          </p:spPr>
        </p:pic>
        <p:pic>
          <p:nvPicPr>
            <p:cNvPr id="513" name="Google Shape;513;g260e06588b7_0_13"/>
            <p:cNvPicPr preferRelativeResize="0"/>
            <p:nvPr/>
          </p:nvPicPr>
          <p:blipFill rotWithShape="1">
            <a:blip r:embed="rId3">
              <a:alphaModFix/>
            </a:blip>
            <a:srcRect b="0" l="0" r="0" t="0"/>
            <a:stretch/>
          </p:blipFill>
          <p:spPr>
            <a:xfrm>
              <a:off x="558973" y="2523271"/>
              <a:ext cx="2293975" cy="1736426"/>
            </a:xfrm>
            <a:prstGeom prst="rect">
              <a:avLst/>
            </a:prstGeom>
            <a:noFill/>
            <a:ln>
              <a:noFill/>
            </a:ln>
          </p:spPr>
        </p:pic>
        <p:pic>
          <p:nvPicPr>
            <p:cNvPr id="514" name="Google Shape;514;g260e06588b7_0_13"/>
            <p:cNvPicPr preferRelativeResize="0"/>
            <p:nvPr/>
          </p:nvPicPr>
          <p:blipFill rotWithShape="1">
            <a:blip r:embed="rId3">
              <a:alphaModFix/>
            </a:blip>
            <a:srcRect b="0" l="0" r="0" t="0"/>
            <a:stretch/>
          </p:blipFill>
          <p:spPr>
            <a:xfrm>
              <a:off x="557324" y="2099480"/>
              <a:ext cx="2293975" cy="1736426"/>
            </a:xfrm>
            <a:prstGeom prst="rect">
              <a:avLst/>
            </a:prstGeom>
            <a:noFill/>
            <a:ln>
              <a:noFill/>
            </a:ln>
          </p:spPr>
        </p:pic>
        <p:pic>
          <p:nvPicPr>
            <p:cNvPr id="515" name="Google Shape;515;g260e06588b7_0_13"/>
            <p:cNvPicPr preferRelativeResize="0"/>
            <p:nvPr/>
          </p:nvPicPr>
          <p:blipFill rotWithShape="1">
            <a:blip r:embed="rId3">
              <a:alphaModFix/>
            </a:blip>
            <a:srcRect b="0" l="0" r="0" t="0"/>
            <a:stretch/>
          </p:blipFill>
          <p:spPr>
            <a:xfrm>
              <a:off x="1082166" y="3006730"/>
              <a:ext cx="2293975" cy="1736426"/>
            </a:xfrm>
            <a:prstGeom prst="rect">
              <a:avLst/>
            </a:prstGeom>
            <a:noFill/>
            <a:ln>
              <a:noFill/>
            </a:ln>
          </p:spPr>
        </p:pic>
        <p:pic>
          <p:nvPicPr>
            <p:cNvPr id="516" name="Google Shape;516;g260e06588b7_0_13"/>
            <p:cNvPicPr preferRelativeResize="0"/>
            <p:nvPr/>
          </p:nvPicPr>
          <p:blipFill rotWithShape="1">
            <a:blip r:embed="rId3">
              <a:alphaModFix/>
            </a:blip>
            <a:srcRect b="0" l="0" r="0" t="0"/>
            <a:stretch/>
          </p:blipFill>
          <p:spPr>
            <a:xfrm>
              <a:off x="1082166" y="2590089"/>
              <a:ext cx="2293975" cy="1736426"/>
            </a:xfrm>
            <a:prstGeom prst="rect">
              <a:avLst/>
            </a:prstGeom>
            <a:noFill/>
            <a:ln>
              <a:noFill/>
            </a:ln>
          </p:spPr>
        </p:pic>
      </p:grpSp>
      <p:grpSp>
        <p:nvGrpSpPr>
          <p:cNvPr id="517" name="Google Shape;517;g260e06588b7_0_13"/>
          <p:cNvGrpSpPr/>
          <p:nvPr/>
        </p:nvGrpSpPr>
        <p:grpSpPr>
          <a:xfrm>
            <a:off x="482025" y="1057825"/>
            <a:ext cx="7206900" cy="822525"/>
            <a:chOff x="450675" y="3448075"/>
            <a:chExt cx="7206900" cy="822525"/>
          </a:xfrm>
        </p:grpSpPr>
        <p:sp>
          <p:nvSpPr>
            <p:cNvPr id="518" name="Google Shape;518;g260e06588b7_0_13"/>
            <p:cNvSpPr/>
            <p:nvPr/>
          </p:nvSpPr>
          <p:spPr>
            <a:xfrm>
              <a:off x="515075" y="3784300"/>
              <a:ext cx="4671300" cy="486300"/>
            </a:xfrm>
            <a:prstGeom prst="lef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g260e06588b7_0_13"/>
            <p:cNvSpPr/>
            <p:nvPr/>
          </p:nvSpPr>
          <p:spPr>
            <a:xfrm>
              <a:off x="450675" y="3448075"/>
              <a:ext cx="7206900" cy="679500"/>
            </a:xfrm>
            <a:prstGeom prst="leftRightArrow">
              <a:avLst>
                <a:gd fmla="val 50000" name="adj1"/>
                <a:gd fmla="val 50000" name="adj2"/>
              </a:avLst>
            </a:prstGeom>
            <a:solidFill>
              <a:schemeClr val="lt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chemeClr val="accent2"/>
                </a:highlight>
                <a:latin typeface="Arial"/>
                <a:ea typeface="Arial"/>
                <a:cs typeface="Arial"/>
                <a:sym typeface="Arial"/>
              </a:endParaRPr>
            </a:p>
          </p:txBody>
        </p:sp>
        <p:sp>
          <p:nvSpPr>
            <p:cNvPr id="520" name="Google Shape;520;g260e06588b7_0_13"/>
            <p:cNvSpPr txBox="1"/>
            <p:nvPr/>
          </p:nvSpPr>
          <p:spPr>
            <a:xfrm>
              <a:off x="1342150" y="3587725"/>
              <a:ext cx="5522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2"/>
                  </a:solidFill>
                  <a:latin typeface="Arial"/>
                  <a:ea typeface="Arial"/>
                  <a:cs typeface="Arial"/>
                  <a:sym typeface="Arial"/>
                </a:rPr>
                <a:t>Agree                                                                                 Disagree</a:t>
              </a:r>
              <a:endParaRPr b="1" i="0" sz="1400" u="none" cap="none" strike="noStrike">
                <a:solidFill>
                  <a:schemeClr val="accent2"/>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17"/>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17"/>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527" name="Google Shape;527;p17"/>
          <p:cNvSpPr txBox="1"/>
          <p:nvPr/>
        </p:nvSpPr>
        <p:spPr>
          <a:xfrm>
            <a:off x="488177" y="1121675"/>
            <a:ext cx="8097300" cy="2697300"/>
          </a:xfrm>
          <a:prstGeom prst="rect">
            <a:avLst/>
          </a:prstGeom>
          <a:noFill/>
          <a:ln>
            <a:noFill/>
          </a:ln>
        </p:spPr>
        <p:txBody>
          <a:bodyPr anchorCtr="0" anchor="t" bIns="91425" lIns="91425" spcFirstLastPara="1" rIns="91425" wrap="square" tIns="91425">
            <a:spAutoFit/>
          </a:bodyPr>
          <a:lstStyle/>
          <a:p>
            <a:pPr indent="-368300" lvl="0" marL="457200" rtl="0" algn="l">
              <a:lnSpc>
                <a:spcPct val="107000"/>
              </a:lnSpc>
              <a:spcBef>
                <a:spcPts val="0"/>
              </a:spcBef>
              <a:spcAft>
                <a:spcPts val="0"/>
              </a:spcAft>
              <a:buClr>
                <a:srgbClr val="00FF00"/>
              </a:buClr>
              <a:buSzPts val="2200"/>
              <a:buChar char="●"/>
            </a:pPr>
            <a:r>
              <a:rPr b="1" lang="en-GB" sz="2200">
                <a:solidFill>
                  <a:srgbClr val="00FF00"/>
                </a:solidFill>
                <a:latin typeface="Lato"/>
                <a:ea typeface="Lato"/>
                <a:cs typeface="Lato"/>
                <a:sym typeface="Lato"/>
              </a:rPr>
              <a:t>Describe the difference between a debit and credit card</a:t>
            </a:r>
            <a:endParaRPr sz="2200">
              <a:solidFill>
                <a:srgbClr val="00FF00"/>
              </a:solidFill>
              <a:latin typeface="Lato Light"/>
              <a:ea typeface="Lato Light"/>
              <a:cs typeface="Lato Light"/>
              <a:sym typeface="Lato Light"/>
            </a:endParaRPr>
          </a:p>
          <a:p>
            <a:pPr indent="-241300" lvl="0" marL="800100" rtl="0" algn="l">
              <a:lnSpc>
                <a:spcPct val="107000"/>
              </a:lnSpc>
              <a:spcBef>
                <a:spcPts val="0"/>
              </a:spcBef>
              <a:spcAft>
                <a:spcPts val="0"/>
              </a:spcAft>
              <a:buNone/>
            </a:pPr>
            <a:r>
              <a:t/>
            </a:r>
            <a:endParaRPr sz="2200">
              <a:solidFill>
                <a:srgbClr val="00FF00"/>
              </a:solidFill>
              <a:latin typeface="Lato Light"/>
              <a:ea typeface="Lato Light"/>
              <a:cs typeface="Lato Light"/>
              <a:sym typeface="Lato Light"/>
            </a:endParaRPr>
          </a:p>
          <a:p>
            <a:pPr indent="-368300" lvl="0" marL="457200" rtl="0" algn="l">
              <a:lnSpc>
                <a:spcPct val="107000"/>
              </a:lnSpc>
              <a:spcBef>
                <a:spcPts val="0"/>
              </a:spcBef>
              <a:spcAft>
                <a:spcPts val="0"/>
              </a:spcAft>
              <a:buClr>
                <a:srgbClr val="00FF00"/>
              </a:buClr>
              <a:buSzPts val="2200"/>
              <a:buChar char="●"/>
            </a:pPr>
            <a:r>
              <a:rPr b="1" lang="en-GB" sz="2200">
                <a:solidFill>
                  <a:srgbClr val="00FF00"/>
                </a:solidFill>
                <a:latin typeface="Lato"/>
                <a:ea typeface="Lato"/>
                <a:cs typeface="Lato"/>
                <a:sym typeface="Lato"/>
              </a:rPr>
              <a:t>Compare credit card payment options</a:t>
            </a:r>
            <a:endParaRPr b="1" sz="2200">
              <a:solidFill>
                <a:srgbClr val="00FF00"/>
              </a:solidFill>
              <a:latin typeface="Lato"/>
              <a:ea typeface="Lato"/>
              <a:cs typeface="Lato"/>
              <a:sym typeface="Lato"/>
            </a:endParaRPr>
          </a:p>
          <a:p>
            <a:pPr indent="-241300" lvl="0" marL="800100" rtl="0" algn="l">
              <a:lnSpc>
                <a:spcPct val="107000"/>
              </a:lnSpc>
              <a:spcBef>
                <a:spcPts val="0"/>
              </a:spcBef>
              <a:spcAft>
                <a:spcPts val="0"/>
              </a:spcAft>
              <a:buNone/>
            </a:pPr>
            <a:r>
              <a:t/>
            </a:r>
            <a:endParaRPr sz="2200">
              <a:solidFill>
                <a:srgbClr val="00FF00"/>
              </a:solidFill>
              <a:latin typeface="Lato Light"/>
              <a:ea typeface="Lato Light"/>
              <a:cs typeface="Lato Light"/>
              <a:sym typeface="Lato Light"/>
            </a:endParaRPr>
          </a:p>
          <a:p>
            <a:pPr indent="-368300" lvl="0" marL="457200" rtl="0" algn="l">
              <a:lnSpc>
                <a:spcPct val="107000"/>
              </a:lnSpc>
              <a:spcBef>
                <a:spcPts val="0"/>
              </a:spcBef>
              <a:spcAft>
                <a:spcPts val="0"/>
              </a:spcAft>
              <a:buClr>
                <a:srgbClr val="00FF00"/>
              </a:buClr>
              <a:buSzPts val="2200"/>
              <a:buChar char="●"/>
            </a:pPr>
            <a:r>
              <a:rPr b="1" lang="en-GB" sz="2200">
                <a:solidFill>
                  <a:srgbClr val="00FF00"/>
                </a:solidFill>
                <a:latin typeface="Lato"/>
                <a:ea typeface="Lato"/>
                <a:cs typeface="Lato"/>
                <a:sym typeface="Lato"/>
              </a:rPr>
              <a:t>Demonstrate how to make conscious spending decisions</a:t>
            </a:r>
            <a:endParaRPr sz="2200">
              <a:solidFill>
                <a:srgbClr val="00FF00"/>
              </a:solidFill>
              <a:latin typeface="Lato Light"/>
              <a:ea typeface="Lato Light"/>
              <a:cs typeface="Lato Light"/>
              <a:sym typeface="Lato Light"/>
            </a:endParaRPr>
          </a:p>
          <a:p>
            <a:pPr indent="0" lvl="0" marL="0" rtl="0" algn="l">
              <a:lnSpc>
                <a:spcPct val="107000"/>
              </a:lnSpc>
              <a:spcBef>
                <a:spcPts val="0"/>
              </a:spcBef>
              <a:spcAft>
                <a:spcPts val="0"/>
              </a:spcAft>
              <a:buNone/>
            </a:pPr>
            <a:r>
              <a:t/>
            </a:r>
            <a:endParaRPr b="1" sz="2200">
              <a:solidFill>
                <a:srgbClr val="00B050"/>
              </a:solidFill>
              <a:latin typeface="Lato"/>
              <a:ea typeface="Lato"/>
              <a:cs typeface="Lato"/>
              <a:sym typeface="Lato"/>
            </a:endParaRPr>
          </a:p>
          <a:p>
            <a:pPr indent="0" lvl="0" marL="914400" marR="0" rtl="0" algn="l">
              <a:lnSpc>
                <a:spcPct val="107000"/>
              </a:lnSpc>
              <a:spcBef>
                <a:spcPts val="0"/>
              </a:spcBef>
              <a:spcAft>
                <a:spcPts val="0"/>
              </a:spcAft>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g209f44022a4_0_94"/>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72" name="Google Shape;72;g209f44022a4_0_94"/>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g209f44022a4_0_94"/>
          <p:cNvSpPr txBox="1"/>
          <p:nvPr/>
        </p:nvSpPr>
        <p:spPr>
          <a:xfrm>
            <a:off x="125" y="1491150"/>
            <a:ext cx="91440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a:t>
            </a:r>
            <a:r>
              <a:rPr lang="en-GB" sz="2400">
                <a:solidFill>
                  <a:schemeClr val="lt1"/>
                </a:solidFill>
                <a:latin typeface="Lato"/>
                <a:ea typeface="Lato"/>
                <a:cs typeface="Lato"/>
                <a:sym typeface="Lato"/>
              </a:rPr>
              <a:t>4</a:t>
            </a:r>
            <a:r>
              <a:rPr b="0" i="0" lang="en-GB" sz="2400" u="none" cap="none" strike="noStrike">
                <a:solidFill>
                  <a:schemeClr val="lt1"/>
                </a:solidFill>
                <a:latin typeface="Lato"/>
                <a:ea typeface="Lato"/>
                <a:cs typeface="Lato"/>
                <a:sym typeface="Lato"/>
              </a:rPr>
              <a:t>:</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lang="en-GB" sz="5600">
                <a:solidFill>
                  <a:schemeClr val="lt1"/>
                </a:solidFill>
                <a:latin typeface="Lato Black"/>
                <a:ea typeface="Lato Black"/>
                <a:cs typeface="Lato Black"/>
                <a:sym typeface="Lato Black"/>
              </a:rPr>
              <a:t>How to use bank cards</a:t>
            </a:r>
            <a:endParaRPr b="1" i="0" sz="5600" u="none" cap="none" strike="noStrike">
              <a:solidFill>
                <a:schemeClr val="accent2"/>
              </a:solidFill>
              <a:latin typeface="Lato Black"/>
              <a:ea typeface="Lato Black"/>
              <a:cs typeface="Lato Black"/>
              <a:sym typeface="Lato Black"/>
            </a:endParaRPr>
          </a:p>
        </p:txBody>
      </p:sp>
      <p:sp>
        <p:nvSpPr>
          <p:cNvPr id="74" name="Google Shape;74;g209f44022a4_0_94"/>
          <p:cNvSpPr txBox="1"/>
          <p:nvPr/>
        </p:nvSpPr>
        <p:spPr>
          <a:xfrm>
            <a:off x="8801450" y="341400"/>
            <a:ext cx="386400" cy="20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4</a:t>
            </a:r>
            <a:endParaRPr b="1">
              <a:latin typeface="Lato"/>
              <a:ea typeface="Lato"/>
              <a:cs typeface="Lato"/>
              <a:sym typeface="Lato"/>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g1575e96a1fb_0_290"/>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533" name="Google Shape;533;g1575e96a1fb_0_290"/>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g285580f2ddf_0_0"/>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lang="en-GB" sz="1800">
                <a:solidFill>
                  <a:schemeClr val="lt1"/>
                </a:solidFill>
                <a:latin typeface="Lato"/>
                <a:ea typeface="Lato"/>
                <a:cs typeface="Lato"/>
                <a:sym typeface="Lato"/>
                <a:extLst>
                  <a:ext uri="http://customooxmlschemas.google.com/">
                    <go:slidesCustomData xmlns:go="http://customooxmlschemas.google.com/" textRoundtripDataId="4"/>
                  </a:ext>
                </a:extLst>
              </a:rPr>
              <a:t>Services available for people who have concerns about their personal </a:t>
            </a:r>
            <a:r>
              <a:rPr b="1" lang="en-GB" sz="1800">
                <a:solidFill>
                  <a:schemeClr val="lt1"/>
                </a:solidFill>
                <a:latin typeface="Lato"/>
                <a:ea typeface="Lato"/>
                <a:cs typeface="Lato"/>
                <a:sym typeface="Lato"/>
                <a:extLst>
                  <a:ext uri="http://customooxmlschemas.google.com/">
                    <go:slidesCustomData xmlns:go="http://customooxmlschemas.google.com/" textRoundtripDataId="5"/>
                  </a:ext>
                </a:extLst>
              </a:rPr>
              <a:t>finances</a:t>
            </a:r>
            <a:endParaRPr b="0" i="0" sz="1400" u="none" cap="none" strike="noStrike">
              <a:solidFill>
                <a:schemeClr val="lt1"/>
              </a:solidFill>
              <a:latin typeface="Arial"/>
              <a:ea typeface="Arial"/>
              <a:cs typeface="Arial"/>
              <a:sym typeface="Arial"/>
            </a:endParaRPr>
          </a:p>
        </p:txBody>
      </p:sp>
      <p:grpSp>
        <p:nvGrpSpPr>
          <p:cNvPr id="539" name="Google Shape;539;g285580f2ddf_0_0"/>
          <p:cNvGrpSpPr/>
          <p:nvPr/>
        </p:nvGrpSpPr>
        <p:grpSpPr>
          <a:xfrm>
            <a:off x="151999" y="1183981"/>
            <a:ext cx="2846301" cy="2013581"/>
            <a:chOff x="463400" y="1321175"/>
            <a:chExt cx="2914500" cy="2113109"/>
          </a:xfrm>
        </p:grpSpPr>
        <p:sp>
          <p:nvSpPr>
            <p:cNvPr id="540" name="Google Shape;540;g285580f2ddf_0_0"/>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g285580f2ddf_0_0"/>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a:t>
              </a:r>
              <a:br>
                <a:rPr b="0" i="0" lang="en-GB" sz="1300" u="none" cap="none" strike="noStrike">
                  <a:solidFill>
                    <a:schemeClr val="lt1"/>
                  </a:solidFill>
                  <a:latin typeface="Lato"/>
                  <a:ea typeface="Lato"/>
                  <a:cs typeface="Lato"/>
                  <a:sym typeface="Lato"/>
                </a:rPr>
              </a:br>
              <a:r>
                <a:rPr lang="en-GB" sz="1300">
                  <a:solidFill>
                    <a:schemeClr val="lt1"/>
                  </a:solidFill>
                  <a:latin typeface="Lato"/>
                  <a:ea typeface="Lato"/>
                  <a:cs typeface="Lato"/>
                  <a:sym typeface="Lato"/>
                </a:rPr>
                <a:t>L</a:t>
              </a:r>
              <a:r>
                <a:rPr b="0" i="0" lang="en-GB" sz="1300" u="none" cap="none" strike="noStrike">
                  <a:solidFill>
                    <a:schemeClr val="lt1"/>
                  </a:solidFill>
                  <a:latin typeface="Lato"/>
                  <a:ea typeface="Lato"/>
                  <a:cs typeface="Lato"/>
                  <a:sym typeface="Lato"/>
                </a:rPr>
                <a:t>inks to advice on a number of topics, including financial difficulties, cost of living and communicati</a:t>
              </a:r>
              <a:r>
                <a:rPr lang="en-GB" sz="1300">
                  <a:solidFill>
                    <a:schemeClr val="lt1"/>
                  </a:solidFill>
                  <a:latin typeface="Lato"/>
                  <a:ea typeface="Lato"/>
                  <a:cs typeface="Lato"/>
                  <a:sym typeface="Lato"/>
                </a:rPr>
                <a:t>ng</a:t>
              </a:r>
              <a:r>
                <a:rPr b="0" i="0" lang="en-GB" sz="1300" u="none" cap="none" strike="noStrike">
                  <a:solidFill>
                    <a:schemeClr val="lt1"/>
                  </a:solidFill>
                  <a:latin typeface="Lato"/>
                  <a:ea typeface="Lato"/>
                  <a:cs typeface="Lato"/>
                  <a:sym typeface="Lato"/>
                </a:rPr>
                <a:t> with creditors.</a:t>
              </a:r>
              <a:endParaRPr b="0" i="0" sz="1400" u="none" cap="none" strike="noStrike">
                <a:solidFill>
                  <a:srgbClr val="000000"/>
                </a:solidFill>
                <a:latin typeface="Arial"/>
                <a:ea typeface="Arial"/>
                <a:cs typeface="Arial"/>
                <a:sym typeface="Arial"/>
              </a:endParaRPr>
            </a:p>
          </p:txBody>
        </p:sp>
        <p:pic>
          <p:nvPicPr>
            <p:cNvPr id="542" name="Google Shape;542;g285580f2ddf_0_0"/>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543" name="Google Shape;543;g285580f2ddf_0_0"/>
          <p:cNvSpPr txBox="1"/>
          <p:nvPr/>
        </p:nvSpPr>
        <p:spPr>
          <a:xfrm>
            <a:off x="152000" y="3312950"/>
            <a:ext cx="88722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accent2"/>
                </a:solidFill>
                <a:latin typeface="Lato"/>
                <a:ea typeface="Lato"/>
                <a:cs typeface="Lato"/>
                <a:sym typeface="Lato"/>
              </a:rPr>
              <a:t>At school, you can speak with an adult you trust. </a:t>
            </a:r>
            <a:endParaRPr b="1" sz="1800">
              <a:solidFill>
                <a:schemeClr val="accent2"/>
              </a:solidFill>
              <a:latin typeface="Lato"/>
              <a:ea typeface="Lato"/>
              <a:cs typeface="Lato"/>
              <a:sym typeface="Lato"/>
            </a:endParaRPr>
          </a:p>
          <a:p>
            <a:pPr indent="0" lvl="0" marL="0" rtl="0" algn="ctr">
              <a:spcBef>
                <a:spcPts val="0"/>
              </a:spcBef>
              <a:spcAft>
                <a:spcPts val="0"/>
              </a:spcAft>
              <a:buNone/>
            </a:pPr>
            <a:r>
              <a:rPr b="1" lang="en-GB" sz="1800">
                <a:solidFill>
                  <a:schemeClr val="accent2"/>
                </a:solidFill>
                <a:latin typeface="Lato"/>
                <a:ea typeface="Lato"/>
                <a:cs typeface="Lato"/>
                <a:sym typeface="Lato"/>
              </a:rPr>
              <a:t>This could be your form tutor, head of year or the school’s safeguarding officer.</a:t>
            </a:r>
            <a:endParaRPr b="1" sz="1800">
              <a:solidFill>
                <a:schemeClr val="accent2"/>
              </a:solidFill>
              <a:latin typeface="Lato"/>
              <a:ea typeface="Lato"/>
              <a:cs typeface="Lato"/>
              <a:sym typeface="Lato"/>
            </a:endParaRPr>
          </a:p>
        </p:txBody>
      </p:sp>
      <p:grpSp>
        <p:nvGrpSpPr>
          <p:cNvPr id="544" name="Google Shape;544;g285580f2ddf_0_0"/>
          <p:cNvGrpSpPr/>
          <p:nvPr/>
        </p:nvGrpSpPr>
        <p:grpSpPr>
          <a:xfrm>
            <a:off x="3164819" y="1184021"/>
            <a:ext cx="2846301" cy="1995658"/>
            <a:chOff x="3237025" y="1184050"/>
            <a:chExt cx="2914500" cy="2094300"/>
          </a:xfrm>
        </p:grpSpPr>
        <p:sp>
          <p:nvSpPr>
            <p:cNvPr id="545" name="Google Shape;545;g285580f2ddf_0_0"/>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46" name="Google Shape;546;g285580f2ddf_0_0"/>
            <p:cNvPicPr preferRelativeResize="0"/>
            <p:nvPr/>
          </p:nvPicPr>
          <p:blipFill>
            <a:blip r:embed="rId5">
              <a:alphaModFix/>
            </a:blip>
            <a:stretch>
              <a:fillRect/>
            </a:stretch>
          </p:blipFill>
          <p:spPr>
            <a:xfrm>
              <a:off x="3344950" y="1434825"/>
              <a:ext cx="666111" cy="400200"/>
            </a:xfrm>
            <a:prstGeom prst="rect">
              <a:avLst/>
            </a:prstGeom>
            <a:noFill/>
            <a:ln>
              <a:noFill/>
            </a:ln>
          </p:spPr>
        </p:pic>
        <p:sp>
          <p:nvSpPr>
            <p:cNvPr id="547" name="Google Shape;547;g285580f2ddf_0_0"/>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lang="en-GB" sz="1300" u="sng">
                  <a:solidFill>
                    <a:schemeClr val="lt1"/>
                  </a:solidFill>
                  <a:latin typeface="Lato"/>
                  <a:ea typeface="Lato"/>
                  <a:cs typeface="Lato"/>
                  <a:sym typeface="Lato"/>
                  <a:hlinkClick r:id="rId6">
                    <a:extLst>
                      <a:ext uri="{A12FA001-AC4F-418D-AE19-62706E023703}">
                        <ahyp:hlinkClr val="tx"/>
                      </a:ext>
                    </a:extLst>
                  </a:hlinkClick>
                </a:rPr>
                <a:t>National Debtline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 – Debt and Money</a:t>
              </a:r>
              <a:br>
                <a:rPr lang="en-GB" sz="1300">
                  <a:solidFill>
                    <a:schemeClr val="lt1"/>
                  </a:solidFill>
                  <a:latin typeface="Lato"/>
                  <a:ea typeface="Lato"/>
                  <a:cs typeface="Lato"/>
                  <a:sym typeface="Lato"/>
                </a:rPr>
              </a:br>
              <a:r>
                <a:rPr lang="en-GB" sz="1300">
                  <a:solidFill>
                    <a:schemeClr val="lt1"/>
                  </a:solidFill>
                  <a:latin typeface="Lato"/>
                  <a:ea typeface="Lato"/>
                  <a:cs typeface="Lato"/>
                  <a:sym typeface="Lato"/>
                </a:rPr>
                <a:t>A debt advice charity run by the </a:t>
              </a:r>
              <a:r>
                <a:rPr lang="en-GB" sz="1300" u="sng">
                  <a:solidFill>
                    <a:schemeClr val="lt1"/>
                  </a:solidFill>
                  <a:latin typeface="Lato"/>
                  <a:ea typeface="Lato"/>
                  <a:cs typeface="Lato"/>
                  <a:sym typeface="Lato"/>
                  <a:hlinkClick r:id="rId8">
                    <a:extLst>
                      <a:ext uri="{A12FA001-AC4F-418D-AE19-62706E023703}">
                        <ahyp:hlinkClr val="tx"/>
                      </a:ext>
                    </a:extLst>
                  </a:hlinkClick>
                </a:rPr>
                <a:t>Money Advice Trust</a:t>
              </a:r>
              <a:r>
                <a:rPr lang="en-GB" sz="1300">
                  <a:solidFill>
                    <a:schemeClr val="lt1"/>
                  </a:solidFill>
                  <a:latin typeface="Lato"/>
                  <a:ea typeface="Lato"/>
                  <a:cs typeface="Lato"/>
                  <a:sym typeface="Lato"/>
                </a:rPr>
                <a:t>, offering a  free and confidential debt advice service.</a:t>
              </a:r>
              <a:endParaRPr i="0" sz="1300" u="none" cap="none" strike="noStrike">
                <a:solidFill>
                  <a:schemeClr val="lt1"/>
                </a:solidFill>
                <a:latin typeface="Lato"/>
                <a:ea typeface="Lato"/>
                <a:cs typeface="Lato"/>
                <a:sym typeface="Lato"/>
              </a:endParaRPr>
            </a:p>
          </p:txBody>
        </p:sp>
      </p:grpSp>
      <p:grpSp>
        <p:nvGrpSpPr>
          <p:cNvPr id="548" name="Google Shape;548;g285580f2ddf_0_0"/>
          <p:cNvGrpSpPr/>
          <p:nvPr/>
        </p:nvGrpSpPr>
        <p:grpSpPr>
          <a:xfrm>
            <a:off x="6177819" y="1184061"/>
            <a:ext cx="2846409" cy="1995600"/>
            <a:chOff x="6177819" y="1184061"/>
            <a:chExt cx="2846409" cy="1995600"/>
          </a:xfrm>
        </p:grpSpPr>
        <p:sp>
          <p:nvSpPr>
            <p:cNvPr id="549" name="Google Shape;549;g285580f2ddf_0_0"/>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0" name="Google Shape;550;g285580f2ddf_0_0"/>
            <p:cNvPicPr preferRelativeResize="0"/>
            <p:nvPr/>
          </p:nvPicPr>
          <p:blipFill>
            <a:blip r:embed="rId9">
              <a:alphaModFix/>
            </a:blip>
            <a:stretch>
              <a:fillRect/>
            </a:stretch>
          </p:blipFill>
          <p:spPr>
            <a:xfrm>
              <a:off x="6341200" y="1426525"/>
              <a:ext cx="876125" cy="680625"/>
            </a:xfrm>
            <a:prstGeom prst="rect">
              <a:avLst/>
            </a:prstGeom>
            <a:noFill/>
            <a:ln>
              <a:noFill/>
            </a:ln>
          </p:spPr>
        </p:pic>
        <p:sp>
          <p:nvSpPr>
            <p:cNvPr id="551" name="Google Shape;551;g285580f2ddf_0_0"/>
            <p:cNvSpPr txBox="1"/>
            <p:nvPr/>
          </p:nvSpPr>
          <p:spPr>
            <a:xfrm>
              <a:off x="7264128" y="1459325"/>
              <a:ext cx="1760100" cy="1305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lang="en-GB" sz="1300" u="sng">
                  <a:solidFill>
                    <a:srgbClr val="FFFFFF"/>
                  </a:solidFill>
                  <a:latin typeface="Lato"/>
                  <a:ea typeface="Lato"/>
                  <a:cs typeface="Lato"/>
                  <a:sym typeface="Lato"/>
                  <a:hlinkClick r:id="rId10">
                    <a:extLst>
                      <a:ext uri="{A12FA001-AC4F-418D-AE19-62706E023703}">
                        <ahyp:hlinkClr val="tx"/>
                      </a:ext>
                    </a:extLst>
                  </a:hlinkClick>
                </a:rPr>
                <a:t>Childline </a:t>
              </a:r>
              <a:r>
                <a:rPr b="1" i="0" lang="en-GB" sz="1300" u="sng" cap="none" strike="noStrike">
                  <a:solidFill>
                    <a:srgbClr val="FFFFFF"/>
                  </a:solidFill>
                  <a:latin typeface="Lato"/>
                  <a:ea typeface="Lato"/>
                  <a:cs typeface="Lato"/>
                  <a:sym typeface="Lato"/>
                  <a:hlinkClick r:id="rId11">
                    <a:extLst>
                      <a:ext uri="{A12FA001-AC4F-418D-AE19-62706E023703}">
                        <ahyp:hlinkClr val="tx"/>
                      </a:ext>
                    </a:extLst>
                  </a:hlinkClick>
                  <a:extLst>
                    <a:ext uri="http://customooxmlschemas.google.com/">
                      <go:slidesCustomData xmlns:go="http://customooxmlschemas.google.com/" textRoundtripDataId="6"/>
                    </a:ext>
                  </a:extLst>
                </a:rPr>
                <a:t>Helpline</a:t>
              </a:r>
              <a:br>
                <a:rPr b="0" i="0" lang="en-GB" sz="1300" u="none" cap="none" strike="noStrike">
                  <a:solidFill>
                    <a:srgbClr val="FFFFFF"/>
                  </a:solidFill>
                  <a:latin typeface="Lato"/>
                  <a:ea typeface="Lato"/>
                  <a:cs typeface="Lato"/>
                  <a:sym typeface="Lato"/>
                  <a:extLst>
                    <a:ext uri="http://customooxmlschemas.google.com/">
                      <go:slidesCustomData xmlns:go="http://customooxmlschemas.google.com/" textRoundtripDataId="7"/>
                    </a:ext>
                  </a:extLst>
                </a:rPr>
              </a:br>
              <a:r>
                <a:rPr b="0" i="0" lang="en-GB" sz="1300" u="none" cap="none" strike="noStrike">
                  <a:solidFill>
                    <a:srgbClr val="FFFFFF"/>
                  </a:solidFill>
                  <a:latin typeface="Lato"/>
                  <a:ea typeface="Lato"/>
                  <a:cs typeface="Lato"/>
                  <a:sym typeface="Lato"/>
                  <a:extLst>
                    <a:ext uri="http://customooxmlschemas.google.com/">
                      <go:slidesCustomData xmlns:go="http://customooxmlschemas.google.com/" textRoundtripDataId="7"/>
                    </a:ext>
                  </a:extLst>
                </a:rPr>
                <a:t>080</a:t>
              </a:r>
              <a:r>
                <a:rPr lang="en-GB" sz="1300">
                  <a:solidFill>
                    <a:srgbClr val="FFFFFF"/>
                  </a:solidFill>
                  <a:latin typeface="Lato"/>
                  <a:ea typeface="Lato"/>
                  <a:cs typeface="Lato"/>
                  <a:sym typeface="Lato"/>
                </a:rPr>
                <a:t>0 1111</a:t>
              </a:r>
              <a:br>
                <a:rPr lang="en-GB" sz="1300">
                  <a:solidFill>
                    <a:srgbClr val="FFFFFF"/>
                  </a:solidFill>
                  <a:latin typeface="Lato"/>
                  <a:ea typeface="Lato"/>
                  <a:cs typeface="Lato"/>
                  <a:sym typeface="Lato"/>
                </a:rPr>
              </a:br>
              <a:r>
                <a:rPr lang="en-GB" sz="1300">
                  <a:solidFill>
                    <a:srgbClr val="FFFFFF"/>
                  </a:solidFill>
                  <a:latin typeface="Lato"/>
                  <a:ea typeface="Lato"/>
                  <a:cs typeface="Lato"/>
                  <a:sym typeface="Lato"/>
                </a:rPr>
                <a:t>Talk about anything.</a:t>
              </a:r>
              <a:br>
                <a:rPr lang="en-GB" sz="1300">
                  <a:solidFill>
                    <a:srgbClr val="FFFFFF"/>
                  </a:solidFill>
                  <a:latin typeface="Lato"/>
                  <a:ea typeface="Lato"/>
                  <a:cs typeface="Lato"/>
                  <a:sym typeface="Lato"/>
                </a:rPr>
              </a:br>
              <a:r>
                <a:rPr lang="en-GB" sz="1300">
                  <a:solidFill>
                    <a:srgbClr val="FFFFFF"/>
                  </a:solidFill>
                  <a:latin typeface="Lato"/>
                  <a:ea typeface="Lato"/>
                  <a:cs typeface="Lato"/>
                  <a:sym typeface="Lato"/>
                </a:rPr>
                <a:t>Contact via phone / web</a:t>
              </a:r>
              <a:endParaRPr sz="1300">
                <a:solidFill>
                  <a:srgbClr val="FFFFFF"/>
                </a:solidFill>
                <a:latin typeface="Lato"/>
                <a:ea typeface="Lato"/>
                <a:cs typeface="Lato"/>
                <a:sym typeface="Lato"/>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55" name="Shape 555"/>
        <p:cNvGrpSpPr/>
        <p:nvPr/>
      </p:nvGrpSpPr>
      <p:grpSpPr>
        <a:xfrm>
          <a:off x="0" y="0"/>
          <a:ext cx="0" cy="0"/>
          <a:chOff x="0" y="0"/>
          <a:chExt cx="0" cy="0"/>
        </a:xfrm>
      </p:grpSpPr>
      <p:sp>
        <p:nvSpPr>
          <p:cNvPr id="556" name="Google Shape;556;g1575e96a1fb_0_330"/>
          <p:cNvSpPr txBox="1"/>
          <p:nvPr/>
        </p:nvSpPr>
        <p:spPr>
          <a:xfrm>
            <a:off x="462425" y="1142575"/>
            <a:ext cx="7875600" cy="2632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lt1"/>
                </a:solidFill>
                <a:latin typeface="Lato Black"/>
                <a:ea typeface="Lato Black"/>
                <a:cs typeface="Lato Black"/>
                <a:sym typeface="Lato Black"/>
              </a:rPr>
              <a:t>Articles to extend learning</a:t>
            </a:r>
            <a:r>
              <a:rPr b="1" i="0" lang="en-GB" sz="3600" u="none" cap="none" strike="noStrike">
                <a:solidFill>
                  <a:schemeClr val="lt1"/>
                </a:solidFill>
                <a:latin typeface="Lato Black"/>
                <a:ea typeface="Lato Black"/>
                <a:cs typeface="Lato Black"/>
                <a:sym typeface="Lato Black"/>
              </a:rPr>
              <a:t> </a:t>
            </a:r>
            <a:endParaRPr b="1" i="0" sz="3600" u="none" cap="none" strike="noStrike">
              <a:solidFill>
                <a:schemeClr val="lt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rtl="0" algn="l">
              <a:lnSpc>
                <a:spcPct val="115000"/>
              </a:lnSpc>
              <a:spcBef>
                <a:spcPts val="0"/>
              </a:spcBef>
              <a:spcAft>
                <a:spcPts val="0"/>
              </a:spcAft>
              <a:buClr>
                <a:srgbClr val="000000"/>
              </a:buClr>
              <a:buSzPts val="1400"/>
              <a:buFont typeface="Arial"/>
              <a:buNone/>
            </a:pPr>
            <a:r>
              <a:rPr lang="en-GB">
                <a:solidFill>
                  <a:schemeClr val="lt1"/>
                </a:solidFill>
                <a:latin typeface="Lato"/>
                <a:ea typeface="Lato"/>
                <a:cs typeface="Lato"/>
                <a:sym typeface="Lato"/>
              </a:rPr>
              <a:t>Please visit the  FLIC learning hub - </a:t>
            </a:r>
            <a:r>
              <a:rPr lang="en-GB" u="sng">
                <a:solidFill>
                  <a:schemeClr val="lt1"/>
                </a:solidFill>
                <a:latin typeface="Lato"/>
                <a:ea typeface="Lato"/>
                <a:cs typeface="Lato"/>
                <a:sym typeface="Lato"/>
                <a:hlinkClick r:id="rId3">
                  <a:extLst>
                    <a:ext uri="{A12FA001-AC4F-418D-AE19-62706E023703}">
                      <ahyp:hlinkClr val="tx"/>
                    </a:ext>
                  </a:extLst>
                </a:hlinkClick>
              </a:rPr>
              <a:t>Learning Hub FT FLIC</a:t>
            </a:r>
            <a:r>
              <a:rPr lang="en-GB">
                <a:solidFill>
                  <a:schemeClr val="lt1"/>
                </a:solidFill>
                <a:latin typeface="Lato"/>
                <a:ea typeface="Lato"/>
                <a:cs typeface="Lato"/>
                <a:sym typeface="Lato"/>
              </a:rPr>
              <a:t>   for further resources</a:t>
            </a:r>
            <a:endParaRPr>
              <a:solidFill>
                <a:schemeClr val="lt1"/>
              </a:solidFill>
              <a:latin typeface="Lato"/>
              <a:ea typeface="Lato"/>
              <a:cs typeface="Lato"/>
              <a:sym typeface="Lato"/>
            </a:endParaRPr>
          </a:p>
          <a:p>
            <a:pPr indent="0" lvl="0" marL="0" rtl="0" algn="l">
              <a:lnSpc>
                <a:spcPct val="115000"/>
              </a:lnSpc>
              <a:spcBef>
                <a:spcPts val="0"/>
              </a:spcBef>
              <a:spcAft>
                <a:spcPts val="0"/>
              </a:spcAft>
              <a:buClr>
                <a:srgbClr val="000000"/>
              </a:buClr>
              <a:buSzPts val="1400"/>
              <a:buFont typeface="Arial"/>
              <a:buNone/>
            </a:pPr>
            <a:r>
              <a:t/>
            </a:r>
            <a:endParaRPr>
              <a:solidFill>
                <a:schemeClr val="lt1"/>
              </a:solidFill>
              <a:latin typeface="Lato"/>
              <a:ea typeface="Lato"/>
              <a:cs typeface="Lato"/>
              <a:sym typeface="Lato"/>
            </a:endParaRPr>
          </a:p>
          <a:p>
            <a:pPr indent="0" lvl="0" marL="0" rtl="0" algn="l">
              <a:lnSpc>
                <a:spcPct val="140000"/>
              </a:lnSpc>
              <a:spcBef>
                <a:spcPts val="0"/>
              </a:spcBef>
              <a:spcAft>
                <a:spcPts val="0"/>
              </a:spcAft>
              <a:buNone/>
            </a:pPr>
            <a:r>
              <a:rPr lang="en-GB" u="sng">
                <a:solidFill>
                  <a:schemeClr val="lt1"/>
                </a:solidFill>
                <a:latin typeface="Lato"/>
                <a:ea typeface="Lato"/>
                <a:cs typeface="Lato"/>
                <a:sym typeface="Lato"/>
                <a:hlinkClick r:id="rId4">
                  <a:extLst>
                    <a:ext uri="{A12FA001-AC4F-418D-AE19-62706E023703}">
                      <ahyp:hlinkClr val="tx"/>
                    </a:ext>
                  </a:extLst>
                </a:hlinkClick>
              </a:rPr>
              <a:t>Bank of England - How do card payments work?</a:t>
            </a:r>
            <a:endParaRPr>
              <a:solidFill>
                <a:schemeClr val="lt1"/>
              </a:solidFill>
              <a:latin typeface="Lato"/>
              <a:ea typeface="Lato"/>
              <a:cs typeface="Lato"/>
              <a:sym typeface="Lato"/>
            </a:endParaRPr>
          </a:p>
          <a:p>
            <a:pPr indent="0" lvl="0" marL="0" rtl="0" algn="l">
              <a:lnSpc>
                <a:spcPct val="140000"/>
              </a:lnSpc>
              <a:spcBef>
                <a:spcPts val="0"/>
              </a:spcBef>
              <a:spcAft>
                <a:spcPts val="0"/>
              </a:spcAft>
              <a:buNone/>
            </a:pPr>
            <a:r>
              <a:rPr lang="en-GB" u="sng">
                <a:solidFill>
                  <a:schemeClr val="lt1"/>
                </a:solidFill>
                <a:latin typeface="Lato"/>
                <a:ea typeface="Lato"/>
                <a:cs typeface="Lato"/>
                <a:sym typeface="Lato"/>
                <a:hlinkClick r:id="rId5">
                  <a:extLst>
                    <a:ext uri="{A12FA001-AC4F-418D-AE19-62706E023703}">
                      <ahyp:hlinkClr val="tx"/>
                    </a:ext>
                  </a:extLst>
                </a:hlinkClick>
              </a:rPr>
              <a:t>Money Saving Expert - Prepaid cards</a:t>
            </a:r>
            <a:endParaRPr>
              <a:solidFill>
                <a:schemeClr val="lt1"/>
              </a:solidFill>
              <a:latin typeface="Lato"/>
              <a:ea typeface="Lato"/>
              <a:cs typeface="Lato"/>
              <a:sym typeface="Lato"/>
            </a:endParaRPr>
          </a:p>
          <a:p>
            <a:pPr indent="0" lvl="0" marL="0" rtl="0" algn="l">
              <a:lnSpc>
                <a:spcPct val="115000"/>
              </a:lnSpc>
              <a:spcBef>
                <a:spcPts val="0"/>
              </a:spcBef>
              <a:spcAft>
                <a:spcPts val="0"/>
              </a:spcAft>
              <a:buClr>
                <a:srgbClr val="000000"/>
              </a:buClr>
              <a:buSzPts val="1400"/>
              <a:buFont typeface="Arial"/>
              <a:buNone/>
            </a:pPr>
            <a:r>
              <a:t/>
            </a:r>
            <a:endParaRPr>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557" name="Google Shape;557;g1575e96a1fb_0_330"/>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15d761f9135_0_19"/>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g15d761f9135_0_19"/>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81" name="Google Shape;81;g15d761f9135_0_19"/>
          <p:cNvSpPr txBox="1"/>
          <p:nvPr/>
        </p:nvSpPr>
        <p:spPr>
          <a:xfrm>
            <a:off x="439450" y="1404300"/>
            <a:ext cx="7730100" cy="2697300"/>
          </a:xfrm>
          <a:prstGeom prst="rect">
            <a:avLst/>
          </a:prstGeom>
          <a:noFill/>
          <a:ln>
            <a:noFill/>
          </a:ln>
        </p:spPr>
        <p:txBody>
          <a:bodyPr anchorCtr="0" anchor="t" bIns="91425" lIns="91425" spcFirstLastPara="1" rIns="91425" wrap="square" tIns="91425">
            <a:spAutoFit/>
          </a:bodyPr>
          <a:lstStyle/>
          <a:p>
            <a:pPr indent="-368300" lvl="0" marL="457200" rtl="0" algn="l">
              <a:lnSpc>
                <a:spcPct val="107000"/>
              </a:lnSpc>
              <a:spcBef>
                <a:spcPts val="0"/>
              </a:spcBef>
              <a:spcAft>
                <a:spcPts val="0"/>
              </a:spcAft>
              <a:buClr>
                <a:schemeClr val="lt1"/>
              </a:buClr>
              <a:buSzPts val="2200"/>
              <a:buChar char="●"/>
            </a:pPr>
            <a:r>
              <a:rPr b="1" lang="en-GB" sz="2200">
                <a:solidFill>
                  <a:schemeClr val="lt1"/>
                </a:solidFill>
                <a:latin typeface="Lato"/>
                <a:ea typeface="Lato"/>
                <a:cs typeface="Lato"/>
                <a:sym typeface="Lato"/>
              </a:rPr>
              <a:t>Describe the difference between a debit and credit card</a:t>
            </a:r>
            <a:endParaRPr sz="2200">
              <a:solidFill>
                <a:schemeClr val="lt1"/>
              </a:solidFill>
              <a:latin typeface="Lato Light"/>
              <a:ea typeface="Lato Light"/>
              <a:cs typeface="Lato Light"/>
              <a:sym typeface="Lato Light"/>
            </a:endParaRPr>
          </a:p>
          <a:p>
            <a:pPr indent="-241300" lvl="0" marL="800100" rtl="0" algn="l">
              <a:lnSpc>
                <a:spcPct val="107000"/>
              </a:lnSpc>
              <a:spcBef>
                <a:spcPts val="0"/>
              </a:spcBef>
              <a:spcAft>
                <a:spcPts val="0"/>
              </a:spcAft>
              <a:buNone/>
            </a:pPr>
            <a:r>
              <a:t/>
            </a:r>
            <a:endParaRPr sz="2200">
              <a:solidFill>
                <a:schemeClr val="lt1"/>
              </a:solidFill>
              <a:latin typeface="Lato Light"/>
              <a:ea typeface="Lato Light"/>
              <a:cs typeface="Lato Light"/>
              <a:sym typeface="Lato Light"/>
            </a:endParaRPr>
          </a:p>
          <a:p>
            <a:pPr indent="-368300" lvl="0" marL="457200" rtl="0" algn="l">
              <a:lnSpc>
                <a:spcPct val="107000"/>
              </a:lnSpc>
              <a:spcBef>
                <a:spcPts val="0"/>
              </a:spcBef>
              <a:spcAft>
                <a:spcPts val="0"/>
              </a:spcAft>
              <a:buClr>
                <a:schemeClr val="lt1"/>
              </a:buClr>
              <a:buSzPts val="2200"/>
              <a:buChar char="●"/>
            </a:pPr>
            <a:r>
              <a:rPr b="1" lang="en-GB" sz="2200">
                <a:solidFill>
                  <a:schemeClr val="lt1"/>
                </a:solidFill>
                <a:latin typeface="Lato"/>
                <a:ea typeface="Lato"/>
                <a:cs typeface="Lato"/>
                <a:sym typeface="Lato"/>
              </a:rPr>
              <a:t>Compare credit card payment options</a:t>
            </a:r>
            <a:endParaRPr b="1" sz="2200">
              <a:solidFill>
                <a:schemeClr val="lt1"/>
              </a:solidFill>
              <a:latin typeface="Lato"/>
              <a:ea typeface="Lato"/>
              <a:cs typeface="Lato"/>
              <a:sym typeface="Lato"/>
            </a:endParaRPr>
          </a:p>
          <a:p>
            <a:pPr indent="-241300" lvl="0" marL="800100" rtl="0" algn="l">
              <a:lnSpc>
                <a:spcPct val="107000"/>
              </a:lnSpc>
              <a:spcBef>
                <a:spcPts val="0"/>
              </a:spcBef>
              <a:spcAft>
                <a:spcPts val="0"/>
              </a:spcAft>
              <a:buNone/>
            </a:pPr>
            <a:r>
              <a:t/>
            </a:r>
            <a:endParaRPr sz="2200">
              <a:solidFill>
                <a:schemeClr val="lt1"/>
              </a:solidFill>
              <a:latin typeface="Lato Light"/>
              <a:ea typeface="Lato Light"/>
              <a:cs typeface="Lato Light"/>
              <a:sym typeface="Lato Light"/>
            </a:endParaRPr>
          </a:p>
          <a:p>
            <a:pPr indent="-368300" lvl="0" marL="457200" rtl="0" algn="l">
              <a:lnSpc>
                <a:spcPct val="107000"/>
              </a:lnSpc>
              <a:spcBef>
                <a:spcPts val="0"/>
              </a:spcBef>
              <a:spcAft>
                <a:spcPts val="0"/>
              </a:spcAft>
              <a:buClr>
                <a:schemeClr val="lt1"/>
              </a:buClr>
              <a:buSzPts val="2200"/>
              <a:buChar char="●"/>
            </a:pPr>
            <a:r>
              <a:rPr b="1" lang="en-GB" sz="2200">
                <a:solidFill>
                  <a:schemeClr val="lt1"/>
                </a:solidFill>
                <a:latin typeface="Lato"/>
                <a:ea typeface="Lato"/>
                <a:cs typeface="Lato"/>
                <a:sym typeface="Lato"/>
              </a:rPr>
              <a:t>Demonstrate how to make</a:t>
            </a:r>
            <a:r>
              <a:rPr b="1" lang="en-GB" sz="2200">
                <a:solidFill>
                  <a:srgbClr val="00B050"/>
                </a:solidFill>
                <a:latin typeface="Lato"/>
                <a:ea typeface="Lato"/>
                <a:cs typeface="Lato"/>
                <a:sym typeface="Lato"/>
              </a:rPr>
              <a:t> </a:t>
            </a:r>
            <a:r>
              <a:rPr b="1" lang="en-GB" sz="2200">
                <a:solidFill>
                  <a:schemeClr val="lt1"/>
                </a:solidFill>
                <a:latin typeface="Lato"/>
                <a:ea typeface="Lato"/>
                <a:cs typeface="Lato"/>
                <a:sym typeface="Lato"/>
              </a:rPr>
              <a:t>conscious spending decisions</a:t>
            </a:r>
            <a:endParaRPr sz="2200">
              <a:solidFill>
                <a:schemeClr val="lt1"/>
              </a:solidFill>
              <a:latin typeface="Lato Light"/>
              <a:ea typeface="Lato Light"/>
              <a:cs typeface="Lato Light"/>
              <a:sym typeface="Lato Light"/>
            </a:endParaRPr>
          </a:p>
          <a:p>
            <a:pPr indent="0" lvl="0" marL="457200" rtl="0" algn="l">
              <a:lnSpc>
                <a:spcPct val="107000"/>
              </a:lnSpc>
              <a:spcBef>
                <a:spcPts val="0"/>
              </a:spcBef>
              <a:spcAft>
                <a:spcPts val="0"/>
              </a:spcAft>
              <a:buNone/>
            </a:pPr>
            <a:r>
              <a:t/>
            </a:r>
            <a:endParaRPr b="1" sz="2200">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600"/>
              <a:buFont typeface="Arial"/>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4"/>
          <p:cNvSpPr txBox="1"/>
          <p:nvPr/>
        </p:nvSpPr>
        <p:spPr>
          <a:xfrm>
            <a:off x="412526" y="628400"/>
            <a:ext cx="4107600" cy="143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en-GB" sz="2900">
                <a:solidFill>
                  <a:schemeClr val="lt1"/>
                </a:solidFill>
                <a:latin typeface="Lato"/>
                <a:ea typeface="Lato"/>
                <a:cs typeface="Lato"/>
                <a:sym typeface="Lato"/>
              </a:rPr>
              <a:t>W</a:t>
            </a:r>
            <a:r>
              <a:rPr b="1" i="0" lang="en-GB" sz="2900" u="none" cap="none" strike="noStrike">
                <a:solidFill>
                  <a:schemeClr val="lt1"/>
                </a:solidFill>
                <a:latin typeface="Lato"/>
                <a:ea typeface="Lato"/>
                <a:cs typeface="Lato"/>
                <a:sym typeface="Lato"/>
              </a:rPr>
              <a:t>hat are the different ways </a:t>
            </a:r>
            <a:r>
              <a:rPr b="1" lang="en-GB" sz="2900">
                <a:solidFill>
                  <a:schemeClr val="lt1"/>
                </a:solidFill>
                <a:latin typeface="Lato"/>
                <a:ea typeface="Lato"/>
                <a:cs typeface="Lato"/>
                <a:sym typeface="Lato"/>
              </a:rPr>
              <a:t>to make payments?</a:t>
            </a:r>
            <a:endParaRPr b="1" i="0" sz="2900" u="none" cap="none" strike="noStrike">
              <a:solidFill>
                <a:schemeClr val="lt1"/>
              </a:solidFill>
              <a:latin typeface="Lato"/>
              <a:ea typeface="Lato"/>
              <a:cs typeface="Lato"/>
              <a:sym typeface="Lato"/>
            </a:endParaRPr>
          </a:p>
        </p:txBody>
      </p:sp>
      <p:sp>
        <p:nvSpPr>
          <p:cNvPr id="87" name="Google Shape;87;p4"/>
          <p:cNvSpPr txBox="1"/>
          <p:nvPr/>
        </p:nvSpPr>
        <p:spPr>
          <a:xfrm>
            <a:off x="412526" y="2800350"/>
            <a:ext cx="41076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i="1" lang="en-GB" sz="2000">
                <a:solidFill>
                  <a:schemeClr val="lt1"/>
                </a:solidFill>
                <a:latin typeface="Lato Black"/>
                <a:ea typeface="Lato Black"/>
                <a:cs typeface="Lato Black"/>
                <a:sym typeface="Lato Black"/>
              </a:rPr>
              <a:t>Stretch: Are all payment methods accessible for all people?</a:t>
            </a:r>
            <a:endParaRPr b="0" i="1" sz="2000" u="none" cap="none" strike="noStrike">
              <a:solidFill>
                <a:schemeClr val="lt1"/>
              </a:solidFill>
              <a:latin typeface="Lato Black"/>
              <a:ea typeface="Lato Black"/>
              <a:cs typeface="Lato Black"/>
              <a:sym typeface="Lato Black"/>
            </a:endParaRPr>
          </a:p>
        </p:txBody>
      </p:sp>
      <p:sp>
        <p:nvSpPr>
          <p:cNvPr id="88" name="Google Shape;88;p4"/>
          <p:cNvSpPr txBox="1"/>
          <p:nvPr/>
        </p:nvSpPr>
        <p:spPr>
          <a:xfrm>
            <a:off x="6436404" y="933607"/>
            <a:ext cx="717900" cy="642000"/>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None/>
            </a:pPr>
            <a:r>
              <a:rPr b="0" i="0" lang="en-GB" sz="1600" u="none" cap="none" strike="noStrike">
                <a:solidFill>
                  <a:schemeClr val="accent2"/>
                </a:solidFill>
                <a:latin typeface="Lato Black"/>
                <a:ea typeface="Lato Black"/>
                <a:cs typeface="Lato Black"/>
                <a:sym typeface="Lato Black"/>
              </a:rPr>
              <a:t>Cash</a:t>
            </a:r>
            <a:endParaRPr sz="1200"/>
          </a:p>
        </p:txBody>
      </p:sp>
      <p:sp>
        <p:nvSpPr>
          <p:cNvPr id="89" name="Google Shape;89;p4"/>
          <p:cNvSpPr txBox="1"/>
          <p:nvPr/>
        </p:nvSpPr>
        <p:spPr>
          <a:xfrm>
            <a:off x="7657579" y="1540157"/>
            <a:ext cx="717900" cy="642000"/>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None/>
            </a:pPr>
            <a:r>
              <a:rPr b="0" i="0" lang="en-GB" sz="1600" u="none" cap="none" strike="noStrike">
                <a:solidFill>
                  <a:schemeClr val="accent2"/>
                </a:solidFill>
                <a:latin typeface="Lato Black"/>
                <a:ea typeface="Lato Black"/>
                <a:cs typeface="Lato Black"/>
                <a:sym typeface="Lato Black"/>
              </a:rPr>
              <a:t>Cash</a:t>
            </a:r>
            <a:endParaRPr sz="1200"/>
          </a:p>
        </p:txBody>
      </p:sp>
      <p:sp>
        <p:nvSpPr>
          <p:cNvPr id="90" name="Google Shape;90;p4"/>
          <p:cNvSpPr txBox="1"/>
          <p:nvPr/>
        </p:nvSpPr>
        <p:spPr>
          <a:xfrm>
            <a:off x="7657579" y="2833357"/>
            <a:ext cx="717900" cy="642000"/>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None/>
            </a:pPr>
            <a:r>
              <a:rPr b="0" i="0" lang="en-GB" sz="1600" u="none" cap="none" strike="noStrike">
                <a:solidFill>
                  <a:schemeClr val="accent2"/>
                </a:solidFill>
                <a:latin typeface="Lato Black"/>
                <a:ea typeface="Lato Black"/>
                <a:cs typeface="Lato Black"/>
                <a:sym typeface="Lato Black"/>
              </a:rPr>
              <a:t>Cash</a:t>
            </a:r>
            <a:endParaRPr sz="1200"/>
          </a:p>
        </p:txBody>
      </p:sp>
      <p:sp>
        <p:nvSpPr>
          <p:cNvPr id="91" name="Google Shape;91;p4"/>
          <p:cNvSpPr txBox="1"/>
          <p:nvPr/>
        </p:nvSpPr>
        <p:spPr>
          <a:xfrm>
            <a:off x="6436404" y="3475357"/>
            <a:ext cx="717900" cy="642000"/>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None/>
            </a:pPr>
            <a:r>
              <a:rPr b="0" i="0" lang="en-GB" sz="1600" u="none" cap="none" strike="noStrike">
                <a:solidFill>
                  <a:schemeClr val="accent2"/>
                </a:solidFill>
                <a:latin typeface="Lato Black"/>
                <a:ea typeface="Lato Black"/>
                <a:cs typeface="Lato Black"/>
                <a:sym typeface="Lato Black"/>
              </a:rPr>
              <a:t>Cash</a:t>
            </a:r>
            <a:endParaRPr sz="1200"/>
          </a:p>
        </p:txBody>
      </p:sp>
      <p:grpSp>
        <p:nvGrpSpPr>
          <p:cNvPr id="92" name="Google Shape;92;p4"/>
          <p:cNvGrpSpPr/>
          <p:nvPr/>
        </p:nvGrpSpPr>
        <p:grpSpPr>
          <a:xfrm>
            <a:off x="5003120" y="781175"/>
            <a:ext cx="3475823" cy="3449410"/>
            <a:chOff x="1456804" y="2271"/>
            <a:chExt cx="4108538" cy="4558491"/>
          </a:xfrm>
        </p:grpSpPr>
        <p:sp>
          <p:nvSpPr>
            <p:cNvPr id="93" name="Google Shape;93;p4"/>
            <p:cNvSpPr/>
            <p:nvPr/>
          </p:nvSpPr>
          <p:spPr>
            <a:xfrm>
              <a:off x="2911073" y="1681516"/>
              <a:ext cx="1200000" cy="12000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94" name="Google Shape;94;p4"/>
            <p:cNvSpPr txBox="1"/>
            <p:nvPr/>
          </p:nvSpPr>
          <p:spPr>
            <a:xfrm>
              <a:off x="3086822" y="1857265"/>
              <a:ext cx="848700" cy="848700"/>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None/>
              </a:pPr>
              <a:r>
                <a:rPr b="1" i="0" lang="en-GB" sz="1300" u="none" cap="none" strike="noStrike">
                  <a:solidFill>
                    <a:schemeClr val="lt1"/>
                  </a:solidFill>
                  <a:latin typeface="Lato Black"/>
                  <a:ea typeface="Lato Black"/>
                  <a:cs typeface="Lato Black"/>
                  <a:sym typeface="Lato Black"/>
                </a:rPr>
                <a:t>Payment methods</a:t>
              </a:r>
              <a:endParaRPr b="1" i="0" sz="1300" u="none" cap="none" strike="noStrike">
                <a:solidFill>
                  <a:schemeClr val="lt1"/>
                </a:solidFill>
                <a:latin typeface="Lato Black"/>
                <a:ea typeface="Lato Black"/>
                <a:cs typeface="Lato Black"/>
                <a:sym typeface="Lato Black"/>
              </a:endParaRPr>
            </a:p>
          </p:txBody>
        </p:sp>
        <p:sp>
          <p:nvSpPr>
            <p:cNvPr id="95" name="Google Shape;95;p4"/>
            <p:cNvSpPr/>
            <p:nvPr/>
          </p:nvSpPr>
          <p:spPr>
            <a:xfrm rot="-5400000">
              <a:off x="3384053" y="1245051"/>
              <a:ext cx="254100" cy="4080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96" name="Google Shape;96;p4"/>
            <p:cNvSpPr txBox="1"/>
            <p:nvPr/>
          </p:nvSpPr>
          <p:spPr>
            <a:xfrm rot="-5400000">
              <a:off x="3422159" y="1364751"/>
              <a:ext cx="177900" cy="2448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1000" u="none" cap="none" strike="noStrike">
                <a:solidFill>
                  <a:schemeClr val="lt1"/>
                </a:solidFill>
                <a:latin typeface="Lato Black"/>
                <a:ea typeface="Lato Black"/>
                <a:cs typeface="Lato Black"/>
                <a:sym typeface="Lato Black"/>
              </a:endParaRPr>
            </a:p>
          </p:txBody>
        </p:sp>
        <p:sp>
          <p:nvSpPr>
            <p:cNvPr id="97" name="Google Shape;97;p4"/>
            <p:cNvSpPr/>
            <p:nvPr/>
          </p:nvSpPr>
          <p:spPr>
            <a:xfrm>
              <a:off x="2911073" y="2271"/>
              <a:ext cx="1200000" cy="12000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98" name="Google Shape;98;p4"/>
            <p:cNvSpPr txBox="1"/>
            <p:nvPr/>
          </p:nvSpPr>
          <p:spPr>
            <a:xfrm>
              <a:off x="3086822" y="178020"/>
              <a:ext cx="848700" cy="848700"/>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None/>
              </a:pPr>
              <a:r>
                <a:t/>
              </a:r>
              <a:endParaRPr b="0" i="0" sz="1300" u="none" cap="none" strike="noStrike">
                <a:solidFill>
                  <a:schemeClr val="accent2"/>
                </a:solidFill>
                <a:latin typeface="Lato Black"/>
                <a:ea typeface="Lato Black"/>
                <a:cs typeface="Lato Black"/>
                <a:sym typeface="Lato Black"/>
              </a:endParaRPr>
            </a:p>
          </p:txBody>
        </p:sp>
        <p:sp>
          <p:nvSpPr>
            <p:cNvPr id="99" name="Google Shape;99;p4"/>
            <p:cNvSpPr/>
            <p:nvPr/>
          </p:nvSpPr>
          <p:spPr>
            <a:xfrm rot="-1799304">
              <a:off x="4105062" y="1661372"/>
              <a:ext cx="253889" cy="408053"/>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00" name="Google Shape;100;p4"/>
            <p:cNvSpPr txBox="1"/>
            <p:nvPr/>
          </p:nvSpPr>
          <p:spPr>
            <a:xfrm rot="-1799092">
              <a:off x="4110168" y="1762030"/>
              <a:ext cx="177681" cy="24488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1000" u="none" cap="none" strike="noStrike">
                <a:solidFill>
                  <a:schemeClr val="lt1"/>
                </a:solidFill>
                <a:latin typeface="Arial"/>
                <a:ea typeface="Arial"/>
                <a:cs typeface="Arial"/>
                <a:sym typeface="Arial"/>
              </a:endParaRPr>
            </a:p>
          </p:txBody>
        </p:sp>
        <p:sp>
          <p:nvSpPr>
            <p:cNvPr id="101" name="Google Shape;101;p4"/>
            <p:cNvSpPr/>
            <p:nvPr/>
          </p:nvSpPr>
          <p:spPr>
            <a:xfrm>
              <a:off x="4365342" y="841894"/>
              <a:ext cx="1200000" cy="12000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02" name="Google Shape;102;p4"/>
            <p:cNvSpPr txBox="1"/>
            <p:nvPr/>
          </p:nvSpPr>
          <p:spPr>
            <a:xfrm>
              <a:off x="4541091" y="1017643"/>
              <a:ext cx="848700" cy="848700"/>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None/>
              </a:pPr>
              <a:r>
                <a:t/>
              </a:r>
              <a:endParaRPr b="0" i="0" sz="1300" u="none" cap="none" strike="noStrike">
                <a:solidFill>
                  <a:schemeClr val="lt1"/>
                </a:solidFill>
                <a:latin typeface="Arial"/>
                <a:ea typeface="Arial"/>
                <a:cs typeface="Arial"/>
                <a:sym typeface="Arial"/>
              </a:endParaRPr>
            </a:p>
          </p:txBody>
        </p:sp>
        <p:sp>
          <p:nvSpPr>
            <p:cNvPr id="103" name="Google Shape;103;p4"/>
            <p:cNvSpPr/>
            <p:nvPr/>
          </p:nvSpPr>
          <p:spPr>
            <a:xfrm rot="1799304">
              <a:off x="4105077" y="2493731"/>
              <a:ext cx="253889" cy="408053"/>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04" name="Google Shape;104;p4"/>
            <p:cNvSpPr txBox="1"/>
            <p:nvPr/>
          </p:nvSpPr>
          <p:spPr>
            <a:xfrm rot="1799092">
              <a:off x="4110177" y="2556289"/>
              <a:ext cx="177681" cy="24488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1000" u="none" cap="none" strike="noStrike">
                <a:solidFill>
                  <a:schemeClr val="lt1"/>
                </a:solidFill>
                <a:latin typeface="Arial"/>
                <a:ea typeface="Arial"/>
                <a:cs typeface="Arial"/>
                <a:sym typeface="Arial"/>
              </a:endParaRPr>
            </a:p>
          </p:txBody>
        </p:sp>
        <p:sp>
          <p:nvSpPr>
            <p:cNvPr id="105" name="Google Shape;105;p4"/>
            <p:cNvSpPr/>
            <p:nvPr/>
          </p:nvSpPr>
          <p:spPr>
            <a:xfrm>
              <a:off x="4365342" y="2521139"/>
              <a:ext cx="1200000" cy="12000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06" name="Google Shape;106;p4"/>
            <p:cNvSpPr txBox="1"/>
            <p:nvPr/>
          </p:nvSpPr>
          <p:spPr>
            <a:xfrm>
              <a:off x="4541091" y="2696888"/>
              <a:ext cx="848700" cy="848700"/>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None/>
              </a:pPr>
              <a:r>
                <a:t/>
              </a:r>
              <a:endParaRPr b="0" i="0" sz="1300" u="none" cap="none" strike="noStrike">
                <a:solidFill>
                  <a:schemeClr val="lt1"/>
                </a:solidFill>
                <a:latin typeface="Arial"/>
                <a:ea typeface="Arial"/>
                <a:cs typeface="Arial"/>
                <a:sym typeface="Arial"/>
              </a:endParaRPr>
            </a:p>
          </p:txBody>
        </p:sp>
        <p:sp>
          <p:nvSpPr>
            <p:cNvPr id="107" name="Google Shape;107;p4"/>
            <p:cNvSpPr/>
            <p:nvPr/>
          </p:nvSpPr>
          <p:spPr>
            <a:xfrm rot="5400000">
              <a:off x="3384083" y="2910070"/>
              <a:ext cx="254100" cy="4080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08" name="Google Shape;108;p4"/>
            <p:cNvSpPr txBox="1"/>
            <p:nvPr/>
          </p:nvSpPr>
          <p:spPr>
            <a:xfrm rot="5400000">
              <a:off x="3422177" y="2953570"/>
              <a:ext cx="177900" cy="2448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1000" u="none" cap="none" strike="noStrike">
                <a:solidFill>
                  <a:schemeClr val="lt1"/>
                </a:solidFill>
                <a:latin typeface="Lato Black"/>
                <a:ea typeface="Lato Black"/>
                <a:cs typeface="Lato Black"/>
                <a:sym typeface="Lato Black"/>
              </a:endParaRPr>
            </a:p>
          </p:txBody>
        </p:sp>
        <p:sp>
          <p:nvSpPr>
            <p:cNvPr id="109" name="Google Shape;109;p4"/>
            <p:cNvSpPr/>
            <p:nvPr/>
          </p:nvSpPr>
          <p:spPr>
            <a:xfrm>
              <a:off x="2911073" y="3360762"/>
              <a:ext cx="1200000" cy="12000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10" name="Google Shape;110;p4"/>
            <p:cNvSpPr txBox="1"/>
            <p:nvPr/>
          </p:nvSpPr>
          <p:spPr>
            <a:xfrm>
              <a:off x="3086822" y="3536511"/>
              <a:ext cx="848700" cy="848700"/>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None/>
              </a:pPr>
              <a:r>
                <a:t/>
              </a:r>
              <a:endParaRPr b="0" i="0" sz="1300" u="none" cap="none" strike="noStrike">
                <a:solidFill>
                  <a:schemeClr val="lt1"/>
                </a:solidFill>
                <a:latin typeface="Lato Black"/>
                <a:ea typeface="Lato Black"/>
                <a:cs typeface="Lato Black"/>
                <a:sym typeface="Lato Black"/>
              </a:endParaRPr>
            </a:p>
          </p:txBody>
        </p:sp>
        <p:sp>
          <p:nvSpPr>
            <p:cNvPr id="111" name="Google Shape;111;p4"/>
            <p:cNvSpPr/>
            <p:nvPr/>
          </p:nvSpPr>
          <p:spPr>
            <a:xfrm rot="9000696">
              <a:off x="2663284" y="2493695"/>
              <a:ext cx="253889" cy="408053"/>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12" name="Google Shape;112;p4"/>
            <p:cNvSpPr txBox="1"/>
            <p:nvPr/>
          </p:nvSpPr>
          <p:spPr>
            <a:xfrm rot="-1799092">
              <a:off x="2734327" y="2556372"/>
              <a:ext cx="177681" cy="24488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1000" u="none" cap="none" strike="noStrike">
                <a:solidFill>
                  <a:schemeClr val="lt1"/>
                </a:solidFill>
                <a:latin typeface="Lato Black"/>
                <a:ea typeface="Lato Black"/>
                <a:cs typeface="Lato Black"/>
                <a:sym typeface="Lato Black"/>
              </a:endParaRPr>
            </a:p>
          </p:txBody>
        </p:sp>
        <p:sp>
          <p:nvSpPr>
            <p:cNvPr id="113" name="Google Shape;113;p4"/>
            <p:cNvSpPr/>
            <p:nvPr/>
          </p:nvSpPr>
          <p:spPr>
            <a:xfrm>
              <a:off x="1456804" y="2521139"/>
              <a:ext cx="1200000" cy="12000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14" name="Google Shape;114;p4"/>
            <p:cNvSpPr txBox="1"/>
            <p:nvPr/>
          </p:nvSpPr>
          <p:spPr>
            <a:xfrm>
              <a:off x="1632553" y="2696888"/>
              <a:ext cx="848700" cy="848700"/>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None/>
              </a:pPr>
              <a:r>
                <a:rPr b="0" i="0" lang="en-GB" sz="1300" u="none" cap="none" strike="noStrike">
                  <a:solidFill>
                    <a:schemeClr val="accent2"/>
                  </a:solidFill>
                  <a:latin typeface="Lato Black"/>
                  <a:ea typeface="Lato Black"/>
                  <a:cs typeface="Lato Black"/>
                  <a:sym typeface="Lato Black"/>
                </a:rPr>
                <a:t>Banking App</a:t>
              </a:r>
              <a:endParaRPr b="0" i="0" sz="1300" u="none" cap="none" strike="noStrike">
                <a:solidFill>
                  <a:schemeClr val="accent2"/>
                </a:solidFill>
                <a:latin typeface="Lato Black"/>
                <a:ea typeface="Lato Black"/>
                <a:cs typeface="Lato Black"/>
                <a:sym typeface="Lato Black"/>
              </a:endParaRPr>
            </a:p>
          </p:txBody>
        </p:sp>
        <p:sp>
          <p:nvSpPr>
            <p:cNvPr id="115" name="Google Shape;115;p4"/>
            <p:cNvSpPr/>
            <p:nvPr/>
          </p:nvSpPr>
          <p:spPr>
            <a:xfrm rot="-9000696">
              <a:off x="2663269" y="1661336"/>
              <a:ext cx="253889" cy="408053"/>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16" name="Google Shape;116;p4"/>
            <p:cNvSpPr txBox="1"/>
            <p:nvPr/>
          </p:nvSpPr>
          <p:spPr>
            <a:xfrm rot="1799092">
              <a:off x="2734336" y="1761947"/>
              <a:ext cx="177681" cy="24488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1000" u="none" cap="none" strike="noStrike">
                <a:solidFill>
                  <a:schemeClr val="lt1"/>
                </a:solidFill>
                <a:latin typeface="Lato Black"/>
                <a:ea typeface="Lato Black"/>
                <a:cs typeface="Lato Black"/>
                <a:sym typeface="Lato Black"/>
              </a:endParaRPr>
            </a:p>
          </p:txBody>
        </p:sp>
        <p:sp>
          <p:nvSpPr>
            <p:cNvPr id="117" name="Google Shape;117;p4"/>
            <p:cNvSpPr/>
            <p:nvPr/>
          </p:nvSpPr>
          <p:spPr>
            <a:xfrm>
              <a:off x="1456804" y="841894"/>
              <a:ext cx="1200000" cy="12000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grpSp>
        <p:nvGrpSpPr>
          <p:cNvPr id="122" name="Google Shape;122;g306d734cddf_0_4"/>
          <p:cNvGrpSpPr/>
          <p:nvPr/>
        </p:nvGrpSpPr>
        <p:grpSpPr>
          <a:xfrm>
            <a:off x="5003120" y="781175"/>
            <a:ext cx="3475823" cy="3449410"/>
            <a:chOff x="1456804" y="2271"/>
            <a:chExt cx="4108538" cy="4558491"/>
          </a:xfrm>
        </p:grpSpPr>
        <p:sp>
          <p:nvSpPr>
            <p:cNvPr id="123" name="Google Shape;123;g306d734cddf_0_4"/>
            <p:cNvSpPr/>
            <p:nvPr/>
          </p:nvSpPr>
          <p:spPr>
            <a:xfrm>
              <a:off x="2911073" y="1681516"/>
              <a:ext cx="1200000" cy="12000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24" name="Google Shape;124;g306d734cddf_0_4"/>
            <p:cNvSpPr txBox="1"/>
            <p:nvPr/>
          </p:nvSpPr>
          <p:spPr>
            <a:xfrm>
              <a:off x="3086822" y="1857265"/>
              <a:ext cx="848700" cy="848700"/>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None/>
              </a:pPr>
              <a:r>
                <a:rPr b="1" i="0" lang="en-GB" sz="1300" u="none" cap="none" strike="noStrike">
                  <a:solidFill>
                    <a:schemeClr val="lt1"/>
                  </a:solidFill>
                  <a:latin typeface="Lato Black"/>
                  <a:ea typeface="Lato Black"/>
                  <a:cs typeface="Lato Black"/>
                  <a:sym typeface="Lato Black"/>
                </a:rPr>
                <a:t>Payment methods</a:t>
              </a:r>
              <a:endParaRPr b="1" i="0" sz="1300" u="none" cap="none" strike="noStrike">
                <a:solidFill>
                  <a:schemeClr val="lt1"/>
                </a:solidFill>
                <a:latin typeface="Lato Black"/>
                <a:ea typeface="Lato Black"/>
                <a:cs typeface="Lato Black"/>
                <a:sym typeface="Lato Black"/>
              </a:endParaRPr>
            </a:p>
          </p:txBody>
        </p:sp>
        <p:sp>
          <p:nvSpPr>
            <p:cNvPr id="125" name="Google Shape;125;g306d734cddf_0_4"/>
            <p:cNvSpPr/>
            <p:nvPr/>
          </p:nvSpPr>
          <p:spPr>
            <a:xfrm rot="-5400000">
              <a:off x="3384053" y="1245051"/>
              <a:ext cx="254100" cy="4080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26" name="Google Shape;126;g306d734cddf_0_4"/>
            <p:cNvSpPr txBox="1"/>
            <p:nvPr/>
          </p:nvSpPr>
          <p:spPr>
            <a:xfrm rot="-5400000">
              <a:off x="3422159" y="1364751"/>
              <a:ext cx="177900" cy="2448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1000" u="none" cap="none" strike="noStrike">
                <a:solidFill>
                  <a:schemeClr val="lt1"/>
                </a:solidFill>
                <a:latin typeface="Lato Black"/>
                <a:ea typeface="Lato Black"/>
                <a:cs typeface="Lato Black"/>
                <a:sym typeface="Lato Black"/>
              </a:endParaRPr>
            </a:p>
          </p:txBody>
        </p:sp>
        <p:sp>
          <p:nvSpPr>
            <p:cNvPr id="127" name="Google Shape;127;g306d734cddf_0_4"/>
            <p:cNvSpPr/>
            <p:nvPr/>
          </p:nvSpPr>
          <p:spPr>
            <a:xfrm>
              <a:off x="2911073" y="2271"/>
              <a:ext cx="1200000" cy="12000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28" name="Google Shape;128;g306d734cddf_0_4"/>
            <p:cNvSpPr txBox="1"/>
            <p:nvPr/>
          </p:nvSpPr>
          <p:spPr>
            <a:xfrm>
              <a:off x="3086822" y="178020"/>
              <a:ext cx="848700" cy="848700"/>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None/>
              </a:pPr>
              <a:r>
                <a:t/>
              </a:r>
              <a:endParaRPr b="0" i="0" sz="1300" u="none" cap="none" strike="noStrike">
                <a:solidFill>
                  <a:schemeClr val="accent2"/>
                </a:solidFill>
                <a:latin typeface="Lato Black"/>
                <a:ea typeface="Lato Black"/>
                <a:cs typeface="Lato Black"/>
                <a:sym typeface="Lato Black"/>
              </a:endParaRPr>
            </a:p>
          </p:txBody>
        </p:sp>
        <p:sp>
          <p:nvSpPr>
            <p:cNvPr id="129" name="Google Shape;129;g306d734cddf_0_4"/>
            <p:cNvSpPr/>
            <p:nvPr/>
          </p:nvSpPr>
          <p:spPr>
            <a:xfrm rot="-1799304">
              <a:off x="4105062" y="1661372"/>
              <a:ext cx="253889" cy="408053"/>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30" name="Google Shape;130;g306d734cddf_0_4"/>
            <p:cNvSpPr txBox="1"/>
            <p:nvPr/>
          </p:nvSpPr>
          <p:spPr>
            <a:xfrm rot="-1799092">
              <a:off x="4110168" y="1762030"/>
              <a:ext cx="177681" cy="24488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1000" u="none" cap="none" strike="noStrike">
                <a:solidFill>
                  <a:schemeClr val="lt1"/>
                </a:solidFill>
                <a:latin typeface="Arial"/>
                <a:ea typeface="Arial"/>
                <a:cs typeface="Arial"/>
                <a:sym typeface="Arial"/>
              </a:endParaRPr>
            </a:p>
          </p:txBody>
        </p:sp>
        <p:sp>
          <p:nvSpPr>
            <p:cNvPr id="131" name="Google Shape;131;g306d734cddf_0_4"/>
            <p:cNvSpPr/>
            <p:nvPr/>
          </p:nvSpPr>
          <p:spPr>
            <a:xfrm>
              <a:off x="4365342" y="841894"/>
              <a:ext cx="1200000" cy="12000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32" name="Google Shape;132;g306d734cddf_0_4"/>
            <p:cNvSpPr txBox="1"/>
            <p:nvPr/>
          </p:nvSpPr>
          <p:spPr>
            <a:xfrm>
              <a:off x="4541091" y="1017643"/>
              <a:ext cx="848700" cy="848700"/>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None/>
              </a:pPr>
              <a:r>
                <a:t/>
              </a:r>
              <a:endParaRPr b="0" i="0" sz="1300" u="none" cap="none" strike="noStrike">
                <a:solidFill>
                  <a:schemeClr val="lt1"/>
                </a:solidFill>
                <a:latin typeface="Arial"/>
                <a:ea typeface="Arial"/>
                <a:cs typeface="Arial"/>
                <a:sym typeface="Arial"/>
              </a:endParaRPr>
            </a:p>
          </p:txBody>
        </p:sp>
        <p:sp>
          <p:nvSpPr>
            <p:cNvPr id="133" name="Google Shape;133;g306d734cddf_0_4"/>
            <p:cNvSpPr/>
            <p:nvPr/>
          </p:nvSpPr>
          <p:spPr>
            <a:xfrm rot="1799304">
              <a:off x="4105077" y="2493731"/>
              <a:ext cx="253889" cy="408053"/>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34" name="Google Shape;134;g306d734cddf_0_4"/>
            <p:cNvSpPr txBox="1"/>
            <p:nvPr/>
          </p:nvSpPr>
          <p:spPr>
            <a:xfrm rot="1799092">
              <a:off x="4110177" y="2556289"/>
              <a:ext cx="177681" cy="24488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1000" u="none" cap="none" strike="noStrike">
                <a:solidFill>
                  <a:schemeClr val="lt1"/>
                </a:solidFill>
                <a:latin typeface="Arial"/>
                <a:ea typeface="Arial"/>
                <a:cs typeface="Arial"/>
                <a:sym typeface="Arial"/>
              </a:endParaRPr>
            </a:p>
          </p:txBody>
        </p:sp>
        <p:sp>
          <p:nvSpPr>
            <p:cNvPr id="135" name="Google Shape;135;g306d734cddf_0_4"/>
            <p:cNvSpPr/>
            <p:nvPr/>
          </p:nvSpPr>
          <p:spPr>
            <a:xfrm>
              <a:off x="4365342" y="2521139"/>
              <a:ext cx="1200000" cy="12000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36" name="Google Shape;136;g306d734cddf_0_4"/>
            <p:cNvSpPr txBox="1"/>
            <p:nvPr/>
          </p:nvSpPr>
          <p:spPr>
            <a:xfrm>
              <a:off x="4541091" y="2696888"/>
              <a:ext cx="848700" cy="848700"/>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None/>
              </a:pPr>
              <a:r>
                <a:t/>
              </a:r>
              <a:endParaRPr b="0" i="0" sz="1300" u="none" cap="none" strike="noStrike">
                <a:solidFill>
                  <a:schemeClr val="lt1"/>
                </a:solidFill>
                <a:latin typeface="Arial"/>
                <a:ea typeface="Arial"/>
                <a:cs typeface="Arial"/>
                <a:sym typeface="Arial"/>
              </a:endParaRPr>
            </a:p>
          </p:txBody>
        </p:sp>
        <p:sp>
          <p:nvSpPr>
            <p:cNvPr id="137" name="Google Shape;137;g306d734cddf_0_4"/>
            <p:cNvSpPr/>
            <p:nvPr/>
          </p:nvSpPr>
          <p:spPr>
            <a:xfrm rot="5400000">
              <a:off x="3384083" y="2910070"/>
              <a:ext cx="254100" cy="4080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38" name="Google Shape;138;g306d734cddf_0_4"/>
            <p:cNvSpPr txBox="1"/>
            <p:nvPr/>
          </p:nvSpPr>
          <p:spPr>
            <a:xfrm rot="5400000">
              <a:off x="3422177" y="2953570"/>
              <a:ext cx="177900" cy="2448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1000" u="none" cap="none" strike="noStrike">
                <a:solidFill>
                  <a:schemeClr val="lt1"/>
                </a:solidFill>
                <a:latin typeface="Lato Black"/>
                <a:ea typeface="Lato Black"/>
                <a:cs typeface="Lato Black"/>
                <a:sym typeface="Lato Black"/>
              </a:endParaRPr>
            </a:p>
          </p:txBody>
        </p:sp>
        <p:sp>
          <p:nvSpPr>
            <p:cNvPr id="139" name="Google Shape;139;g306d734cddf_0_4"/>
            <p:cNvSpPr/>
            <p:nvPr/>
          </p:nvSpPr>
          <p:spPr>
            <a:xfrm>
              <a:off x="2911073" y="3360762"/>
              <a:ext cx="1200000" cy="12000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40" name="Google Shape;140;g306d734cddf_0_4"/>
            <p:cNvSpPr txBox="1"/>
            <p:nvPr/>
          </p:nvSpPr>
          <p:spPr>
            <a:xfrm>
              <a:off x="3086822" y="3536511"/>
              <a:ext cx="848700" cy="848700"/>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None/>
              </a:pPr>
              <a:r>
                <a:t/>
              </a:r>
              <a:endParaRPr b="0" i="0" sz="1300" u="none" cap="none" strike="noStrike">
                <a:solidFill>
                  <a:schemeClr val="lt1"/>
                </a:solidFill>
                <a:latin typeface="Lato Black"/>
                <a:ea typeface="Lato Black"/>
                <a:cs typeface="Lato Black"/>
                <a:sym typeface="Lato Black"/>
              </a:endParaRPr>
            </a:p>
          </p:txBody>
        </p:sp>
        <p:sp>
          <p:nvSpPr>
            <p:cNvPr id="141" name="Google Shape;141;g306d734cddf_0_4"/>
            <p:cNvSpPr/>
            <p:nvPr/>
          </p:nvSpPr>
          <p:spPr>
            <a:xfrm rot="9000696">
              <a:off x="2663284" y="2493695"/>
              <a:ext cx="253889" cy="408053"/>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42" name="Google Shape;142;g306d734cddf_0_4"/>
            <p:cNvSpPr txBox="1"/>
            <p:nvPr/>
          </p:nvSpPr>
          <p:spPr>
            <a:xfrm rot="-1799092">
              <a:off x="2734327" y="2556372"/>
              <a:ext cx="177681" cy="24488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1000" u="none" cap="none" strike="noStrike">
                <a:solidFill>
                  <a:schemeClr val="lt1"/>
                </a:solidFill>
                <a:latin typeface="Lato Black"/>
                <a:ea typeface="Lato Black"/>
                <a:cs typeface="Lato Black"/>
                <a:sym typeface="Lato Black"/>
              </a:endParaRPr>
            </a:p>
          </p:txBody>
        </p:sp>
        <p:sp>
          <p:nvSpPr>
            <p:cNvPr id="143" name="Google Shape;143;g306d734cddf_0_4"/>
            <p:cNvSpPr/>
            <p:nvPr/>
          </p:nvSpPr>
          <p:spPr>
            <a:xfrm>
              <a:off x="1456804" y="2521139"/>
              <a:ext cx="1200000" cy="12000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44" name="Google Shape;144;g306d734cddf_0_4"/>
            <p:cNvSpPr txBox="1"/>
            <p:nvPr/>
          </p:nvSpPr>
          <p:spPr>
            <a:xfrm>
              <a:off x="1632553" y="2696888"/>
              <a:ext cx="848700" cy="848700"/>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None/>
              </a:pPr>
              <a:r>
                <a:rPr b="0" i="0" lang="en-GB" sz="1300" u="none" cap="none" strike="noStrike">
                  <a:solidFill>
                    <a:schemeClr val="accent2"/>
                  </a:solidFill>
                  <a:latin typeface="Lato Black"/>
                  <a:ea typeface="Lato Black"/>
                  <a:cs typeface="Lato Black"/>
                  <a:sym typeface="Lato Black"/>
                </a:rPr>
                <a:t>Banking App</a:t>
              </a:r>
              <a:endParaRPr b="0" i="0" sz="1300" u="none" cap="none" strike="noStrike">
                <a:solidFill>
                  <a:schemeClr val="accent2"/>
                </a:solidFill>
                <a:latin typeface="Lato Black"/>
                <a:ea typeface="Lato Black"/>
                <a:cs typeface="Lato Black"/>
                <a:sym typeface="Lato Black"/>
              </a:endParaRPr>
            </a:p>
          </p:txBody>
        </p:sp>
        <p:sp>
          <p:nvSpPr>
            <p:cNvPr id="145" name="Google Shape;145;g306d734cddf_0_4"/>
            <p:cNvSpPr/>
            <p:nvPr/>
          </p:nvSpPr>
          <p:spPr>
            <a:xfrm rot="-9000696">
              <a:off x="2663269" y="1661336"/>
              <a:ext cx="253889" cy="408053"/>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46" name="Google Shape;146;g306d734cddf_0_4"/>
            <p:cNvSpPr txBox="1"/>
            <p:nvPr/>
          </p:nvSpPr>
          <p:spPr>
            <a:xfrm rot="1799092">
              <a:off x="2734336" y="1761947"/>
              <a:ext cx="177681" cy="24488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1000" u="none" cap="none" strike="noStrike">
                <a:solidFill>
                  <a:schemeClr val="lt1"/>
                </a:solidFill>
                <a:latin typeface="Lato Black"/>
                <a:ea typeface="Lato Black"/>
                <a:cs typeface="Lato Black"/>
                <a:sym typeface="Lato Black"/>
              </a:endParaRPr>
            </a:p>
          </p:txBody>
        </p:sp>
        <p:sp>
          <p:nvSpPr>
            <p:cNvPr id="147" name="Google Shape;147;g306d734cddf_0_4"/>
            <p:cNvSpPr/>
            <p:nvPr/>
          </p:nvSpPr>
          <p:spPr>
            <a:xfrm>
              <a:off x="1456804" y="841894"/>
              <a:ext cx="1200000" cy="12000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48" name="Google Shape;148;g306d734cddf_0_4"/>
            <p:cNvSpPr txBox="1"/>
            <p:nvPr/>
          </p:nvSpPr>
          <p:spPr>
            <a:xfrm>
              <a:off x="1632553" y="1017643"/>
              <a:ext cx="848700" cy="848700"/>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None/>
              </a:pPr>
              <a:r>
                <a:rPr lang="en-GB" sz="1600">
                  <a:solidFill>
                    <a:schemeClr val="accent2"/>
                  </a:solidFill>
                  <a:latin typeface="Lato Black"/>
                  <a:ea typeface="Lato Black"/>
                  <a:cs typeface="Lato Black"/>
                  <a:sym typeface="Lato Black"/>
                </a:rPr>
                <a:t>Debit card</a:t>
              </a:r>
              <a:endParaRPr sz="1200"/>
            </a:p>
          </p:txBody>
        </p:sp>
      </p:grpSp>
      <p:sp>
        <p:nvSpPr>
          <p:cNvPr id="149" name="Google Shape;149;g306d734cddf_0_4"/>
          <p:cNvSpPr txBox="1"/>
          <p:nvPr/>
        </p:nvSpPr>
        <p:spPr>
          <a:xfrm>
            <a:off x="412526" y="628400"/>
            <a:ext cx="4107600" cy="143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en-GB" sz="2900">
                <a:solidFill>
                  <a:schemeClr val="lt1"/>
                </a:solidFill>
                <a:latin typeface="Lato"/>
                <a:ea typeface="Lato"/>
                <a:cs typeface="Lato"/>
                <a:sym typeface="Lato"/>
              </a:rPr>
              <a:t>W</a:t>
            </a:r>
            <a:r>
              <a:rPr b="1" i="0" lang="en-GB" sz="2900" u="none" cap="none" strike="noStrike">
                <a:solidFill>
                  <a:schemeClr val="lt1"/>
                </a:solidFill>
                <a:latin typeface="Lato"/>
                <a:ea typeface="Lato"/>
                <a:cs typeface="Lato"/>
                <a:sym typeface="Lato"/>
              </a:rPr>
              <a:t>hat are the different ways </a:t>
            </a:r>
            <a:r>
              <a:rPr b="1" lang="en-GB" sz="2900">
                <a:solidFill>
                  <a:schemeClr val="lt1"/>
                </a:solidFill>
                <a:latin typeface="Lato"/>
                <a:ea typeface="Lato"/>
                <a:cs typeface="Lato"/>
                <a:sym typeface="Lato"/>
              </a:rPr>
              <a:t>to make payments?</a:t>
            </a:r>
            <a:endParaRPr b="1" i="0" sz="2900" u="none" cap="none" strike="noStrike">
              <a:solidFill>
                <a:schemeClr val="lt1"/>
              </a:solidFill>
              <a:latin typeface="Lato"/>
              <a:ea typeface="Lato"/>
              <a:cs typeface="Lato"/>
              <a:sym typeface="Lato"/>
            </a:endParaRPr>
          </a:p>
        </p:txBody>
      </p:sp>
      <p:sp>
        <p:nvSpPr>
          <p:cNvPr id="150" name="Google Shape;150;g306d734cddf_0_4"/>
          <p:cNvSpPr txBox="1"/>
          <p:nvPr/>
        </p:nvSpPr>
        <p:spPr>
          <a:xfrm>
            <a:off x="412526" y="2800350"/>
            <a:ext cx="41076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i="1" lang="en-GB" sz="2000">
                <a:solidFill>
                  <a:schemeClr val="lt1"/>
                </a:solidFill>
                <a:latin typeface="Lato Black"/>
                <a:ea typeface="Lato Black"/>
                <a:cs typeface="Lato Black"/>
                <a:sym typeface="Lato Black"/>
              </a:rPr>
              <a:t>Stretch: Are all payment methods accessible for all people?</a:t>
            </a:r>
            <a:endParaRPr b="0" i="1" sz="2000" u="none" cap="none" strike="noStrike">
              <a:solidFill>
                <a:schemeClr val="lt1"/>
              </a:solidFill>
              <a:latin typeface="Lato Black"/>
              <a:ea typeface="Lato Black"/>
              <a:cs typeface="Lato Black"/>
              <a:sym typeface="Lato Black"/>
            </a:endParaRPr>
          </a:p>
        </p:txBody>
      </p:sp>
      <p:sp>
        <p:nvSpPr>
          <p:cNvPr id="151" name="Google Shape;151;g306d734cddf_0_4"/>
          <p:cNvSpPr txBox="1"/>
          <p:nvPr/>
        </p:nvSpPr>
        <p:spPr>
          <a:xfrm>
            <a:off x="6436404" y="933607"/>
            <a:ext cx="717900" cy="642000"/>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None/>
            </a:pPr>
            <a:r>
              <a:rPr lang="en-GB" sz="1600">
                <a:solidFill>
                  <a:schemeClr val="accent2"/>
                </a:solidFill>
                <a:latin typeface="Lato Black"/>
                <a:ea typeface="Lato Black"/>
                <a:cs typeface="Lato Black"/>
                <a:sym typeface="Lato Black"/>
              </a:rPr>
              <a:t>Credit card</a:t>
            </a:r>
            <a:endParaRPr sz="1200"/>
          </a:p>
        </p:txBody>
      </p:sp>
      <p:sp>
        <p:nvSpPr>
          <p:cNvPr id="152" name="Google Shape;152;g306d734cddf_0_4"/>
          <p:cNvSpPr txBox="1"/>
          <p:nvPr/>
        </p:nvSpPr>
        <p:spPr>
          <a:xfrm>
            <a:off x="7657579" y="1540157"/>
            <a:ext cx="717900" cy="642000"/>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None/>
            </a:pPr>
            <a:r>
              <a:rPr b="0" i="0" lang="en-GB" sz="1600" u="none" cap="none" strike="noStrike">
                <a:solidFill>
                  <a:schemeClr val="accent2"/>
                </a:solidFill>
                <a:latin typeface="Lato Black"/>
                <a:ea typeface="Lato Black"/>
                <a:cs typeface="Lato Black"/>
                <a:sym typeface="Lato Black"/>
              </a:rPr>
              <a:t>Cash</a:t>
            </a:r>
            <a:endParaRPr sz="1200"/>
          </a:p>
        </p:txBody>
      </p:sp>
      <p:sp>
        <p:nvSpPr>
          <p:cNvPr id="153" name="Google Shape;153;g306d734cddf_0_4"/>
          <p:cNvSpPr txBox="1"/>
          <p:nvPr/>
        </p:nvSpPr>
        <p:spPr>
          <a:xfrm>
            <a:off x="7657579" y="2833357"/>
            <a:ext cx="717900" cy="642000"/>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None/>
            </a:pPr>
            <a:r>
              <a:rPr lang="en-GB" sz="1600">
                <a:solidFill>
                  <a:schemeClr val="accent2"/>
                </a:solidFill>
                <a:latin typeface="Lato Black"/>
                <a:ea typeface="Lato Black"/>
                <a:cs typeface="Lato Black"/>
                <a:sym typeface="Lato Black"/>
              </a:rPr>
              <a:t>Apple Pay</a:t>
            </a:r>
            <a:endParaRPr sz="1200"/>
          </a:p>
        </p:txBody>
      </p:sp>
      <p:sp>
        <p:nvSpPr>
          <p:cNvPr id="154" name="Google Shape;154;g306d734cddf_0_4"/>
          <p:cNvSpPr txBox="1"/>
          <p:nvPr/>
        </p:nvSpPr>
        <p:spPr>
          <a:xfrm>
            <a:off x="6436404" y="3475357"/>
            <a:ext cx="717900" cy="642000"/>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None/>
            </a:pPr>
            <a:r>
              <a:rPr lang="en-GB" sz="1600">
                <a:solidFill>
                  <a:schemeClr val="accent2"/>
                </a:solidFill>
                <a:latin typeface="Lato Black"/>
                <a:ea typeface="Lato Black"/>
                <a:cs typeface="Lato Black"/>
                <a:sym typeface="Lato Black"/>
              </a:rPr>
              <a:t>Crypto</a:t>
            </a:r>
            <a:endParaRPr sz="1200"/>
          </a:p>
        </p:txBody>
      </p:sp>
      <p:pic>
        <p:nvPicPr>
          <p:cNvPr id="155" name="Google Shape;155;g306d734cddf_0_4"/>
          <p:cNvPicPr preferRelativeResize="0"/>
          <p:nvPr/>
        </p:nvPicPr>
        <p:blipFill rotWithShape="1">
          <a:blip r:embed="rId3">
            <a:alphaModFix/>
          </a:blip>
          <a:srcRect b="14759" l="22643" r="22435" t="15124"/>
          <a:stretch/>
        </p:blipFill>
        <p:spPr>
          <a:xfrm>
            <a:off x="7553500" y="287150"/>
            <a:ext cx="1350576" cy="861251"/>
          </a:xfrm>
          <a:prstGeom prst="rect">
            <a:avLst/>
          </a:prstGeom>
          <a:noFill/>
          <a:ln>
            <a:noFill/>
          </a:ln>
        </p:spPr>
      </p:pic>
      <p:pic>
        <p:nvPicPr>
          <p:cNvPr id="156" name="Google Shape;156;g306d734cddf_0_4"/>
          <p:cNvPicPr preferRelativeResize="0"/>
          <p:nvPr/>
        </p:nvPicPr>
        <p:blipFill>
          <a:blip r:embed="rId4">
            <a:alphaModFix/>
          </a:blip>
          <a:stretch>
            <a:fillRect/>
          </a:stretch>
        </p:blipFill>
        <p:spPr>
          <a:xfrm>
            <a:off x="4015950" y="4048038"/>
            <a:ext cx="1350575" cy="675288"/>
          </a:xfrm>
          <a:prstGeom prst="rect">
            <a:avLst/>
          </a:prstGeom>
          <a:noFill/>
          <a:ln>
            <a:noFill/>
          </a:ln>
        </p:spPr>
      </p:pic>
      <p:pic>
        <p:nvPicPr>
          <p:cNvPr id="157" name="Google Shape;157;g306d734cddf_0_4"/>
          <p:cNvPicPr preferRelativeResize="0"/>
          <p:nvPr/>
        </p:nvPicPr>
        <p:blipFill rotWithShape="1">
          <a:blip r:embed="rId5">
            <a:alphaModFix/>
          </a:blip>
          <a:srcRect b="34035" l="0" r="0" t="34125"/>
          <a:stretch/>
        </p:blipFill>
        <p:spPr>
          <a:xfrm>
            <a:off x="4302955" y="77775"/>
            <a:ext cx="2016445" cy="6420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5"/>
          <p:cNvSpPr txBox="1"/>
          <p:nvPr>
            <p:ph type="ctrTitle"/>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GB" sz="2900" u="none" cap="none" strike="noStrike">
                <a:solidFill>
                  <a:schemeClr val="accent2"/>
                </a:solidFill>
                <a:latin typeface="Lato"/>
                <a:ea typeface="Lato"/>
                <a:cs typeface="Lato"/>
                <a:sym typeface="Lato"/>
              </a:rPr>
              <a:t>Paying by card</a:t>
            </a:r>
            <a:endParaRPr b="1" i="0" sz="2900" u="none" cap="none" strike="noStrike">
              <a:solidFill>
                <a:schemeClr val="accent2"/>
              </a:solidFill>
              <a:latin typeface="Lato"/>
              <a:ea typeface="Lato"/>
              <a:cs typeface="Lato"/>
              <a:sym typeface="Lato"/>
            </a:endParaRPr>
          </a:p>
        </p:txBody>
      </p:sp>
      <p:sp>
        <p:nvSpPr>
          <p:cNvPr id="163" name="Google Shape;163;p5"/>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sp>
        <p:nvSpPr>
          <p:cNvPr id="164" name="Google Shape;164;p5"/>
          <p:cNvSpPr txBox="1"/>
          <p:nvPr/>
        </p:nvSpPr>
        <p:spPr>
          <a:xfrm>
            <a:off x="369662" y="1347125"/>
            <a:ext cx="8362800" cy="21471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rPr b="1" i="0" lang="en-GB" sz="2400" u="none" cap="none" strike="noStrike">
                <a:solidFill>
                  <a:srgbClr val="FFFFFF"/>
                </a:solidFill>
                <a:latin typeface="Lato"/>
                <a:ea typeface="Lato"/>
                <a:cs typeface="Lato"/>
                <a:sym typeface="Lato"/>
              </a:rPr>
              <a:t>There are 3 different types of cards:</a:t>
            </a:r>
            <a:endParaRPr sz="2400"/>
          </a:p>
          <a:p>
            <a:pPr indent="0" lvl="0" marL="101600" marR="0" rtl="0" algn="l">
              <a:lnSpc>
                <a:spcPct val="115000"/>
              </a:lnSpc>
              <a:spcBef>
                <a:spcPts val="0"/>
              </a:spcBef>
              <a:spcAft>
                <a:spcPts val="0"/>
              </a:spcAft>
              <a:buNone/>
            </a:pPr>
            <a:r>
              <a:t/>
            </a:r>
            <a:endParaRPr b="1" i="0" sz="1800" u="none" cap="none" strike="noStrike">
              <a:solidFill>
                <a:srgbClr val="FFFFFF"/>
              </a:solidFill>
              <a:latin typeface="Lato"/>
              <a:ea typeface="Lato"/>
              <a:cs typeface="Lato"/>
              <a:sym typeface="Lato"/>
            </a:endParaRPr>
          </a:p>
          <a:p>
            <a:pPr indent="0" lvl="0" marL="101600" marR="0" rtl="0" algn="l">
              <a:lnSpc>
                <a:spcPct val="115000"/>
              </a:lnSpc>
              <a:spcBef>
                <a:spcPts val="0"/>
              </a:spcBef>
              <a:spcAft>
                <a:spcPts val="0"/>
              </a:spcAft>
              <a:buNone/>
            </a:pPr>
            <a:r>
              <a:rPr b="1" i="0" lang="en-GB" sz="2400" u="none" cap="none" strike="noStrike">
                <a:solidFill>
                  <a:schemeClr val="accent2"/>
                </a:solidFill>
                <a:latin typeface="Lato"/>
                <a:ea typeface="Lato"/>
                <a:cs typeface="Lato"/>
                <a:sym typeface="Lato"/>
              </a:rPr>
              <a:t>1. Debit card</a:t>
            </a:r>
            <a:endParaRPr b="0" i="0" sz="2400" u="none" cap="none" strike="noStrike">
              <a:solidFill>
                <a:srgbClr val="000000"/>
              </a:solidFill>
              <a:latin typeface="Arial"/>
              <a:ea typeface="Arial"/>
              <a:cs typeface="Arial"/>
              <a:sym typeface="Arial"/>
            </a:endParaRPr>
          </a:p>
          <a:p>
            <a:pPr indent="0" lvl="0" marL="101600" marR="0" rtl="0" algn="l">
              <a:lnSpc>
                <a:spcPct val="115000"/>
              </a:lnSpc>
              <a:spcBef>
                <a:spcPts val="0"/>
              </a:spcBef>
              <a:spcAft>
                <a:spcPts val="0"/>
              </a:spcAft>
              <a:buNone/>
            </a:pPr>
            <a:r>
              <a:rPr b="1" i="0" lang="en-GB" sz="2400" u="none" cap="none" strike="noStrike">
                <a:solidFill>
                  <a:schemeClr val="accent2"/>
                </a:solidFill>
                <a:latin typeface="Lato"/>
                <a:ea typeface="Lato"/>
                <a:cs typeface="Lato"/>
                <a:sym typeface="Lato"/>
              </a:rPr>
              <a:t>2. Prepaid card</a:t>
            </a:r>
            <a:endParaRPr sz="2400"/>
          </a:p>
          <a:p>
            <a:pPr indent="0" lvl="0" marL="101600" marR="0" rtl="0" algn="l">
              <a:lnSpc>
                <a:spcPct val="115000"/>
              </a:lnSpc>
              <a:spcBef>
                <a:spcPts val="0"/>
              </a:spcBef>
              <a:spcAft>
                <a:spcPts val="0"/>
              </a:spcAft>
              <a:buNone/>
            </a:pPr>
            <a:r>
              <a:rPr b="1" i="0" lang="en-GB" sz="2400" u="none" cap="none" strike="noStrike">
                <a:solidFill>
                  <a:schemeClr val="accent2"/>
                </a:solidFill>
                <a:latin typeface="Lato"/>
                <a:ea typeface="Lato"/>
                <a:cs typeface="Lato"/>
                <a:sym typeface="Lato"/>
              </a:rPr>
              <a:t>3. Credit card</a:t>
            </a:r>
            <a:endParaRPr b="1" i="0" sz="2400" u="none" cap="none" strike="noStrike">
              <a:solidFill>
                <a:schemeClr val="accent2"/>
              </a:solidFill>
              <a:latin typeface="Lato"/>
              <a:ea typeface="Lato"/>
              <a:cs typeface="Lato"/>
              <a:sym typeface="Lato"/>
            </a:endParaRPr>
          </a:p>
        </p:txBody>
      </p:sp>
      <p:sp>
        <p:nvSpPr>
          <p:cNvPr id="165" name="Google Shape;165;p5"/>
          <p:cNvSpPr/>
          <p:nvPr/>
        </p:nvSpPr>
        <p:spPr>
          <a:xfrm>
            <a:off x="5542869" y="1790048"/>
            <a:ext cx="3412800" cy="1977600"/>
          </a:xfrm>
          <a:prstGeom prst="cloudCallout">
            <a:avLst>
              <a:gd fmla="val -82319" name="adj1"/>
              <a:gd fmla="val 37783" name="adj2"/>
            </a:avLst>
          </a:prstGeom>
          <a:solidFill>
            <a:schemeClr val="accent1"/>
          </a:solidFill>
          <a:ln cap="flat"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GB" sz="2400" u="none" cap="none" strike="noStrike">
                <a:solidFill>
                  <a:schemeClr val="lt1"/>
                </a:solidFill>
                <a:latin typeface="Lato"/>
                <a:ea typeface="Lato"/>
                <a:cs typeface="Lato"/>
                <a:sym typeface="Lato"/>
              </a:rPr>
              <a:t>What are the differences between them?</a:t>
            </a:r>
            <a:endParaRPr b="1" i="0" sz="2400" u="none" cap="none" strike="noStrike">
              <a:solidFill>
                <a:schemeClr val="lt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1cbae2650c3_0_0"/>
          <p:cNvSpPr txBox="1"/>
          <p:nvPr>
            <p:ph type="ctrTitle"/>
          </p:nvPr>
        </p:nvSpPr>
        <p:spPr>
          <a:xfrm>
            <a:off x="2688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Comparing </a:t>
            </a:r>
            <a:r>
              <a:rPr b="1" i="0" lang="en-GB" sz="2900" u="none" cap="none" strike="noStrike">
                <a:solidFill>
                  <a:schemeClr val="accent2"/>
                </a:solidFill>
                <a:latin typeface="Lato"/>
                <a:ea typeface="Lato"/>
                <a:cs typeface="Lato"/>
                <a:sym typeface="Lato"/>
              </a:rPr>
              <a:t>payment cards</a:t>
            </a:r>
            <a:endParaRPr b="1" i="0" sz="2900" u="none" cap="none" strike="noStrike">
              <a:solidFill>
                <a:schemeClr val="accent2"/>
              </a:solidFill>
              <a:latin typeface="Lato"/>
              <a:ea typeface="Lato"/>
              <a:cs typeface="Lato"/>
              <a:sym typeface="Lato"/>
            </a:endParaRPr>
          </a:p>
        </p:txBody>
      </p:sp>
      <p:sp>
        <p:nvSpPr>
          <p:cNvPr id="171" name="Google Shape;171;g1cbae2650c3_0_0"/>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graphicFrame>
        <p:nvGraphicFramePr>
          <p:cNvPr id="172" name="Google Shape;172;g1cbae2650c3_0_0"/>
          <p:cNvGraphicFramePr/>
          <p:nvPr/>
        </p:nvGraphicFramePr>
        <p:xfrm>
          <a:off x="268917" y="1478325"/>
          <a:ext cx="3000000" cy="3000000"/>
        </p:xfrm>
        <a:graphic>
          <a:graphicData uri="http://schemas.openxmlformats.org/drawingml/2006/table">
            <a:tbl>
              <a:tblPr bandRow="1" firstRow="1">
                <a:noFill/>
                <a:tableStyleId>{19AEB6CE-8020-49D8-898F-7219E1DFB918}</a:tableStyleId>
              </a:tblPr>
              <a:tblGrid>
                <a:gridCol w="1578900"/>
                <a:gridCol w="2342425"/>
                <a:gridCol w="2342425"/>
                <a:gridCol w="2342425"/>
              </a:tblGrid>
              <a:tr h="377025">
                <a:tc>
                  <a:txBody>
                    <a:bodyPr/>
                    <a:lstStyle/>
                    <a:p>
                      <a:pPr indent="0" lvl="0" marL="0" marR="0" rtl="0" algn="l">
                        <a:lnSpc>
                          <a:spcPct val="100000"/>
                        </a:lnSpc>
                        <a:spcBef>
                          <a:spcPts val="0"/>
                        </a:spcBef>
                        <a:spcAft>
                          <a:spcPts val="0"/>
                        </a:spcAft>
                        <a:buNone/>
                      </a:pPr>
                      <a:r>
                        <a:t/>
                      </a:r>
                      <a:endParaRPr b="1" sz="1200" u="none" cap="none" strike="noStrike">
                        <a:solidFill>
                          <a:schemeClr val="accent1"/>
                        </a:solidFill>
                      </a:endParaRPr>
                    </a:p>
                  </a:txBody>
                  <a:tcPr marT="45725" marB="45725" marR="91450" marL="91450">
                    <a:solidFill>
                      <a:srgbClr val="F9CB9C"/>
                    </a:solidFill>
                  </a:tcPr>
                </a:tc>
                <a:tc>
                  <a:txBody>
                    <a:bodyPr/>
                    <a:lstStyle/>
                    <a:p>
                      <a:pPr indent="0" lvl="0" marL="0" marR="0" rtl="0" algn="ctr">
                        <a:lnSpc>
                          <a:spcPct val="100000"/>
                        </a:lnSpc>
                        <a:spcBef>
                          <a:spcPts val="0"/>
                        </a:spcBef>
                        <a:spcAft>
                          <a:spcPts val="0"/>
                        </a:spcAft>
                        <a:buNone/>
                      </a:pPr>
                      <a:r>
                        <a:rPr b="1" lang="en-GB" sz="1200" u="none" cap="none" strike="noStrike">
                          <a:solidFill>
                            <a:schemeClr val="accent1"/>
                          </a:solidFill>
                        </a:rPr>
                        <a:t>Debit card</a:t>
                      </a:r>
                      <a:endParaRPr b="1" sz="1200" u="none" cap="none" strike="noStrike">
                        <a:solidFill>
                          <a:schemeClr val="accent1"/>
                        </a:solidFill>
                      </a:endParaRPr>
                    </a:p>
                  </a:txBody>
                  <a:tcPr marT="45725" marB="45725" marR="91450" marL="91450" anchor="ctr">
                    <a:solidFill>
                      <a:srgbClr val="F9CB9C"/>
                    </a:solidFill>
                  </a:tcPr>
                </a:tc>
                <a:tc>
                  <a:txBody>
                    <a:bodyPr/>
                    <a:lstStyle/>
                    <a:p>
                      <a:pPr indent="0" lvl="0" marL="0" marR="0" rtl="0" algn="ctr">
                        <a:lnSpc>
                          <a:spcPct val="100000"/>
                        </a:lnSpc>
                        <a:spcBef>
                          <a:spcPts val="0"/>
                        </a:spcBef>
                        <a:spcAft>
                          <a:spcPts val="0"/>
                        </a:spcAft>
                        <a:buNone/>
                      </a:pPr>
                      <a:r>
                        <a:rPr b="1" lang="en-GB" sz="1200" u="none" cap="none" strike="noStrike">
                          <a:solidFill>
                            <a:schemeClr val="accent1"/>
                          </a:solidFill>
                        </a:rPr>
                        <a:t>Prepaid card</a:t>
                      </a:r>
                      <a:endParaRPr b="1" sz="1200" u="none" cap="none" strike="noStrike">
                        <a:solidFill>
                          <a:schemeClr val="accent1"/>
                        </a:solidFill>
                      </a:endParaRPr>
                    </a:p>
                  </a:txBody>
                  <a:tcPr marT="45725" marB="45725" marR="91450" marL="91450" anchor="ctr">
                    <a:solidFill>
                      <a:srgbClr val="F9CB9C"/>
                    </a:solidFill>
                  </a:tcPr>
                </a:tc>
                <a:tc>
                  <a:txBody>
                    <a:bodyPr/>
                    <a:lstStyle/>
                    <a:p>
                      <a:pPr indent="0" lvl="0" marL="0" marR="0" rtl="0" algn="ctr">
                        <a:lnSpc>
                          <a:spcPct val="100000"/>
                        </a:lnSpc>
                        <a:spcBef>
                          <a:spcPts val="0"/>
                        </a:spcBef>
                        <a:spcAft>
                          <a:spcPts val="0"/>
                        </a:spcAft>
                        <a:buNone/>
                      </a:pPr>
                      <a:r>
                        <a:rPr b="1" lang="en-GB" sz="1200" u="none" cap="none" strike="noStrike">
                          <a:solidFill>
                            <a:schemeClr val="accent1"/>
                          </a:solidFill>
                        </a:rPr>
                        <a:t>Credit card</a:t>
                      </a:r>
                      <a:endParaRPr b="1" sz="1200" u="none" cap="none" strike="noStrike">
                        <a:solidFill>
                          <a:schemeClr val="accent1"/>
                        </a:solidFill>
                      </a:endParaRPr>
                    </a:p>
                  </a:txBody>
                  <a:tcPr marT="45725" marB="45725" marR="91450" marL="91450" anchor="ctr">
                    <a:solidFill>
                      <a:srgbClr val="F9CB9C"/>
                    </a:solidFill>
                  </a:tcPr>
                </a:tc>
              </a:tr>
              <a:tr h="590150">
                <a:tc>
                  <a:txBody>
                    <a:bodyPr/>
                    <a:lstStyle/>
                    <a:p>
                      <a:pPr indent="0" lvl="0" marL="0" marR="0" rtl="0" algn="l">
                        <a:lnSpc>
                          <a:spcPct val="100000"/>
                        </a:lnSpc>
                        <a:spcBef>
                          <a:spcPts val="0"/>
                        </a:spcBef>
                        <a:spcAft>
                          <a:spcPts val="0"/>
                        </a:spcAft>
                        <a:buNone/>
                      </a:pPr>
                      <a:r>
                        <a:rPr b="1" lang="en-GB" sz="1200">
                          <a:solidFill>
                            <a:schemeClr val="accent1"/>
                          </a:solidFill>
                        </a:rPr>
                        <a:t>Where the money comes from </a:t>
                      </a:r>
                      <a:endParaRPr b="1" sz="1200" u="none" cap="none" strike="noStrike">
                        <a:solidFill>
                          <a:schemeClr val="accent1"/>
                        </a:solidFill>
                      </a:endParaRPr>
                    </a:p>
                  </a:txBody>
                  <a:tcPr marT="152400" marB="152400" marR="152400" marL="152400" anchor="ctr">
                    <a:solidFill>
                      <a:srgbClr val="F9CB9C"/>
                    </a:solidFill>
                  </a:tcPr>
                </a:tc>
                <a:tc>
                  <a:txBody>
                    <a:bodyPr/>
                    <a:lstStyle/>
                    <a:p>
                      <a:pPr indent="0" lvl="0" marL="0" rtl="0" algn="l">
                        <a:spcBef>
                          <a:spcPts val="0"/>
                        </a:spcBef>
                        <a:spcAft>
                          <a:spcPts val="0"/>
                        </a:spcAft>
                        <a:buNone/>
                      </a:pPr>
                      <a:r>
                        <a:t/>
                      </a:r>
                      <a:endParaRPr>
                        <a:solidFill>
                          <a:schemeClr val="accent1"/>
                        </a:solidFill>
                        <a:latin typeface="Lato"/>
                        <a:ea typeface="Lato"/>
                        <a:cs typeface="Lato"/>
                        <a:sym typeface="Lato"/>
                      </a:endParaRPr>
                    </a:p>
                  </a:txBody>
                  <a:tcPr marT="152400" marB="152400" marR="152400" marL="152400"/>
                </a:tc>
                <a:tc>
                  <a:txBody>
                    <a:bodyPr/>
                    <a:lstStyle/>
                    <a:p>
                      <a:pPr indent="0" lvl="0" marL="0" rtl="0" algn="l">
                        <a:spcBef>
                          <a:spcPts val="0"/>
                        </a:spcBef>
                        <a:spcAft>
                          <a:spcPts val="0"/>
                        </a:spcAft>
                        <a:buNone/>
                      </a:pPr>
                      <a:r>
                        <a:t/>
                      </a:r>
                      <a:endParaRPr>
                        <a:solidFill>
                          <a:schemeClr val="accent1"/>
                        </a:solidFill>
                      </a:endParaRPr>
                    </a:p>
                  </a:txBody>
                  <a:tcPr marT="152400" marB="152400" marR="152400" marL="152400"/>
                </a:tc>
                <a:tc>
                  <a:txBody>
                    <a:bodyPr/>
                    <a:lstStyle/>
                    <a:p>
                      <a:pPr indent="0" lvl="0" marL="0" rtl="0" algn="l">
                        <a:spcBef>
                          <a:spcPts val="0"/>
                        </a:spcBef>
                        <a:spcAft>
                          <a:spcPts val="0"/>
                        </a:spcAft>
                        <a:buNone/>
                      </a:pPr>
                      <a:r>
                        <a:t/>
                      </a:r>
                      <a:endParaRPr>
                        <a:solidFill>
                          <a:schemeClr val="accent1"/>
                        </a:solidFill>
                      </a:endParaRPr>
                    </a:p>
                  </a:txBody>
                  <a:tcPr marT="152400" marB="152400" marR="152400" marL="152400"/>
                </a:tc>
              </a:tr>
              <a:tr h="590150">
                <a:tc>
                  <a:txBody>
                    <a:bodyPr/>
                    <a:lstStyle/>
                    <a:p>
                      <a:pPr indent="0" lvl="0" marL="0" rtl="0" algn="l">
                        <a:spcBef>
                          <a:spcPts val="0"/>
                        </a:spcBef>
                        <a:spcAft>
                          <a:spcPts val="0"/>
                        </a:spcAft>
                        <a:buNone/>
                      </a:pPr>
                      <a:r>
                        <a:rPr b="1" lang="en-GB" sz="1200">
                          <a:solidFill>
                            <a:schemeClr val="accent1"/>
                          </a:solidFill>
                        </a:rPr>
                        <a:t>Minimum age</a:t>
                      </a:r>
                      <a:endParaRPr b="1" sz="1200" u="none" cap="none" strike="noStrike">
                        <a:solidFill>
                          <a:schemeClr val="accent1"/>
                        </a:solidFill>
                      </a:endParaRPr>
                    </a:p>
                  </a:txBody>
                  <a:tcPr marT="152400" marB="152400" marR="152400" marL="152400" anchor="ctr">
                    <a:solidFill>
                      <a:srgbClr val="F9CB9C"/>
                    </a:solidFill>
                  </a:tcPr>
                </a:tc>
                <a:tc>
                  <a:txBody>
                    <a:bodyPr/>
                    <a:lstStyle/>
                    <a:p>
                      <a:pPr indent="0" lvl="0" marL="0" rtl="0" algn="l">
                        <a:spcBef>
                          <a:spcPts val="0"/>
                        </a:spcBef>
                        <a:spcAft>
                          <a:spcPts val="0"/>
                        </a:spcAft>
                        <a:buNone/>
                      </a:pPr>
                      <a:r>
                        <a:t/>
                      </a:r>
                      <a:endParaRPr>
                        <a:solidFill>
                          <a:schemeClr val="accent1"/>
                        </a:solidFill>
                      </a:endParaRPr>
                    </a:p>
                  </a:txBody>
                  <a:tcPr marT="152400" marB="152400" marR="152400" marL="152400"/>
                </a:tc>
                <a:tc>
                  <a:txBody>
                    <a:bodyPr/>
                    <a:lstStyle/>
                    <a:p>
                      <a:pPr indent="0" lvl="0" marL="0" rtl="0" algn="l">
                        <a:spcBef>
                          <a:spcPts val="0"/>
                        </a:spcBef>
                        <a:spcAft>
                          <a:spcPts val="0"/>
                        </a:spcAft>
                        <a:buNone/>
                      </a:pPr>
                      <a:r>
                        <a:t/>
                      </a:r>
                      <a:endParaRPr>
                        <a:solidFill>
                          <a:schemeClr val="accent1"/>
                        </a:solidFill>
                      </a:endParaRPr>
                    </a:p>
                  </a:txBody>
                  <a:tcPr marT="152400" marB="152400" marR="152400" marL="152400"/>
                </a:tc>
                <a:tc>
                  <a:txBody>
                    <a:bodyPr/>
                    <a:lstStyle/>
                    <a:p>
                      <a:pPr indent="0" lvl="0" marL="0" rtl="0" algn="l">
                        <a:spcBef>
                          <a:spcPts val="0"/>
                        </a:spcBef>
                        <a:spcAft>
                          <a:spcPts val="0"/>
                        </a:spcAft>
                        <a:buNone/>
                      </a:pPr>
                      <a:r>
                        <a:t/>
                      </a:r>
                      <a:endParaRPr>
                        <a:solidFill>
                          <a:schemeClr val="accent1"/>
                        </a:solidFill>
                      </a:endParaRPr>
                    </a:p>
                  </a:txBody>
                  <a:tcPr marT="152400" marB="152400" marR="152400" marL="152400"/>
                </a:tc>
              </a:tr>
              <a:tr h="590150">
                <a:tc>
                  <a:txBody>
                    <a:bodyPr/>
                    <a:lstStyle/>
                    <a:p>
                      <a:pPr indent="0" lvl="0" marL="0" marR="0" rtl="0" algn="l">
                        <a:lnSpc>
                          <a:spcPct val="100000"/>
                        </a:lnSpc>
                        <a:spcBef>
                          <a:spcPts val="0"/>
                        </a:spcBef>
                        <a:spcAft>
                          <a:spcPts val="0"/>
                        </a:spcAft>
                        <a:buNone/>
                      </a:pPr>
                      <a:r>
                        <a:rPr b="1" lang="en-GB" sz="1200" u="none" cap="none" strike="noStrike">
                          <a:solidFill>
                            <a:schemeClr val="accent1"/>
                          </a:solidFill>
                        </a:rPr>
                        <a:t>Limit</a:t>
                      </a:r>
                      <a:endParaRPr b="1" sz="1200" u="none" cap="none" strike="noStrike">
                        <a:solidFill>
                          <a:schemeClr val="accent1"/>
                        </a:solidFill>
                      </a:endParaRPr>
                    </a:p>
                  </a:txBody>
                  <a:tcPr marT="152400" marB="152400" marR="152400" marL="152400" anchor="ctr">
                    <a:solidFill>
                      <a:srgbClr val="F9CB9C"/>
                    </a:solidFill>
                  </a:tcPr>
                </a:tc>
                <a:tc>
                  <a:txBody>
                    <a:bodyPr/>
                    <a:lstStyle/>
                    <a:p>
                      <a:pPr indent="0" lvl="0" marL="0" rtl="0" algn="l">
                        <a:spcBef>
                          <a:spcPts val="0"/>
                        </a:spcBef>
                        <a:spcAft>
                          <a:spcPts val="0"/>
                        </a:spcAft>
                        <a:buNone/>
                      </a:pPr>
                      <a:r>
                        <a:t/>
                      </a:r>
                      <a:endParaRPr>
                        <a:solidFill>
                          <a:schemeClr val="accent1"/>
                        </a:solidFill>
                      </a:endParaRPr>
                    </a:p>
                  </a:txBody>
                  <a:tcPr marT="152400" marB="152400" marR="152400" marL="152400"/>
                </a:tc>
                <a:tc>
                  <a:txBody>
                    <a:bodyPr/>
                    <a:lstStyle/>
                    <a:p>
                      <a:pPr indent="0" lvl="0" marL="0" rtl="0" algn="l">
                        <a:spcBef>
                          <a:spcPts val="0"/>
                        </a:spcBef>
                        <a:spcAft>
                          <a:spcPts val="0"/>
                        </a:spcAft>
                        <a:buNone/>
                      </a:pPr>
                      <a:r>
                        <a:t/>
                      </a:r>
                      <a:endParaRPr>
                        <a:solidFill>
                          <a:schemeClr val="accent1"/>
                        </a:solidFill>
                      </a:endParaRPr>
                    </a:p>
                  </a:txBody>
                  <a:tcPr marT="152400" marB="152400" marR="152400" marL="152400"/>
                </a:tc>
                <a:tc>
                  <a:txBody>
                    <a:bodyPr/>
                    <a:lstStyle/>
                    <a:p>
                      <a:pPr indent="0" lvl="0" marL="0" rtl="0" algn="l">
                        <a:spcBef>
                          <a:spcPts val="0"/>
                        </a:spcBef>
                        <a:spcAft>
                          <a:spcPts val="0"/>
                        </a:spcAft>
                        <a:buNone/>
                      </a:pPr>
                      <a:r>
                        <a:t/>
                      </a:r>
                      <a:endParaRPr>
                        <a:solidFill>
                          <a:schemeClr val="accent1"/>
                        </a:solidFill>
                      </a:endParaRPr>
                    </a:p>
                  </a:txBody>
                  <a:tcPr marT="152400" marB="152400" marR="152400" marL="152400"/>
                </a:tc>
              </a:tr>
              <a:tr h="590150">
                <a:tc>
                  <a:txBody>
                    <a:bodyPr/>
                    <a:lstStyle/>
                    <a:p>
                      <a:pPr indent="0" lvl="0" marL="0" marR="0" rtl="0" algn="l">
                        <a:lnSpc>
                          <a:spcPct val="100000"/>
                        </a:lnSpc>
                        <a:spcBef>
                          <a:spcPts val="0"/>
                        </a:spcBef>
                        <a:spcAft>
                          <a:spcPts val="0"/>
                        </a:spcAft>
                        <a:buNone/>
                      </a:pPr>
                      <a:r>
                        <a:rPr b="1" lang="en-GB" sz="1200" u="none" cap="none" strike="noStrike">
                          <a:solidFill>
                            <a:schemeClr val="accent1"/>
                          </a:solidFill>
                        </a:rPr>
                        <a:t>Interest</a:t>
                      </a:r>
                      <a:endParaRPr b="1" sz="1200" u="none" cap="none" strike="noStrike">
                        <a:solidFill>
                          <a:schemeClr val="accent1"/>
                        </a:solidFill>
                      </a:endParaRPr>
                    </a:p>
                  </a:txBody>
                  <a:tcPr marT="152400" marB="152400" marR="152400" marL="152400" anchor="ctr">
                    <a:solidFill>
                      <a:srgbClr val="F9CB9C"/>
                    </a:solidFill>
                  </a:tcPr>
                </a:tc>
                <a:tc>
                  <a:txBody>
                    <a:bodyPr/>
                    <a:lstStyle/>
                    <a:p>
                      <a:pPr indent="0" lvl="0" marL="0" rtl="0" algn="l">
                        <a:spcBef>
                          <a:spcPts val="0"/>
                        </a:spcBef>
                        <a:spcAft>
                          <a:spcPts val="0"/>
                        </a:spcAft>
                        <a:buNone/>
                      </a:pPr>
                      <a:r>
                        <a:t/>
                      </a:r>
                      <a:endParaRPr>
                        <a:solidFill>
                          <a:schemeClr val="accent1"/>
                        </a:solidFill>
                      </a:endParaRPr>
                    </a:p>
                  </a:txBody>
                  <a:tcPr marT="152400" marB="152400" marR="152400" marL="152400"/>
                </a:tc>
                <a:tc>
                  <a:txBody>
                    <a:bodyPr/>
                    <a:lstStyle/>
                    <a:p>
                      <a:pPr indent="0" lvl="0" marL="0" rtl="0" algn="l">
                        <a:spcBef>
                          <a:spcPts val="0"/>
                        </a:spcBef>
                        <a:spcAft>
                          <a:spcPts val="0"/>
                        </a:spcAft>
                        <a:buNone/>
                      </a:pPr>
                      <a:r>
                        <a:t/>
                      </a:r>
                      <a:endParaRPr>
                        <a:solidFill>
                          <a:schemeClr val="accent1"/>
                        </a:solidFill>
                      </a:endParaRPr>
                    </a:p>
                  </a:txBody>
                  <a:tcPr marT="152400" marB="152400" marR="152400" marL="152400"/>
                </a:tc>
                <a:tc>
                  <a:txBody>
                    <a:bodyPr/>
                    <a:lstStyle/>
                    <a:p>
                      <a:pPr indent="0" lvl="0" marL="0" rtl="0" algn="l">
                        <a:spcBef>
                          <a:spcPts val="0"/>
                        </a:spcBef>
                        <a:spcAft>
                          <a:spcPts val="0"/>
                        </a:spcAft>
                        <a:buNone/>
                      </a:pPr>
                      <a:r>
                        <a:t/>
                      </a:r>
                      <a:endParaRPr>
                        <a:solidFill>
                          <a:schemeClr val="accent1"/>
                        </a:solidFill>
                      </a:endParaRPr>
                    </a:p>
                  </a:txBody>
                  <a:tcPr marT="152400" marB="152400" marR="152400" marL="152400"/>
                </a:tc>
              </a:tr>
            </a:tbl>
          </a:graphicData>
        </a:graphic>
      </p:graphicFrame>
      <p:sp>
        <p:nvSpPr>
          <p:cNvPr id="173" name="Google Shape;173;g1cbae2650c3_0_0"/>
          <p:cNvSpPr txBox="1"/>
          <p:nvPr/>
        </p:nvSpPr>
        <p:spPr>
          <a:xfrm>
            <a:off x="-100" y="994625"/>
            <a:ext cx="9144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t>Copy this table into your book</a:t>
            </a:r>
            <a:endParaRPr b="1" sz="1800"/>
          </a:p>
        </p:txBody>
      </p:sp>
    </p:spTree>
  </p:cSld>
  <p:clrMapOvr>
    <a:masterClrMapping/>
  </p:clrMapOvr>
</p:sld>
</file>

<file path=ppt/theme/theme1.xml><?xml version="1.0" encoding="utf-8"?>
<a:theme xmlns:a="http://schemas.openxmlformats.org/drawingml/2006/main" xmlns:r="http://schemas.openxmlformats.org/officeDocument/2006/relationships" name="FLIC_Presentation_No_pages">
  <a:themeElements>
    <a:clrScheme name="Simple Light">
      <a:dk1>
        <a:srgbClr val="262A33"/>
      </a:dk1>
      <a:lt1>
        <a:srgbClr val="FFFFFF"/>
      </a:lt1>
      <a:dk2>
        <a:srgbClr val="262A33"/>
      </a:dk2>
      <a:lt2>
        <a:srgbClr val="262A33"/>
      </a:lt2>
      <a:accent1>
        <a:srgbClr val="0543B3"/>
      </a:accent1>
      <a:accent2>
        <a:srgbClr val="FF8022"/>
      </a:accent2>
      <a:accent3>
        <a:srgbClr val="51FF00"/>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