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Lato"/>
      <p:regular r:id="rId39"/>
      <p:bold r:id="rId40"/>
      <p:italic r:id="rId41"/>
      <p:boldItalic r:id="rId42"/>
    </p:embeddedFont>
    <p:embeddedFont>
      <p:font typeface="Lato Light"/>
      <p:regular r:id="rId43"/>
      <p:bold r:id="rId44"/>
      <p:italic r:id="rId45"/>
      <p:boldItalic r:id="rId46"/>
    </p:embeddedFont>
    <p:embeddedFont>
      <p:font typeface="Lato Black"/>
      <p:bold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27">
          <p15:clr>
            <a:srgbClr val="A4A3A4"/>
          </p15:clr>
        </p15:guide>
      </p15:sldGuideLst>
    </p:ext>
    <p:ext uri="GoogleSlidesCustomDataVersion2">
      <go:slidesCustomData xmlns:go="http://customooxmlschemas.google.com/" r:id="rId49" roundtripDataSignature="AMtx7mgEr/GuaBdLqgRwA1neKc/RnXQJ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F178CAD-398E-46B5-8DCE-AF23224C9322}">
  <a:tblStyle styleId="{0F178CAD-398E-46B5-8DCE-AF23224C932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32FDA818-F9EA-445E-AC16-25DBC66F9A74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2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.fntdata"/><Relationship Id="rId42" Type="http://schemas.openxmlformats.org/officeDocument/2006/relationships/font" Target="fonts/Lato-boldItalic.fntdata"/><Relationship Id="rId41" Type="http://schemas.openxmlformats.org/officeDocument/2006/relationships/font" Target="fonts/Lato-italic.fntdata"/><Relationship Id="rId44" Type="http://schemas.openxmlformats.org/officeDocument/2006/relationships/font" Target="fonts/LatoLight-bold.fntdata"/><Relationship Id="rId43" Type="http://schemas.openxmlformats.org/officeDocument/2006/relationships/font" Target="fonts/LatoLight-regular.fntdata"/><Relationship Id="rId46" Type="http://schemas.openxmlformats.org/officeDocument/2006/relationships/font" Target="fonts/LatoLight-boldItalic.fntdata"/><Relationship Id="rId45" Type="http://schemas.openxmlformats.org/officeDocument/2006/relationships/font" Target="fonts/LatoLigh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LatoBlack-boldItalic.fntdata"/><Relationship Id="rId47" Type="http://schemas.openxmlformats.org/officeDocument/2006/relationships/font" Target="fonts/LatoBlack-bold.fntdata"/><Relationship Id="rId49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font" Target="fonts/Lato-regular.fntdata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8edPzh71RIQ" TargetMode="External"/><Relationship Id="rId3" Type="http://schemas.openxmlformats.org/officeDocument/2006/relationships/hyperlink" Target="https://www.youtube.com/watch?v=vIPhIi9KzAQ" TargetMode="External"/><Relationship Id="rId4" Type="http://schemas.openxmlformats.org/officeDocument/2006/relationships/hyperlink" Target="https://www.youtube.com/watch?v=djBJmRH9lDo" TargetMode="Externa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2bca0e0d1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22bca0e0d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17fa40d7a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g217fa40d7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Each box links to the relevant slide: click/tap board to select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73b38b931_0_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2173b38b93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173b38b931_0_7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2173b38b93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173b38b931_0_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2173b38b931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17fa40d7ae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217fa40d7a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179996f504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179996f50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13b237002_0_4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1d13b237002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d13b237002_0_49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1d13b237002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17fa40d7ae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217fa40d7a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160206465e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2160206465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instruction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following slides to revisit content from lesson 3 and prompt student answers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173b38b93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2173b38b9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d13b237002_0_1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1d13b237002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Teacher instruction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Possible answers and reasons: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</a:t>
            </a:r>
            <a:r>
              <a:rPr lang="en-GB"/>
              <a:t>Paying unexpected bills or for emergencies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Planning special events (e.g. a wedding)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Planning to purchase big items (e.g. car, house, holiday, etc.)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Reducing the need to borrow money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Saving up for retirement when you’re not working anymore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It feels good to save, and can reduce stress and anxiety around money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Extended questioning: consider a range of perspectives i.e. differences depending on age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are more important?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need a short term savings plan or a longer term saving plan?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could you delay buying for a while? Are there any benefits of delaying buying these items?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Challenge question: what is the difference between having a budget and saving?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d13b237002_0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g1d13b23700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Teacher instruction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Possible answers: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Leave something in your online basket as may then be emailed a discount code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Use buy one get one free offers with a friend and halve the price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Buy in bulk when things are on offer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Look to sell clothes/items no longer need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Shop around for best deals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Spend less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Develop discussion on delayed gratification - why might it be useful to wait before making a purchase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d13b237002_0_2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g1d13b237002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60e3e5fedf_0_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260e3e5fe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explanation 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Adaptive teaching: This example uses simple interest for calculations. For HAPs, compound interest can be introduced.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Compound interest: Instead of finding 2% on the deposit (amount paid in) of £100 each month, we can find 2% on the amount paid in PLUS the extra interest made on the Year before. E.g. in the SECOND YEAR. we find 2% on the amount earned in the FIRST YEAR which is £102. We do 2% on £102 (instead of 2% on £100). 2% on £102 is £102 x 0.02 = £2.04 (bigger than £2). So at the end of Year 2 there will be £102 + £2.04 = £104.04, instead of £104.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Example 2: Instead of finding 5% on the deposit (amount paid in) of £100 each month, we can find 5% on the amount paid in PLUS the extra interest made on the Year before. E.g. in the SECOND YEAR. we find 5% on the amount earned in the FIRST YEAR which is £105. We do 5% on £105 (instead of 5% on £100). 5% on £105 is £105 x 0.05 = £5.25 (bigger than £5). So at the end of Year 2 there will be £105 + £5.25 = £110.25, instead of £110.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Over time compound interest means money in the bank will grow faster than simple interest: watch the video to learn more: </a:t>
            </a: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2"/>
              </a:rPr>
              <a:t>https://www.youtube.com/watch?v=8edPzh71RIQ</a:t>
            </a: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(please note the video has an American context and FLIC will be making a video for the UK context)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https://www.youtube.com/watch?v=vIPhIi9KzAQ</a:t>
            </a: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https://www.youtube.com/watch?v=djBJmRH9lDo</a:t>
            </a:r>
            <a:r>
              <a:rPr lang="en-GB">
                <a:latin typeface="Lato"/>
                <a:ea typeface="Lato"/>
                <a:cs typeface="Lato"/>
                <a:sym typeface="Lato"/>
              </a:rPr>
              <a:t>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179996f504_0_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g2179996f50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Delivery instructions: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17fa40d7ae_0_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g217fa40d7a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173b38b931_0_1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g2173b38b931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173b38b931_0_10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g2173b38b93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173b38b931_0_9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g2173b38b931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173b38b931_0_1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g2173b38b93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5d761f9135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15d761f913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17fa40d7ae_0_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g217fa40d7a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d13b237002_0_5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g1d13b237002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4f7788892d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g24f778889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2bca0e0d1e_0_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2bca0e0d1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173b38b931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g2173b38b931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79996f504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g2179996f50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instruction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Invite students to share their questions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animation to display possible questions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160206465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g216020646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0847bed3ed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30847bed3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rgbClr val="262A33"/>
        </a:solid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g2fe21ee8079_0_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g2fe21ee8079_0_2"/>
          <p:cNvPicPr preferRelativeResize="0"/>
          <p:nvPr/>
        </p:nvPicPr>
        <p:blipFill rotWithShape="1">
          <a:blip r:embed="rId2">
            <a:alphaModFix/>
          </a:blip>
          <a:srcRect b="-5224" l="-1905" r="-1091" t="-5235"/>
          <a:stretch/>
        </p:blipFill>
        <p:spPr>
          <a:xfrm>
            <a:off x="426625" y="302950"/>
            <a:ext cx="2516427" cy="6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g2fe21ee8079_0_2"/>
          <p:cNvPicPr preferRelativeResize="0"/>
          <p:nvPr/>
        </p:nvPicPr>
        <p:blipFill rotWithShape="1">
          <a:blip r:embed="rId3">
            <a:alphaModFix/>
          </a:blip>
          <a:srcRect b="-2280" l="-4222" r="-3757" t="-2440"/>
          <a:stretch/>
        </p:blipFill>
        <p:spPr>
          <a:xfrm rot="-5400000">
            <a:off x="7182681" y="3219806"/>
            <a:ext cx="2039601" cy="197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302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 1">
  <p:cSld name="Divider slide 2">
    <p:bg>
      <p:bgPr>
        <a:solidFill>
          <a:schemeClr val="accen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2">
  <p:cSld name="TITLE_AND_TWO_COLUMNS_2">
    <p:bg>
      <p:bgPr>
        <a:solidFill>
          <a:schemeClr val="accent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2fe21ee8079_0_27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g2fe21ee8079_0_27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2">
  <p:cSld name="TITLE_2">
    <p:bg>
      <p:bgPr>
        <a:solidFill>
          <a:schemeClr val="accen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g2fe21ee8079_0_30"/>
          <p:cNvPicPr preferRelativeResize="0"/>
          <p:nvPr/>
        </p:nvPicPr>
        <p:blipFill rotWithShape="1">
          <a:blip r:embed="rId2">
            <a:alphaModFix/>
          </a:blip>
          <a:srcRect b="-5224" l="-1905" r="-1091" t="-5235"/>
          <a:stretch/>
        </p:blipFill>
        <p:spPr>
          <a:xfrm>
            <a:off x="426625" y="222564"/>
            <a:ext cx="2516427" cy="6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g2fe21ee8079_0_30"/>
          <p:cNvPicPr preferRelativeResize="0"/>
          <p:nvPr/>
        </p:nvPicPr>
        <p:blipFill rotWithShape="1">
          <a:blip r:embed="rId3">
            <a:alphaModFix/>
          </a:blip>
          <a:srcRect b="-2272" l="-4222" r="-3757" t="-2439"/>
          <a:stretch/>
        </p:blipFill>
        <p:spPr>
          <a:xfrm rot="-5400000">
            <a:off x="7184749" y="3227346"/>
            <a:ext cx="2039601" cy="197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302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 1 1">
  <p:cSld name="TITLE_ONLY_1_1_1">
    <p:bg>
      <p:bgPr>
        <a:solidFill>
          <a:srgbClr val="0543B3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g2fe21ee8079_0_33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 1 1">
  <p:cSld name="Divider slide 2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 1">
  <p:cSld name="Section slide 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2fe21ee8079_0_36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g2fe21ee8079_0_36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 1 1">
  <p:cSld name="Section slide 1_1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2fe21ee8079_0_39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 2">
  <p:cSld name="Divider/pullout 1">
    <p:bg>
      <p:bgPr>
        <a:solidFill>
          <a:srgbClr val="0543B3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g2fe21ee8079_0_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TITLE_AND_TWO_COLUMNS_1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2fe21ee8079_0_6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g2fe21ee8079_0_6"/>
          <p:cNvPicPr preferRelativeResize="0"/>
          <p:nvPr/>
        </p:nvPicPr>
        <p:blipFill rotWithShape="1">
          <a:blip r:embed="rId2">
            <a:alphaModFix/>
          </a:blip>
          <a:srcRect b="-9683" l="-7535" r="-5779" t="-8128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 1">
  <p:cSld name="TITLE_ONLY_1_1">
    <p:bg>
      <p:bgPr>
        <a:solidFill>
          <a:srgbClr val="0543B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2fe21ee8079_0_9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bg>
      <p:bgPr>
        <a:solidFill>
          <a:srgbClr val="262A33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g2fe21ee8079_0_11"/>
          <p:cNvPicPr preferRelativeResize="0"/>
          <p:nvPr/>
        </p:nvPicPr>
        <p:blipFill rotWithShape="1">
          <a:blip r:embed="rId2">
            <a:alphaModFix/>
          </a:blip>
          <a:srcRect b="-8415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x">
  <p:cSld name="TITLE_AND_BODY">
    <p:bg>
      <p:bgPr>
        <a:solidFill>
          <a:srgbClr val="262A33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g2fe21ee8079_0_13"/>
          <p:cNvPicPr preferRelativeResize="0"/>
          <p:nvPr/>
        </p:nvPicPr>
        <p:blipFill rotWithShape="1">
          <a:blip r:embed="rId2">
            <a:alphaModFix/>
          </a:blip>
          <a:srcRect b="-8415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TITLE_AND_BODY_1">
    <p:bg>
      <p:bgPr>
        <a:solidFill>
          <a:srgbClr val="0543B3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g2fe21ee8079_0_15"/>
          <p:cNvPicPr preferRelativeResize="0"/>
          <p:nvPr/>
        </p:nvPicPr>
        <p:blipFill rotWithShape="1">
          <a:blip r:embed="rId2">
            <a:alphaModFix/>
          </a:blip>
          <a:srcRect b="-8415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" type="secHead">
  <p:cSld name="SECTION_HEADER">
    <p:bg>
      <p:bgPr>
        <a:solidFill>
          <a:srgbClr val="262A33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fe21ee8079_0_17"/>
          <p:cNvSpPr txBox="1"/>
          <p:nvPr/>
        </p:nvSpPr>
        <p:spPr>
          <a:xfrm>
            <a:off x="388800" y="298800"/>
            <a:ext cx="67854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Contents</a:t>
            </a:r>
            <a:endParaRPr b="1" i="0" sz="24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" name="Google Shape;24;g2fe21ee8079_0_17"/>
          <p:cNvPicPr preferRelativeResize="0"/>
          <p:nvPr/>
        </p:nvPicPr>
        <p:blipFill rotWithShape="1">
          <a:blip r:embed="rId2">
            <a:alphaModFix/>
          </a:blip>
          <a:srcRect b="-8415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g2fe21ee8079_0_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TITLE_ONLY_1">
    <p:bg>
      <p:bgPr>
        <a:solidFill>
          <a:srgbClr val="0543B3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g2fe21ee8079_0_21"/>
          <p:cNvPicPr preferRelativeResize="0"/>
          <p:nvPr/>
        </p:nvPicPr>
        <p:blipFill rotWithShape="1">
          <a:blip r:embed="rId2">
            <a:alphaModFix/>
          </a:blip>
          <a:srcRect b="-8415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fe21ee8079_0_23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g2fe21ee8079_0_23"/>
          <p:cNvPicPr preferRelativeResize="0"/>
          <p:nvPr/>
        </p:nvPicPr>
        <p:blipFill rotWithShape="1">
          <a:blip r:embed="rId2">
            <a:alphaModFix/>
          </a:blip>
          <a:srcRect b="-9683" l="-7535" r="-5779" t="-8128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2fe21ee8079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11.xml"/><Relationship Id="rId4" Type="http://schemas.openxmlformats.org/officeDocument/2006/relationships/slide" Target="/ppt/slides/slide19.xml"/><Relationship Id="rId5" Type="http://schemas.openxmlformats.org/officeDocument/2006/relationships/slide" Target="/ppt/slides/slide26.xml"/><Relationship Id="rId6" Type="http://schemas.openxmlformats.org/officeDocument/2006/relationships/slide" Target="/ppt/slides/slide15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slide" Target="/ppt/slides/slide11.xml"/><Relationship Id="rId4" Type="http://schemas.openxmlformats.org/officeDocument/2006/relationships/slide" Target="/ppt/slides/slide19.xml"/><Relationship Id="rId5" Type="http://schemas.openxmlformats.org/officeDocument/2006/relationships/slide" Target="/ppt/slides/slide26.xml"/><Relationship Id="rId6" Type="http://schemas.openxmlformats.org/officeDocument/2006/relationships/slide" Target="/ppt/slides/slide15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slide" Target="/ppt/slides/slide11.xml"/><Relationship Id="rId4" Type="http://schemas.openxmlformats.org/officeDocument/2006/relationships/slide" Target="/ppt/slides/slide19.xml"/><Relationship Id="rId5" Type="http://schemas.openxmlformats.org/officeDocument/2006/relationships/slide" Target="/ppt/slides/slide26.xml"/><Relationship Id="rId6" Type="http://schemas.openxmlformats.org/officeDocument/2006/relationships/slide" Target="/ppt/slides/slide15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9" Type="http://schemas.openxmlformats.org/officeDocument/2006/relationships/image" Target="../media/image33.png"/><Relationship Id="rId5" Type="http://schemas.openxmlformats.org/officeDocument/2006/relationships/image" Target="../media/image21.png"/><Relationship Id="rId6" Type="http://schemas.openxmlformats.org/officeDocument/2006/relationships/image" Target="../media/image25.png"/><Relationship Id="rId7" Type="http://schemas.openxmlformats.org/officeDocument/2006/relationships/image" Target="../media/image37.png"/><Relationship Id="rId8" Type="http://schemas.openxmlformats.org/officeDocument/2006/relationships/image" Target="../media/image3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png"/><Relationship Id="rId4" Type="http://schemas.openxmlformats.org/officeDocument/2006/relationships/image" Target="../media/image35.png"/><Relationship Id="rId5" Type="http://schemas.openxmlformats.org/officeDocument/2006/relationships/hyperlink" Target="https://youtu.be/DyXUCEm7VeY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slide" Target="/ppt/slides/slide11.xml"/><Relationship Id="rId4" Type="http://schemas.openxmlformats.org/officeDocument/2006/relationships/slide" Target="/ppt/slides/slide19.xml"/><Relationship Id="rId5" Type="http://schemas.openxmlformats.org/officeDocument/2006/relationships/slide" Target="/ppt/slides/slide26.xml"/><Relationship Id="rId6" Type="http://schemas.openxmlformats.org/officeDocument/2006/relationships/slide" Target="/ppt/slides/slide1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slide" Target="/ppt/slides/slide11.xml"/><Relationship Id="rId4" Type="http://schemas.openxmlformats.org/officeDocument/2006/relationships/slide" Target="/ppt/slides/slide19.xml"/><Relationship Id="rId5" Type="http://schemas.openxmlformats.org/officeDocument/2006/relationships/slide" Target="/ppt/slides/slide26.xml"/><Relationship Id="rId6" Type="http://schemas.openxmlformats.org/officeDocument/2006/relationships/slide" Target="/ppt/slides/slide15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4.png"/><Relationship Id="rId4" Type="http://schemas.openxmlformats.org/officeDocument/2006/relationships/image" Target="../media/image38.png"/><Relationship Id="rId5" Type="http://schemas.openxmlformats.org/officeDocument/2006/relationships/image" Target="../media/image44.png"/></Relationships>
</file>

<file path=ppt/slides/_rels/slide32.xml.rels><?xml version="1.0" encoding="UTF-8" standalone="yes"?><Relationships xmlns="http://schemas.openxmlformats.org/package/2006/relationships"><Relationship Id="rId10" Type="http://schemas.openxmlformats.org/officeDocument/2006/relationships/hyperlink" Target="https://www.childline.org.uk/#:~:text=Contacting%20Childline,we're%20here%20for%20you.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www.citizensadvice.org.uk/debt-and-money/" TargetMode="External"/><Relationship Id="rId4" Type="http://schemas.openxmlformats.org/officeDocument/2006/relationships/image" Target="../media/image43.png"/><Relationship Id="rId9" Type="http://schemas.openxmlformats.org/officeDocument/2006/relationships/hyperlink" Target="https://www.childline.org.uk/#:~:text=Contacting%20Childline,we're%20here%20for%20you." TargetMode="External"/><Relationship Id="rId5" Type="http://schemas.openxmlformats.org/officeDocument/2006/relationships/image" Target="../media/image46.png"/><Relationship Id="rId6" Type="http://schemas.openxmlformats.org/officeDocument/2006/relationships/hyperlink" Target="https://www.nationaldebtline.org/" TargetMode="External"/><Relationship Id="rId7" Type="http://schemas.openxmlformats.org/officeDocument/2006/relationships/hyperlink" Target="http://www.moneyadvicetrust.org/Pages/default.aspx" TargetMode="External"/><Relationship Id="rId8" Type="http://schemas.openxmlformats.org/officeDocument/2006/relationships/image" Target="../media/image4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A33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2bca0e0d1e_0_0"/>
          <p:cNvSpPr txBox="1"/>
          <p:nvPr>
            <p:ph type="ctrTitle"/>
          </p:nvPr>
        </p:nvSpPr>
        <p:spPr>
          <a:xfrm>
            <a:off x="360375" y="1253100"/>
            <a:ext cx="6681300" cy="18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48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How to make informed financial decisions</a:t>
            </a:r>
            <a:endParaRPr b="1" i="0" sz="4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53" name="Google Shape;53;g22bca0e0d1e_0_0"/>
          <p:cNvSpPr txBox="1"/>
          <p:nvPr/>
        </p:nvSpPr>
        <p:spPr>
          <a:xfrm>
            <a:off x="360375" y="4529800"/>
            <a:ext cx="6681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This session is aimed at Key Stage Three (recommended for Year 7 or 8)</a:t>
            </a:r>
            <a:endParaRPr b="1" i="0" sz="1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17fa40d7ae_0_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g217fa40d7ae_0_0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4" name="Google Shape;144;g217fa40d7ae_0_0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5" name="Google Shape;145;g217fa40d7ae_0_0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g217fa40d7ae_0_0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173b38b931_0_57"/>
          <p:cNvSpPr/>
          <p:nvPr/>
        </p:nvSpPr>
        <p:spPr>
          <a:xfrm>
            <a:off x="3683538" y="1912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2173b38b931_0_57"/>
          <p:cNvSpPr/>
          <p:nvPr/>
        </p:nvSpPr>
        <p:spPr>
          <a:xfrm>
            <a:off x="1417713" y="1912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g2173b38b931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7275" y="2086699"/>
            <a:ext cx="1231925" cy="128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173b38b931_0_57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how the images below link to opening a bank account </a:t>
            </a:r>
            <a:endParaRPr b="0" i="0" sz="20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5" name="Google Shape;155;g2173b38b931_0_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6525" y="2111625"/>
            <a:ext cx="1281800" cy="1281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g2173b38b931_0_57"/>
          <p:cNvGrpSpPr/>
          <p:nvPr/>
        </p:nvGrpSpPr>
        <p:grpSpPr>
          <a:xfrm>
            <a:off x="5949363" y="1912838"/>
            <a:ext cx="1679400" cy="1679400"/>
            <a:chOff x="4804038" y="2311138"/>
            <a:chExt cx="1679400" cy="1679400"/>
          </a:xfrm>
        </p:grpSpPr>
        <p:pic>
          <p:nvPicPr>
            <p:cNvPr id="157" name="Google Shape;157;g2173b38b931_0_5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983475" y="2490575"/>
              <a:ext cx="1320525" cy="1320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g2173b38b931_0_5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22050" y="2770200"/>
              <a:ext cx="481950" cy="481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" name="Google Shape;159;g2173b38b931_0_57"/>
            <p:cNvSpPr/>
            <p:nvPr/>
          </p:nvSpPr>
          <p:spPr>
            <a:xfrm>
              <a:off x="5822125" y="2770275"/>
              <a:ext cx="481800" cy="4818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2173b38b931_0_57"/>
            <p:cNvSpPr/>
            <p:nvPr/>
          </p:nvSpPr>
          <p:spPr>
            <a:xfrm>
              <a:off x="4804038" y="2311138"/>
              <a:ext cx="1679400" cy="1679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1" name="Google Shape;161;g2173b38b931_0_57"/>
          <p:cNvSpPr txBox="1"/>
          <p:nvPr/>
        </p:nvSpPr>
        <p:spPr>
          <a:xfrm>
            <a:off x="2629488" y="3943775"/>
            <a:ext cx="3787500" cy="9234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Reasons to have a bank account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Steps to setting up a bank account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Types of bank account 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g2173b38b931_0_57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173b38b931_0_73"/>
          <p:cNvSpPr/>
          <p:nvPr/>
        </p:nvSpPr>
        <p:spPr>
          <a:xfrm>
            <a:off x="3683538" y="1531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2173b38b931_0_73"/>
          <p:cNvSpPr/>
          <p:nvPr/>
        </p:nvSpPr>
        <p:spPr>
          <a:xfrm>
            <a:off x="1417713" y="1531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g2173b38b931_0_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7275" y="1705699"/>
            <a:ext cx="1231925" cy="128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2173b38b931_0_7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6525" y="1730625"/>
            <a:ext cx="1281800" cy="1281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g2173b38b931_0_73"/>
          <p:cNvGrpSpPr/>
          <p:nvPr/>
        </p:nvGrpSpPr>
        <p:grpSpPr>
          <a:xfrm>
            <a:off x="5949363" y="1531838"/>
            <a:ext cx="1679400" cy="1679400"/>
            <a:chOff x="4804038" y="2311138"/>
            <a:chExt cx="1679400" cy="1679400"/>
          </a:xfrm>
        </p:grpSpPr>
        <p:pic>
          <p:nvPicPr>
            <p:cNvPr id="172" name="Google Shape;172;g2173b38b931_0_7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983475" y="2490575"/>
              <a:ext cx="1320525" cy="1320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" name="Google Shape;173;g2173b38b931_0_7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22050" y="2770200"/>
              <a:ext cx="481950" cy="481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4" name="Google Shape;174;g2173b38b931_0_73"/>
            <p:cNvSpPr/>
            <p:nvPr/>
          </p:nvSpPr>
          <p:spPr>
            <a:xfrm>
              <a:off x="5822125" y="2770275"/>
              <a:ext cx="481800" cy="4818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g2173b38b931_0_73"/>
            <p:cNvSpPr/>
            <p:nvPr/>
          </p:nvSpPr>
          <p:spPr>
            <a:xfrm>
              <a:off x="4804038" y="2311138"/>
              <a:ext cx="1679400" cy="1679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6" name="Google Shape;176;g2173b38b931_0_73"/>
          <p:cNvSpPr/>
          <p:nvPr/>
        </p:nvSpPr>
        <p:spPr>
          <a:xfrm>
            <a:off x="14178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way to keep </a:t>
            </a:r>
            <a:endParaRPr b="0" i="0" sz="14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money safe</a:t>
            </a:r>
            <a:endParaRPr b="0" i="0" sz="14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g2173b38b931_0_73"/>
          <p:cNvSpPr/>
          <p:nvPr/>
        </p:nvSpPr>
        <p:spPr>
          <a:xfrm>
            <a:off x="36835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passport is one item needed to open an account</a:t>
            </a:r>
            <a:endParaRPr b="0" i="0" sz="14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g2173b38b931_0_73"/>
          <p:cNvSpPr/>
          <p:nvPr/>
        </p:nvSpPr>
        <p:spPr>
          <a:xfrm>
            <a:off x="59492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Saving accounts add interest to money in an account</a:t>
            </a:r>
            <a:endParaRPr b="0" i="0" sz="14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g2173b38b931_0_73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g2173b38b931_0_41"/>
          <p:cNvPicPr preferRelativeResize="0"/>
          <p:nvPr/>
        </p:nvPicPr>
        <p:blipFill rotWithShape="1">
          <a:blip r:embed="rId3">
            <a:alphaModFix/>
          </a:blip>
          <a:srcRect b="25320" l="25515" r="19182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2173b38b931_0_41"/>
          <p:cNvSpPr txBox="1"/>
          <p:nvPr/>
        </p:nvSpPr>
        <p:spPr>
          <a:xfrm>
            <a:off x="243475" y="1424025"/>
            <a:ext cx="5908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first section of your guide.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Setting up a bank account 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One </a:t>
            </a: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reasons to have a bank account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Two </a:t>
            </a: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types of bank account - what is the difference between a current account and a saving account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Three </a:t>
            </a: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things needed to open a bank account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g2173b38b931_0_4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17fa40d7ae_0_3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2" name="Google Shape;192;g217fa40d7ae_0_30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g217fa40d7ae_0_30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g217fa40d7ae_0_30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5" name="Google Shape;195;g217fa40d7ae_0_30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Google Shape;200;g2179996f504_0_40"/>
          <p:cNvGraphicFramePr/>
          <p:nvPr/>
        </p:nvGraphicFramePr>
        <p:xfrm>
          <a:off x="302075" y="135780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{32FDA818-F9EA-445E-AC16-25DBC66F9A74}</a:tableStyleId>
              </a:tblPr>
              <a:tblGrid>
                <a:gridCol w="825200"/>
                <a:gridCol w="545450"/>
                <a:gridCol w="1220500"/>
                <a:gridCol w="868375"/>
                <a:gridCol w="765775"/>
                <a:gridCol w="765775"/>
              </a:tblGrid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Date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Code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Transaction details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Paid in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Paid out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Balance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D/D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Mobile phone bill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£12.79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£21.47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D/D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Cloud storage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£1.35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£20.12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£10.00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Birthday meal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£16.74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-£5.62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£0.50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-£6.12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04/01/01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£0.50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-£6.62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05/01/01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BACS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Speedy Food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£105.38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S/O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Rugby Club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£75.38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£0.07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£75.45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ATM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Cash withdrawal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£40.00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£35.45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CHG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Account maintenance fee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£1.75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£33.70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From AB for Cinema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£44.70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S/O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Phone insurance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£3.99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£40.71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201" name="Google Shape;201;g2179996f504_0_40"/>
          <p:cNvSpPr txBox="1"/>
          <p:nvPr/>
        </p:nvSpPr>
        <p:spPr>
          <a:xfrm>
            <a:off x="5570025" y="1994950"/>
            <a:ext cx="33951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Explain the different transactions on this statement to your partner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g2179996f504_0_40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" name="Google Shape;207;g1d13b237002_0_451"/>
          <p:cNvGraphicFramePr/>
          <p:nvPr/>
        </p:nvGraphicFramePr>
        <p:xfrm>
          <a:off x="456931" y="12134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{0F178CAD-398E-46B5-8DCE-AF23224C9322}</a:tableStyleId>
              </a:tblPr>
              <a:tblGrid>
                <a:gridCol w="1326450"/>
                <a:gridCol w="1804800"/>
                <a:gridCol w="4404875"/>
              </a:tblGrid>
              <a:tr h="27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Abbreviation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What it stands for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What this means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CHG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Charge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A transaction made has incurred an additional charge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D/D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Direct Debit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Regular payment, usually of a changing amount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2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DR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Account Overdrawn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The account balance is less than zero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CR</a:t>
                      </a:r>
                      <a:endParaRPr b="1"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Credit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Money going into the account</a:t>
                      </a:r>
                      <a:endParaRPr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Interest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The amount earned on your balance or charged on a loan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S/O or STO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Standing Order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Regular payment for a fixed amount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TFR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Transfer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Money has been transferred between accounts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sp>
        <p:nvSpPr>
          <p:cNvPr id="208" name="Google Shape;208;g1d13b237002_0_451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g1d13b237002_0_497"/>
          <p:cNvPicPr preferRelativeResize="0"/>
          <p:nvPr/>
        </p:nvPicPr>
        <p:blipFill rotWithShape="1">
          <a:blip r:embed="rId3">
            <a:alphaModFix/>
          </a:blip>
          <a:srcRect b="25320" l="25515" r="19182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1d13b237002_0_497"/>
          <p:cNvSpPr txBox="1"/>
          <p:nvPr/>
        </p:nvSpPr>
        <p:spPr>
          <a:xfrm>
            <a:off x="243475" y="1424025"/>
            <a:ext cx="62709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Understanding a bank statement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Which codes on a bank statement show a deduction of money?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Stretch: What can a person do to avoid these deductions?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g1d13b237002_0_497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17fa40d7ae_0_12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g217fa40d7ae_0_12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2" name="Google Shape;222;g217fa40d7ae_0_12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g217fa40d7ae_0_12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4" name="Google Shape;224;g217fa40d7ae_0_12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160206465e_0_23"/>
          <p:cNvSpPr txBox="1"/>
          <p:nvPr>
            <p:ph type="ctrTitle"/>
          </p:nvPr>
        </p:nvSpPr>
        <p:spPr>
          <a:xfrm>
            <a:off x="138125" y="90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3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g2160206465e_0_23"/>
          <p:cNvSpPr txBox="1"/>
          <p:nvPr/>
        </p:nvSpPr>
        <p:spPr>
          <a:xfrm>
            <a:off x="221650" y="1348000"/>
            <a:ext cx="66684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‘Give me 5’... things that we have learnt about saving</a:t>
            </a:r>
            <a:endParaRPr b="1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AutoNum type="arabicPeriod"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What do people save money for?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AutoNum type="arabicPeriod"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Name four different  ways to save when shopping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AutoNum type="arabicPeriod"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What goes into a savings plan?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AutoNum type="arabicPeriod"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How does interest work in a savings account?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AutoNum type="arabicPeriod"/>
            </a:pPr>
            <a:r>
              <a:rPr b="0" i="0" lang="en-GB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Bonus: What is compound interest?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1" name="Google Shape;231;g2160206465e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8700" y="1913525"/>
            <a:ext cx="1710275" cy="171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173b38b931_0_0"/>
          <p:cNvSpPr txBox="1"/>
          <p:nvPr>
            <p:ph type="ctrTitle"/>
          </p:nvPr>
        </p:nvSpPr>
        <p:spPr>
          <a:xfrm>
            <a:off x="379375" y="253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Unit outline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59" name="Google Shape;59;g2173b38b931_0_0"/>
          <p:cNvGraphicFramePr/>
          <p:nvPr/>
        </p:nvGraphicFramePr>
        <p:xfrm>
          <a:off x="871975" y="1721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{0F178CAD-398E-46B5-8DCE-AF23224C9322}</a:tableStyleId>
              </a:tblPr>
              <a:tblGrid>
                <a:gridCol w="1206500"/>
                <a:gridCol w="1206500"/>
                <a:gridCol w="1206500"/>
                <a:gridCol w="1206500"/>
                <a:gridCol w="1206500"/>
                <a:gridCol w="12065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1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2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3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4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5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6</a:t>
                      </a:r>
                      <a:endParaRPr b="1" sz="14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How to open a bank account 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How to r</a:t>
                      </a: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ead a bank statement 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How to save money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How to use bank cards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How to manage debt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accent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guide to banking</a:t>
                      </a:r>
                      <a:endParaRPr b="1" sz="1400" u="none" cap="none" strike="noStrike">
                        <a:solidFill>
                          <a:schemeClr val="accent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d13b237002_0_172"/>
          <p:cNvSpPr txBox="1"/>
          <p:nvPr/>
        </p:nvSpPr>
        <p:spPr>
          <a:xfrm>
            <a:off x="360375" y="242750"/>
            <a:ext cx="5836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GB" sz="29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What do people save money for?</a:t>
            </a:r>
            <a:endParaRPr b="1" i="0" sz="2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7" name="Google Shape;237;g1d13b237002_0_172"/>
          <p:cNvSpPr/>
          <p:nvPr/>
        </p:nvSpPr>
        <p:spPr>
          <a:xfrm>
            <a:off x="6311042" y="2965699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d13b237002_0_172"/>
          <p:cNvSpPr/>
          <p:nvPr/>
        </p:nvSpPr>
        <p:spPr>
          <a:xfrm>
            <a:off x="6262367" y="1366624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1d13b237002_0_172"/>
          <p:cNvSpPr/>
          <p:nvPr/>
        </p:nvSpPr>
        <p:spPr>
          <a:xfrm>
            <a:off x="1344175" y="2965773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1d13b237002_0_172"/>
          <p:cNvSpPr/>
          <p:nvPr/>
        </p:nvSpPr>
        <p:spPr>
          <a:xfrm>
            <a:off x="2999783" y="1363403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1d13b237002_0_172"/>
          <p:cNvSpPr/>
          <p:nvPr/>
        </p:nvSpPr>
        <p:spPr>
          <a:xfrm>
            <a:off x="1344169" y="1363375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g1d13b237002_0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0051" y="1447366"/>
            <a:ext cx="1162948" cy="1157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g1d13b237002_0_1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4442" y="3049737"/>
            <a:ext cx="1162948" cy="115733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1d13b237002_0_172"/>
          <p:cNvSpPr/>
          <p:nvPr/>
        </p:nvSpPr>
        <p:spPr>
          <a:xfrm>
            <a:off x="2999795" y="2965701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g1d13b237002_0_17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35761" y="3006717"/>
            <a:ext cx="1222323" cy="1249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1d13b237002_0_17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21673" y="1447370"/>
            <a:ext cx="1222322" cy="1249977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1d13b237002_0_172"/>
          <p:cNvSpPr/>
          <p:nvPr/>
        </p:nvSpPr>
        <p:spPr>
          <a:xfrm>
            <a:off x="4655422" y="2965828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1d13b237002_0_172"/>
          <p:cNvSpPr/>
          <p:nvPr/>
        </p:nvSpPr>
        <p:spPr>
          <a:xfrm>
            <a:off x="4631067" y="1363299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9" name="Google Shape;249;g1d13b237002_0_17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40600" y="1502375"/>
            <a:ext cx="1047250" cy="10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1d13b237002_0_17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99562" y="1479638"/>
            <a:ext cx="1092725" cy="109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1d13b237002_0_17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259075" y="3177000"/>
            <a:ext cx="965450" cy="9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1d13b237002_0_17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490013" y="3082025"/>
            <a:ext cx="1092725" cy="109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d13b237002_0_92"/>
          <p:cNvSpPr/>
          <p:nvPr/>
        </p:nvSpPr>
        <p:spPr>
          <a:xfrm>
            <a:off x="4151573" y="2510161"/>
            <a:ext cx="840900" cy="827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1d13b237002_0_92"/>
          <p:cNvSpPr txBox="1"/>
          <p:nvPr/>
        </p:nvSpPr>
        <p:spPr>
          <a:xfrm>
            <a:off x="4274733" y="2631379"/>
            <a:ext cx="5946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17775" spcFirstLastPara="1" rIns="17775" wrap="square" tIns="17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Saving when buying</a:t>
            </a:r>
            <a:endParaRPr b="1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59" name="Google Shape;259;g1d13b237002_0_92"/>
          <p:cNvSpPr/>
          <p:nvPr/>
        </p:nvSpPr>
        <p:spPr>
          <a:xfrm rot="-5400000">
            <a:off x="4385642" y="2031943"/>
            <a:ext cx="372900" cy="2739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1d13b237002_0_92"/>
          <p:cNvSpPr txBox="1"/>
          <p:nvPr/>
        </p:nvSpPr>
        <p:spPr>
          <a:xfrm rot="-5400000">
            <a:off x="4426011" y="2127042"/>
            <a:ext cx="292200" cy="1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1" name="Google Shape;261;g1d13b237002_0_92"/>
          <p:cNvSpPr/>
          <p:nvPr/>
        </p:nvSpPr>
        <p:spPr>
          <a:xfrm>
            <a:off x="4051049" y="780834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1d13b237002_0_92"/>
          <p:cNvSpPr txBox="1"/>
          <p:nvPr/>
        </p:nvSpPr>
        <p:spPr>
          <a:xfrm>
            <a:off x="4064051" y="955838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Use price comparison sites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3" name="Google Shape;263;g1d13b237002_0_92"/>
          <p:cNvSpPr/>
          <p:nvPr/>
        </p:nvSpPr>
        <p:spPr>
          <a:xfrm rot="-2672840">
            <a:off x="4926577" y="2254217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1d13b237002_0_92"/>
          <p:cNvSpPr txBox="1"/>
          <p:nvPr/>
        </p:nvSpPr>
        <p:spPr>
          <a:xfrm rot="-2672776">
            <a:off x="4938268" y="2337053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5" name="Google Shape;265;g1d13b237002_0_92"/>
          <p:cNvSpPr/>
          <p:nvPr/>
        </p:nvSpPr>
        <p:spPr>
          <a:xfrm>
            <a:off x="5222373" y="1258363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1d13b237002_0_92"/>
          <p:cNvSpPr txBox="1"/>
          <p:nvPr/>
        </p:nvSpPr>
        <p:spPr>
          <a:xfrm>
            <a:off x="5374975" y="1408550"/>
            <a:ext cx="7845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Look out for cashback offers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7" name="Google Shape;267;g1d13b237002_0_92"/>
          <p:cNvSpPr/>
          <p:nvPr/>
        </p:nvSpPr>
        <p:spPr>
          <a:xfrm>
            <a:off x="5149856" y="2789260"/>
            <a:ext cx="378900" cy="2694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g1d13b237002_0_92"/>
          <p:cNvSpPr txBox="1"/>
          <p:nvPr/>
        </p:nvSpPr>
        <p:spPr>
          <a:xfrm>
            <a:off x="5149856" y="2843165"/>
            <a:ext cx="2967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9" name="Google Shape;269;g1d13b237002_0_92"/>
          <p:cNvSpPr/>
          <p:nvPr/>
        </p:nvSpPr>
        <p:spPr>
          <a:xfrm>
            <a:off x="5707552" y="2411222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1d13b237002_0_92"/>
          <p:cNvSpPr txBox="1"/>
          <p:nvPr/>
        </p:nvSpPr>
        <p:spPr>
          <a:xfrm>
            <a:off x="5860154" y="2561419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71" name="Google Shape;271;g1d13b237002_0_92"/>
          <p:cNvSpPr/>
          <p:nvPr/>
        </p:nvSpPr>
        <p:spPr>
          <a:xfrm rot="2672840">
            <a:off x="4926663" y="3322156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1d13b237002_0_92"/>
          <p:cNvSpPr txBox="1"/>
          <p:nvPr/>
        </p:nvSpPr>
        <p:spPr>
          <a:xfrm rot="2672776">
            <a:off x="4938321" y="3347991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1d13b237002_0_92"/>
          <p:cNvSpPr/>
          <p:nvPr/>
        </p:nvSpPr>
        <p:spPr>
          <a:xfrm>
            <a:off x="5222373" y="3564080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1d13b237002_0_92"/>
          <p:cNvSpPr txBox="1"/>
          <p:nvPr/>
        </p:nvSpPr>
        <p:spPr>
          <a:xfrm>
            <a:off x="5374976" y="3714277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1d13b237002_0_92"/>
          <p:cNvSpPr/>
          <p:nvPr/>
        </p:nvSpPr>
        <p:spPr>
          <a:xfrm rot="5400000">
            <a:off x="4385589" y="3542207"/>
            <a:ext cx="372900" cy="2739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1d13b237002_0_92"/>
          <p:cNvSpPr txBox="1"/>
          <p:nvPr/>
        </p:nvSpPr>
        <p:spPr>
          <a:xfrm rot="5400000">
            <a:off x="4425920" y="3556606"/>
            <a:ext cx="292200" cy="1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1d13b237002_0_92"/>
          <p:cNvSpPr/>
          <p:nvPr/>
        </p:nvSpPr>
        <p:spPr>
          <a:xfrm>
            <a:off x="4051049" y="4041609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1d13b237002_0_92"/>
          <p:cNvSpPr txBox="1"/>
          <p:nvPr/>
        </p:nvSpPr>
        <p:spPr>
          <a:xfrm>
            <a:off x="4203651" y="4191806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1d13b237002_0_92"/>
          <p:cNvSpPr/>
          <p:nvPr/>
        </p:nvSpPr>
        <p:spPr>
          <a:xfrm rot="8127160">
            <a:off x="3841643" y="3322294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1d13b237002_0_92"/>
          <p:cNvSpPr txBox="1"/>
          <p:nvPr/>
        </p:nvSpPr>
        <p:spPr>
          <a:xfrm rot="-2672776">
            <a:off x="3911285" y="3347846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81" name="Google Shape;281;g1d13b237002_0_92"/>
          <p:cNvSpPr/>
          <p:nvPr/>
        </p:nvSpPr>
        <p:spPr>
          <a:xfrm>
            <a:off x="2879724" y="3564080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1d13b237002_0_92"/>
          <p:cNvSpPr txBox="1"/>
          <p:nvPr/>
        </p:nvSpPr>
        <p:spPr>
          <a:xfrm>
            <a:off x="2905734" y="3712974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Have a ‘one in,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one out’ policy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when you buy clothes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(and sell or donate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the one you’re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getting rid of)</a:t>
            </a:r>
            <a:endParaRPr b="0" i="0" sz="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83" name="Google Shape;283;g1d13b237002_0_92"/>
          <p:cNvSpPr/>
          <p:nvPr/>
        </p:nvSpPr>
        <p:spPr>
          <a:xfrm rot="10800000">
            <a:off x="3615373" y="2789389"/>
            <a:ext cx="378900" cy="2694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g1d13b237002_0_92"/>
          <p:cNvSpPr txBox="1"/>
          <p:nvPr/>
        </p:nvSpPr>
        <p:spPr>
          <a:xfrm>
            <a:off x="3697482" y="2843165"/>
            <a:ext cx="2967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85" name="Google Shape;285;g1d13b237002_0_92"/>
          <p:cNvSpPr/>
          <p:nvPr/>
        </p:nvSpPr>
        <p:spPr>
          <a:xfrm>
            <a:off x="2394545" y="2411222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1d13b237002_0_92"/>
          <p:cNvSpPr txBox="1"/>
          <p:nvPr/>
        </p:nvSpPr>
        <p:spPr>
          <a:xfrm>
            <a:off x="2443116" y="2561419"/>
            <a:ext cx="941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Explore ‘package deals’ e.g. buying a cinema pass rather than one off tickets</a:t>
            </a:r>
            <a:endParaRPr b="0" i="0" sz="10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87" name="Google Shape;287;g1d13b237002_0_92"/>
          <p:cNvSpPr/>
          <p:nvPr/>
        </p:nvSpPr>
        <p:spPr>
          <a:xfrm rot="-8127160">
            <a:off x="3841558" y="2254355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1d13b237002_0_92"/>
          <p:cNvSpPr txBox="1"/>
          <p:nvPr/>
        </p:nvSpPr>
        <p:spPr>
          <a:xfrm rot="2672776">
            <a:off x="3911338" y="2337198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89" name="Google Shape;289;g1d13b237002_0_92"/>
          <p:cNvSpPr/>
          <p:nvPr/>
        </p:nvSpPr>
        <p:spPr>
          <a:xfrm>
            <a:off x="2879724" y="1258363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1d13b237002_0_92"/>
          <p:cNvSpPr txBox="1"/>
          <p:nvPr/>
        </p:nvSpPr>
        <p:spPr>
          <a:xfrm>
            <a:off x="3032326" y="1408560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Find discount codes</a:t>
            </a:r>
            <a:endParaRPr b="0" i="0" sz="14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91" name="Google Shape;291;g1d13b237002_0_92"/>
          <p:cNvSpPr txBox="1"/>
          <p:nvPr>
            <p:ph type="ctrTitle"/>
          </p:nvPr>
        </p:nvSpPr>
        <p:spPr>
          <a:xfrm>
            <a:off x="168650" y="1124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on the things you buy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2" name="Google Shape;292;g1d13b237002_0_92"/>
          <p:cNvSpPr txBox="1"/>
          <p:nvPr/>
        </p:nvSpPr>
        <p:spPr>
          <a:xfrm>
            <a:off x="4064021" y="4182824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Buy ‘pre-loved’ goods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93" name="Google Shape;293;g1d13b237002_0_92"/>
          <p:cNvSpPr txBox="1"/>
          <p:nvPr/>
        </p:nvSpPr>
        <p:spPr>
          <a:xfrm>
            <a:off x="5222350" y="3714375"/>
            <a:ext cx="10419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GB" sz="13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Delayed gratification </a:t>
            </a:r>
            <a:endParaRPr b="0" i="0" sz="13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d13b237002_0_291"/>
          <p:cNvSpPr txBox="1"/>
          <p:nvPr>
            <p:ph type="ctrTitle"/>
          </p:nvPr>
        </p:nvSpPr>
        <p:spPr>
          <a:xfrm>
            <a:off x="247700" y="242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Creating a saving plan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9" name="Google Shape;299;g1d13b237002_0_291"/>
          <p:cNvSpPr txBox="1"/>
          <p:nvPr/>
        </p:nvSpPr>
        <p:spPr>
          <a:xfrm>
            <a:off x="2767600" y="1147025"/>
            <a:ext cx="232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62A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1d13b237002_0_291"/>
          <p:cNvSpPr txBox="1"/>
          <p:nvPr/>
        </p:nvSpPr>
        <p:spPr>
          <a:xfrm>
            <a:off x="598525" y="1318625"/>
            <a:ext cx="5402100" cy="30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Setting a saving goal, helps keep financial decisions focussed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543B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If the saving goal is large, set some </a:t>
            </a:r>
            <a:r>
              <a:rPr b="1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interim goals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 (and maybe some rewards to stay motivated!)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543B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Find a picture to put as a phone background, in a wallet or displayed on a wall at home as a reminder of the goal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1474281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2335838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3316574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g1d13b237002_0_2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31000" y="1747375"/>
            <a:ext cx="1997900" cy="199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60e3e5fedf_0_61"/>
          <p:cNvSpPr txBox="1"/>
          <p:nvPr/>
        </p:nvSpPr>
        <p:spPr>
          <a:xfrm>
            <a:off x="205925" y="922900"/>
            <a:ext cx="50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260e3e5fedf_0_61"/>
          <p:cNvSpPr txBox="1"/>
          <p:nvPr/>
        </p:nvSpPr>
        <p:spPr>
          <a:xfrm>
            <a:off x="124275" y="4631725"/>
            <a:ext cx="6168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*Assuming no more money is taken out or deposited over the year 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1" name="Google Shape;311;g260e3e5fedf_0_61"/>
          <p:cNvSpPr txBox="1"/>
          <p:nvPr/>
        </p:nvSpPr>
        <p:spPr>
          <a:xfrm>
            <a:off x="124275" y="2444425"/>
            <a:ext cx="48960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If Lucy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deposits £100</a:t>
            </a: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* earning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2% interest</a:t>
            </a: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Lato"/>
              <a:buAutoNum type="arabicPeriod"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How much interest has she made at the end of the year?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Lato"/>
              <a:buAutoNum type="arabicPeriod"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How much money in total is in her account at the end of the year?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2" name="Google Shape;312;g260e3e5fedf_0_61"/>
          <p:cNvSpPr txBox="1"/>
          <p:nvPr/>
        </p:nvSpPr>
        <p:spPr>
          <a:xfrm>
            <a:off x="5261525" y="1284725"/>
            <a:ext cx="3591600" cy="29400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1" i="0" sz="6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1.  How much interest has she made at the end of the year?</a:t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To find 2% of £100, we calculate 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0.02 x 100 =£2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2. How much money in total is in her account at the end of the year?</a:t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 add up the £100 deposit and the interest she makes.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£100 + £2 = £102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3" name="Google Shape;313;g260e3e5fe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84525"/>
            <a:ext cx="1600600" cy="16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260e3e5fedf_0_61"/>
          <p:cNvSpPr txBox="1"/>
          <p:nvPr/>
        </p:nvSpPr>
        <p:spPr>
          <a:xfrm>
            <a:off x="1684875" y="1184525"/>
            <a:ext cx="3335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Lucy is choosing to put some money in a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savings account.</a:t>
            </a:r>
            <a:endParaRPr b="1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She puts money into this account and gains interest on the money that she deposits (puts in).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260e3e5fedf_0_61"/>
          <p:cNvSpPr txBox="1"/>
          <p:nvPr>
            <p:ph type="ctrTitle"/>
          </p:nvPr>
        </p:nvSpPr>
        <p:spPr>
          <a:xfrm>
            <a:off x="1319025" y="242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Calculating interest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6" name="Google Shape;316;g260e3e5fedf_0_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799" y="171188"/>
            <a:ext cx="690376" cy="690376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260e3e5fedf_0_61"/>
          <p:cNvSpPr txBox="1"/>
          <p:nvPr/>
        </p:nvSpPr>
        <p:spPr>
          <a:xfrm>
            <a:off x="129725" y="4820375"/>
            <a:ext cx="6472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Optional video - watch to learn about compound interest - </a:t>
            </a:r>
            <a:r>
              <a:rPr b="0" i="0" lang="en-GB" sz="800" u="sng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https://youtu.be/DyXUCEm7VeY</a:t>
            </a:r>
            <a:r>
              <a:rPr b="0" i="0" lang="en-GB" sz="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8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179996f504_0_33"/>
          <p:cNvSpPr txBox="1"/>
          <p:nvPr/>
        </p:nvSpPr>
        <p:spPr>
          <a:xfrm>
            <a:off x="243475" y="1424025"/>
            <a:ext cx="5908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Ways to save money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Why do people save?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Name four different  ways to save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What goes into a savings plan?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How does interest work in a savings account?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Bonus: What is compound interest?</a:t>
            </a:r>
            <a:endParaRPr b="1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3" name="Google Shape;323;g2179996f504_0_33"/>
          <p:cNvSpPr txBox="1"/>
          <p:nvPr>
            <p:ph type="ctrTitle"/>
          </p:nvPr>
        </p:nvSpPr>
        <p:spPr>
          <a:xfrm>
            <a:off x="138125" y="90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3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4" name="Google Shape;324;g2179996f504_0_33"/>
          <p:cNvPicPr preferRelativeResize="0"/>
          <p:nvPr/>
        </p:nvPicPr>
        <p:blipFill rotWithShape="1">
          <a:blip r:embed="rId3">
            <a:alphaModFix/>
          </a:blip>
          <a:srcRect b="26775" l="22900" r="17702" t="19865"/>
          <a:stretch/>
        </p:blipFill>
        <p:spPr>
          <a:xfrm>
            <a:off x="6900950" y="2063275"/>
            <a:ext cx="1596050" cy="143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17fa40d7ae_0_2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0" name="Google Shape;330;g217fa40d7ae_0_21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1" name="Google Shape;331;g217fa40d7ae_0_21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2" name="Google Shape;332;g217fa40d7ae_0_21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3" name="Google Shape;333;g217fa40d7ae_0_21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173b38b931_0_12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9" name="Google Shape;339;g2173b38b931_0_121"/>
          <p:cNvSpPr txBox="1"/>
          <p:nvPr/>
        </p:nvSpPr>
        <p:spPr>
          <a:xfrm>
            <a:off x="201925" y="2049975"/>
            <a:ext cx="67332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 credit card is a card used to spend a person’s own money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 person must be 16 to have a credit card.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There is no interest on credit cards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Credit cards are the only way to buy expensive things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40" name="Google Shape;340;g2173b38b931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5125" y="1791700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2173b38b931_0_121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why the statements below are not correct </a:t>
            </a:r>
            <a:endParaRPr b="0" i="0" sz="20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173b38b931_0_105"/>
          <p:cNvSpPr txBox="1"/>
          <p:nvPr/>
        </p:nvSpPr>
        <p:spPr>
          <a:xfrm>
            <a:off x="201925" y="2049975"/>
            <a:ext cx="67332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 credit card is a card used to spend </a:t>
            </a:r>
            <a:r>
              <a:rPr b="1" i="0" lang="en-GB" sz="1800" u="none" cap="none" strike="noStrike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a person’s own money</a:t>
            </a:r>
            <a:endParaRPr b="1" i="0" sz="1800" u="none" cap="none" strike="noStrike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 person must be </a:t>
            </a:r>
            <a:r>
              <a:rPr b="1" i="0" lang="en-GB" sz="1800" u="none" cap="none" strike="noStrike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16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to have a credit card.</a:t>
            </a:r>
            <a:endParaRPr b="0" i="0" sz="1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There is </a:t>
            </a:r>
            <a:r>
              <a:rPr b="1" i="0" lang="en-GB" sz="1800" u="none" cap="none" strike="noStrike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no interest</a:t>
            </a: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on credit cards</a:t>
            </a:r>
            <a:endParaRPr b="0" i="0" sz="1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Credit cards are </a:t>
            </a:r>
            <a:r>
              <a:rPr b="1" i="0" lang="en-GB" sz="1800" u="none" cap="none" strike="noStrike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the only way</a:t>
            </a:r>
            <a:r>
              <a:rPr b="0" i="0" lang="en-GB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to buy expensive things</a:t>
            </a:r>
            <a:endParaRPr b="0" i="0" sz="1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7" name="Google Shape;347;g2173b38b931_0_105"/>
          <p:cNvSpPr txBox="1"/>
          <p:nvPr>
            <p:ph type="ctrTitle"/>
          </p:nvPr>
        </p:nvSpPr>
        <p:spPr>
          <a:xfrm>
            <a:off x="144625" y="0"/>
            <a:ext cx="8092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48" name="Google Shape;348;g2173b38b931_0_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5125" y="1791700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g2173b38b931_0_105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why the statements below are not correct </a:t>
            </a:r>
            <a:endParaRPr b="0" i="0" sz="20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173b38b931_0_97"/>
          <p:cNvSpPr txBox="1"/>
          <p:nvPr/>
        </p:nvSpPr>
        <p:spPr>
          <a:xfrm>
            <a:off x="190225" y="1277350"/>
            <a:ext cx="6733200" cy="33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Money on a credit card comes from the bank – this is borrowing the bank’s money until the credit card statement / bill is paid.</a:t>
            </a:r>
            <a:endParaRPr b="0" i="0" sz="18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person must be 18 to have a credit card.</a:t>
            </a:r>
            <a:endParaRPr b="0" i="0" sz="18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If the money spent is paid back immediately, there may be no interest charged.  However, the longer a person takes to pay their credit card bill, the more interest they will be charged.</a:t>
            </a:r>
            <a:endParaRPr b="0" i="0" sz="18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person can save their own money buy expensive things. It might take a little longer but they won’t be at risk of being in debt.</a:t>
            </a:r>
            <a:endParaRPr b="0" i="0" sz="18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5" name="Google Shape;355;g2173b38b931_0_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2750" y="2013800"/>
            <a:ext cx="1684425" cy="1684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2173b38b931_0_97"/>
          <p:cNvSpPr txBox="1"/>
          <p:nvPr>
            <p:ph type="ctrTitle"/>
          </p:nvPr>
        </p:nvSpPr>
        <p:spPr>
          <a:xfrm>
            <a:off x="144625" y="0"/>
            <a:ext cx="8092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g2173b38b931_0_129"/>
          <p:cNvPicPr preferRelativeResize="0"/>
          <p:nvPr/>
        </p:nvPicPr>
        <p:blipFill rotWithShape="1">
          <a:blip r:embed="rId3">
            <a:alphaModFix/>
          </a:blip>
          <a:srcRect b="25320" l="25515" r="19182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g2173b38b931_0_129"/>
          <p:cNvSpPr txBox="1"/>
          <p:nvPr/>
        </p:nvSpPr>
        <p:spPr>
          <a:xfrm>
            <a:off x="243475" y="1424025"/>
            <a:ext cx="59085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What is a credit card?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How a credit card works 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Tips for paying off a credit card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3" name="Google Shape;363;g2173b38b931_0_129"/>
          <p:cNvSpPr txBox="1"/>
          <p:nvPr>
            <p:ph type="ctrTitle"/>
          </p:nvPr>
        </p:nvSpPr>
        <p:spPr>
          <a:xfrm>
            <a:off x="144625" y="0"/>
            <a:ext cx="8092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5d761f9135_0_27"/>
          <p:cNvSpPr txBox="1"/>
          <p:nvPr/>
        </p:nvSpPr>
        <p:spPr>
          <a:xfrm>
            <a:off x="360375" y="270375"/>
            <a:ext cx="8031000" cy="7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29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Having a respectful learning environment</a:t>
            </a:r>
            <a:endParaRPr b="1" i="0" sz="29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5" name="Google Shape;65;g15d761f9135_0_27"/>
          <p:cNvSpPr txBox="1"/>
          <p:nvPr/>
        </p:nvSpPr>
        <p:spPr>
          <a:xfrm>
            <a:off x="324100" y="1254075"/>
            <a:ext cx="7638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listen to each other respectfully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avoid making judgements or assumptions about others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comment on what has been said, not the person who has said it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won’t put anyone on the spot and we have the right to pass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not share personal stories or ask personal questions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17fa40d7ae_0_39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9" name="Google Shape;369;g217fa40d7ae_0_39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0" name="Google Shape;370;g217fa40d7ae_0_39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1" name="Google Shape;371;g217fa40d7ae_0_39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2" name="Google Shape;372;g217fa40d7ae_0_39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d13b237002_0_560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Share your guide with the Flic team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78" name="Google Shape;378;g1d13b237002_0_5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500" y="1560126"/>
            <a:ext cx="239077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g1d13b237002_0_5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4088" y="1463225"/>
            <a:ext cx="2098800" cy="209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1d13b237002_0_5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9725" y="1560126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1d13b237002_0_560"/>
          <p:cNvSpPr txBox="1"/>
          <p:nvPr/>
        </p:nvSpPr>
        <p:spPr>
          <a:xfrm>
            <a:off x="3619499" y="3617525"/>
            <a:ext cx="1905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Add to your profile</a:t>
            </a:r>
            <a:endParaRPr b="1" i="0" sz="22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2" name="Google Shape;382;g1d13b237002_0_560"/>
          <p:cNvSpPr txBox="1"/>
          <p:nvPr/>
        </p:nvSpPr>
        <p:spPr>
          <a:xfrm>
            <a:off x="722488" y="3617525"/>
            <a:ext cx="209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Take a picture of your guide </a:t>
            </a:r>
            <a:endParaRPr b="1" i="0" sz="22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3" name="Google Shape;383;g1d13b237002_0_560"/>
          <p:cNvSpPr txBox="1"/>
          <p:nvPr/>
        </p:nvSpPr>
        <p:spPr>
          <a:xfrm>
            <a:off x="6035424" y="3715175"/>
            <a:ext cx="1905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@</a:t>
            </a:r>
            <a:r>
              <a:rPr b="1" i="0" lang="en-GB" sz="24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ft_flic</a:t>
            </a:r>
            <a:endParaRPr b="1" i="0" sz="2400" u="none" cap="none" strike="noStrike">
              <a:solidFill>
                <a:schemeClr val="accent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4f7788892d_0_0"/>
          <p:cNvSpPr txBox="1"/>
          <p:nvPr/>
        </p:nvSpPr>
        <p:spPr>
          <a:xfrm>
            <a:off x="110800" y="391125"/>
            <a:ext cx="848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Services available for people who have concerns about their personal </a:t>
            </a: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finances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9" name="Google Shape;389;g24f7788892d_0_0"/>
          <p:cNvGrpSpPr/>
          <p:nvPr/>
        </p:nvGrpSpPr>
        <p:grpSpPr>
          <a:xfrm>
            <a:off x="151999" y="1183981"/>
            <a:ext cx="2846301" cy="2013581"/>
            <a:chOff x="463400" y="1321175"/>
            <a:chExt cx="2914500" cy="2113109"/>
          </a:xfrm>
        </p:grpSpPr>
        <p:sp>
          <p:nvSpPr>
            <p:cNvPr id="390" name="Google Shape;390;g24f7788892d_0_0"/>
            <p:cNvSpPr/>
            <p:nvPr/>
          </p:nvSpPr>
          <p:spPr>
            <a:xfrm>
              <a:off x="463400" y="1321175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g24f7788892d_0_0"/>
            <p:cNvSpPr txBox="1"/>
            <p:nvPr/>
          </p:nvSpPr>
          <p:spPr>
            <a:xfrm>
              <a:off x="1345676" y="1339984"/>
              <a:ext cx="2032200" cy="20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Citizens Advice – Debt and Money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– </a:t>
              </a:r>
              <a:b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</a:b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Links to advice on a number of topics, including financial difficulties, cost of living and communicating with creditors.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92" name="Google Shape;392;g24f7788892d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32125" y="1419947"/>
              <a:ext cx="813554" cy="9286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3" name="Google Shape;393;g24f7788892d_0_0"/>
          <p:cNvSpPr txBox="1"/>
          <p:nvPr/>
        </p:nvSpPr>
        <p:spPr>
          <a:xfrm>
            <a:off x="152000" y="3312950"/>
            <a:ext cx="8872200" cy="73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At school, you can speak with an adult you trust. </a:t>
            </a:r>
            <a:endParaRPr b="1" i="0" sz="18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This could be your form tutor, head of year or the school’s safeguarding officer.</a:t>
            </a:r>
            <a:endParaRPr b="1" i="0" sz="18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4" name="Google Shape;394;g24f7788892d_0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5" name="Google Shape;395;g24f7788892d_0_0"/>
          <p:cNvGrpSpPr/>
          <p:nvPr/>
        </p:nvGrpSpPr>
        <p:grpSpPr>
          <a:xfrm>
            <a:off x="3164819" y="1184021"/>
            <a:ext cx="2846301" cy="1995658"/>
            <a:chOff x="3237025" y="1184050"/>
            <a:chExt cx="2914500" cy="2094300"/>
          </a:xfrm>
        </p:grpSpPr>
        <p:sp>
          <p:nvSpPr>
            <p:cNvPr id="396" name="Google Shape;396;g24f7788892d_0_0"/>
            <p:cNvSpPr/>
            <p:nvPr/>
          </p:nvSpPr>
          <p:spPr>
            <a:xfrm>
              <a:off x="3237025" y="1184050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97" name="Google Shape;397;g24f7788892d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344950" y="1434825"/>
              <a:ext cx="666111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8" name="Google Shape;398;g24f7788892d_0_0"/>
            <p:cNvSpPr txBox="1"/>
            <p:nvPr/>
          </p:nvSpPr>
          <p:spPr>
            <a:xfrm>
              <a:off x="4068426" y="1358613"/>
              <a:ext cx="2032200" cy="185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National Debtline  – Debt and Money</a:t>
              </a:r>
              <a:b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</a:b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A debt advice charity run by the </a:t>
              </a: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7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Money Advice Trust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, offering a  free and confidential debt advice service.</a:t>
              </a:r>
              <a:endPara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99" name="Google Shape;399;g24f7788892d_0_0"/>
          <p:cNvGrpSpPr/>
          <p:nvPr/>
        </p:nvGrpSpPr>
        <p:grpSpPr>
          <a:xfrm>
            <a:off x="6177819" y="1184061"/>
            <a:ext cx="2846409" cy="1995600"/>
            <a:chOff x="6177819" y="1184061"/>
            <a:chExt cx="2846409" cy="1995600"/>
          </a:xfrm>
        </p:grpSpPr>
        <p:sp>
          <p:nvSpPr>
            <p:cNvPr id="400" name="Google Shape;400;g24f7788892d_0_0"/>
            <p:cNvSpPr/>
            <p:nvPr/>
          </p:nvSpPr>
          <p:spPr>
            <a:xfrm>
              <a:off x="6177819" y="1184061"/>
              <a:ext cx="2846400" cy="19956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01" name="Google Shape;401;g24f7788892d_0_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41200" y="1426525"/>
              <a:ext cx="876125" cy="680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2" name="Google Shape;402;g24f7788892d_0_0"/>
            <p:cNvSpPr txBox="1"/>
            <p:nvPr/>
          </p:nvSpPr>
          <p:spPr>
            <a:xfrm>
              <a:off x="7264128" y="1459325"/>
              <a:ext cx="1760100" cy="130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9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1" i="0" lang="en-GB" sz="1300" u="sng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  <a:hlinkClick r:id="rId9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Childline </a:t>
              </a:r>
              <a:r>
                <a:rPr b="1" i="0" lang="en-GB" sz="1300" u="sng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  <a:hlinkClick r:id="rId10">
                    <a:extLst>
                      <a:ext uri="{A12FA001-AC4F-418D-AE19-62706E023703}">
                        <ahyp:hlinkClr val="tx"/>
                      </a:ext>
                    </a:extLst>
                  </a:hlinkClick>
                  <a:extLst>
                    <a:ext uri="http://customooxmlschemas.google.com/">
                      <go:slidesCustomData xmlns:go="http://customooxmlschemas.google.com/" textRoundtripDataId="3"/>
                    </a:ext>
                  </a:extLst>
                </a:rPr>
                <a:t>Helpline</a:t>
              </a:r>
              <a:b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  <a:extLst>
                    <a:ext uri="http://customooxmlschemas.google.com/">
                      <go:slidesCustomData xmlns:go="http://customooxmlschemas.google.com/" textRoundtripDataId="4"/>
                    </a:ext>
                  </a:extLst>
                </a:rPr>
              </a:br>
              <a: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  <a:extLst>
                    <a:ext uri="http://customooxmlschemas.google.com/">
                      <go:slidesCustomData xmlns:go="http://customooxmlschemas.google.com/" textRoundtripDataId="4"/>
                    </a:ext>
                  </a:extLst>
                </a:rPr>
                <a:t>080</a:t>
              </a:r>
              <a: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0 1111</a:t>
              </a:r>
              <a:b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</a:br>
              <a: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Talk about anything.</a:t>
              </a:r>
              <a:b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</a:br>
              <a:r>
                <a:rPr b="0" i="0" lang="en-GB" sz="1300" u="none" cap="none" strike="noStrike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Contact via phone / web</a:t>
              </a:r>
              <a:endParaRPr b="0" i="0" sz="13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2bca0e0d1e_0_39"/>
          <p:cNvSpPr txBox="1"/>
          <p:nvPr/>
        </p:nvSpPr>
        <p:spPr>
          <a:xfrm>
            <a:off x="311700" y="34425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22bca0e0d1e_0_39"/>
          <p:cNvSpPr txBox="1"/>
          <p:nvPr/>
        </p:nvSpPr>
        <p:spPr>
          <a:xfrm>
            <a:off x="439450" y="978750"/>
            <a:ext cx="62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22bca0e0d1e_0_39"/>
          <p:cNvSpPr txBox="1"/>
          <p:nvPr/>
        </p:nvSpPr>
        <p:spPr>
          <a:xfrm>
            <a:off x="125" y="1491150"/>
            <a:ext cx="9144000" cy="21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Session 6:</a:t>
            </a:r>
            <a:endParaRPr b="0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GB" sz="56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A young person’s </a:t>
            </a:r>
            <a:endParaRPr b="1" i="0" sz="56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GB" sz="56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guide to banking</a:t>
            </a:r>
            <a:endParaRPr b="1" i="0" sz="5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 txBox="1"/>
          <p:nvPr/>
        </p:nvSpPr>
        <p:spPr>
          <a:xfrm>
            <a:off x="488175" y="34292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 txBox="1"/>
          <p:nvPr/>
        </p:nvSpPr>
        <p:spPr>
          <a:xfrm>
            <a:off x="338869" y="1675905"/>
            <a:ext cx="812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"/>
          <p:cNvSpPr txBox="1"/>
          <p:nvPr/>
        </p:nvSpPr>
        <p:spPr>
          <a:xfrm>
            <a:off x="235450" y="1326225"/>
            <a:ext cx="8665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20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By the end of the session, I will be able to:</a:t>
            </a:r>
            <a:endParaRPr b="1" i="0" sz="20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" name="Google Shape;80;p2"/>
          <p:cNvSpPr txBox="1"/>
          <p:nvPr/>
        </p:nvSpPr>
        <p:spPr>
          <a:xfrm>
            <a:off x="402583" y="1818841"/>
            <a:ext cx="8665200" cy="12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Lato"/>
              <a:buChar char="●"/>
            </a:pPr>
            <a:r>
              <a:rPr b="1" i="0" lang="en-GB" sz="22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Explain key concepts related to banking, saving and spending</a:t>
            </a:r>
            <a:endParaRPr b="1" i="0" sz="22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270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173b38b931_0_154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 is needed to open a bank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86;g2173b38b931_0_154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I’ll earn 3% interest</a:t>
            </a:r>
            <a:endParaRPr b="1" i="0" sz="2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87;g2173b38b931_0_154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No, because I already have 4 of them!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g2173b38b931_0_154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I’d rather save up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" name="Google Shape;89;g2173b38b931_0_154"/>
          <p:cNvSpPr/>
          <p:nvPr/>
        </p:nvSpPr>
        <p:spPr>
          <a:xfrm>
            <a:off x="185700" y="2743372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Because I didn’t have enough money in my current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g2173b38b931_0_154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So that I don’t have to carry cash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" name="Google Shape;91;g2173b38b931_0_154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It’s good to know how much I’ve spent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g2173b38b931_0_154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 found a voucher code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" name="Google Shape;93;g2173b38b931_0_154"/>
          <p:cNvSpPr txBox="1"/>
          <p:nvPr>
            <p:ph type="ctrTitle"/>
          </p:nvPr>
        </p:nvSpPr>
        <p:spPr>
          <a:xfrm>
            <a:off x="162600" y="3008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could the questions be?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179996f504_0_6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 is needed to open a bank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" name="Google Shape;99;g2179996f504_0_6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I’ll earn 3% interest</a:t>
            </a:r>
            <a:endParaRPr b="1" i="0" sz="2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g2179996f504_0_6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No, because I already have 4 of them!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1" name="Google Shape;101;g2179996f504_0_6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I’d rather save up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102;g2179996f504_0_6"/>
          <p:cNvSpPr/>
          <p:nvPr/>
        </p:nvSpPr>
        <p:spPr>
          <a:xfrm>
            <a:off x="185700" y="2743372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Because I didn’t have enough money in my current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g2179996f504_0_6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So that I don’t have to carry cash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" name="Google Shape;104;g2179996f504_0_6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It’s good to know how much I’ve spent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" name="Google Shape;105;g2179996f504_0_6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 found a voucher code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" name="Google Shape;106;g2179996f504_0_6"/>
          <p:cNvSpPr txBox="1"/>
          <p:nvPr>
            <p:ph type="ctrTitle"/>
          </p:nvPr>
        </p:nvSpPr>
        <p:spPr>
          <a:xfrm>
            <a:off x="162600" y="3008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could the questions be?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g2179996f504_0_6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6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 have a savings account?</a:t>
            </a:r>
            <a:endParaRPr b="1" i="0" sz="16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8" name="Google Shape;108;g2179996f504_0_6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can a person save money when shopping?</a:t>
            </a:r>
            <a:endParaRPr b="1"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" name="Google Shape;109;g2179996f504_0_6"/>
          <p:cNvSpPr/>
          <p:nvPr/>
        </p:nvSpPr>
        <p:spPr>
          <a:xfrm>
            <a:off x="185700" y="2743425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were you overdrawn?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" name="Google Shape;110;g2179996f504_0_6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have a debit card?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1" name="Google Shape;111;g2179996f504_0_6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don’t you treat yourself to those trainers</a:t>
            </a:r>
            <a:endParaRPr b="1" i="0" sz="17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112;g2179996f504_0_6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 you have a passport?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3" name="Google Shape;113;g2179996f504_0_6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You can use buy now pay later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4" name="Google Shape;114;g2179996f504_0_6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7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do you check your banking app so often?</a:t>
            </a:r>
            <a:endParaRPr b="1" i="0" sz="17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5" name="Google Shape;115;g2179996f504_0_6"/>
          <p:cNvSpPr txBox="1"/>
          <p:nvPr/>
        </p:nvSpPr>
        <p:spPr>
          <a:xfrm>
            <a:off x="4754646" y="1947648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6" name="Google Shape;116;g2179996f504_0_6"/>
          <p:cNvSpPr txBox="1"/>
          <p:nvPr/>
        </p:nvSpPr>
        <p:spPr>
          <a:xfrm>
            <a:off x="872830" y="1947650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7" name="Google Shape;117;g2179996f504_0_6"/>
          <p:cNvSpPr txBox="1"/>
          <p:nvPr/>
        </p:nvSpPr>
        <p:spPr>
          <a:xfrm>
            <a:off x="2713561" y="2433296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8" name="Google Shape;118;g2179996f504_0_6"/>
          <p:cNvSpPr txBox="1"/>
          <p:nvPr/>
        </p:nvSpPr>
        <p:spPr>
          <a:xfrm>
            <a:off x="6355199" y="3198142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9" name="Google Shape;119;g2179996f504_0_6"/>
          <p:cNvSpPr txBox="1"/>
          <p:nvPr/>
        </p:nvSpPr>
        <p:spPr>
          <a:xfrm>
            <a:off x="4465747" y="3530873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7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0" name="Google Shape;120;g2179996f504_0_6"/>
          <p:cNvSpPr txBox="1"/>
          <p:nvPr/>
        </p:nvSpPr>
        <p:spPr>
          <a:xfrm>
            <a:off x="2389069" y="4217786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1" name="Google Shape;121;g2179996f504_0_6"/>
          <p:cNvSpPr txBox="1"/>
          <p:nvPr/>
        </p:nvSpPr>
        <p:spPr>
          <a:xfrm>
            <a:off x="6156124" y="4611388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8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122;g2179996f504_0_6"/>
          <p:cNvSpPr txBox="1"/>
          <p:nvPr/>
        </p:nvSpPr>
        <p:spPr>
          <a:xfrm>
            <a:off x="167359" y="3654997"/>
            <a:ext cx="28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5</a:t>
            </a:r>
            <a:endParaRPr b="1"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g2160206465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175" y="1568100"/>
            <a:ext cx="2819125" cy="2391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160206465e_0_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do young people need to know about banking?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Google Shape;129;g2160206465e_0_0"/>
          <p:cNvSpPr txBox="1"/>
          <p:nvPr/>
        </p:nvSpPr>
        <p:spPr>
          <a:xfrm>
            <a:off x="3810725" y="1354250"/>
            <a:ext cx="5109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During today’s lesson you are going to create a guide that informs young people on the most important things that they need to know about banking.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Take a plain sheet of paper and decide which style of leaflet you are going to use.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Your leaflet will need 4-5 sections covering the five lessons you have had.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0" name="Google Shape;130;g2160206465e_0_0"/>
          <p:cNvSpPr txBox="1"/>
          <p:nvPr/>
        </p:nvSpPr>
        <p:spPr>
          <a:xfrm>
            <a:off x="292250" y="4203700"/>
            <a:ext cx="7495200" cy="6771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We will now recap our learning to help you fill in your book</a:t>
            </a: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let</a:t>
            </a:r>
            <a:r>
              <a:rPr b="0" i="0" lang="en-GB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. This is a good opportunity for you to make notes on any information that you might have missed. 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0847bed3ed_0_0"/>
          <p:cNvSpPr txBox="1"/>
          <p:nvPr>
            <p:ph type="ctrTitle"/>
          </p:nvPr>
        </p:nvSpPr>
        <p:spPr>
          <a:xfrm>
            <a:off x="138125" y="253750"/>
            <a:ext cx="2699700" cy="25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do young people need to know about banking?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Google Shape;136;g30847bed3ed_0_0"/>
          <p:cNvSpPr txBox="1"/>
          <p:nvPr/>
        </p:nvSpPr>
        <p:spPr>
          <a:xfrm>
            <a:off x="138125" y="3328050"/>
            <a:ext cx="22470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Turn your booklet into landscape. Use your notes to complete your leaflet. The first section is an example.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7" name="Google Shape;137;g30847bed3e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0225" y="152400"/>
            <a:ext cx="574367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LIC_Presentation_No_pages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51FF00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Charlotte Jessop</dc:creator>
</cp:coreProperties>
</file>