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oboto"/>
      <p:regular r:id="rId45"/>
      <p:bold r:id="rId46"/>
      <p:italic r:id="rId47"/>
      <p:boldItalic r:id="rId48"/>
    </p:embeddedFont>
    <p:embeddedFont>
      <p:font typeface="Lato"/>
      <p:regular r:id="rId49"/>
      <p:bold r:id="rId50"/>
      <p:italic r:id="rId51"/>
      <p:boldItalic r:id="rId52"/>
    </p:embeddedFont>
    <p:embeddedFont>
      <p:font typeface="Lato Light"/>
      <p:regular r:id="rId53"/>
      <p:bold r:id="rId54"/>
      <p:italic r:id="rId55"/>
      <p:boldItalic r:id="rId56"/>
    </p:embeddedFont>
    <p:embeddedFont>
      <p:font typeface="Lato Black"/>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9" roundtripDataSignature="AMtx7miRjiMFxfwyh+4Cv3yQCn19RHR8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BEE27-09F7-45FB-A03F-FEEB328E56CC}">
  <a:tblStyle styleId="{768BEE27-09F7-45FB-A03F-FEEB328E56C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LatoLight-regular.fntdata"/><Relationship Id="rId52" Type="http://schemas.openxmlformats.org/officeDocument/2006/relationships/font" Target="fonts/Lato-boldItalic.fntdata"/><Relationship Id="rId11" Type="http://schemas.openxmlformats.org/officeDocument/2006/relationships/slide" Target="slides/slide5.xml"/><Relationship Id="rId55" Type="http://schemas.openxmlformats.org/officeDocument/2006/relationships/font" Target="fonts/LatoLight-italic.fntdata"/><Relationship Id="rId10" Type="http://schemas.openxmlformats.org/officeDocument/2006/relationships/slide" Target="slides/slide4.xml"/><Relationship Id="rId54" Type="http://schemas.openxmlformats.org/officeDocument/2006/relationships/font" Target="fonts/LatoLight-bold.fntdata"/><Relationship Id="rId13" Type="http://schemas.openxmlformats.org/officeDocument/2006/relationships/slide" Target="slides/slide7.xml"/><Relationship Id="rId57" Type="http://schemas.openxmlformats.org/officeDocument/2006/relationships/font" Target="fonts/LatoBlack-bold.fntdata"/><Relationship Id="rId12" Type="http://schemas.openxmlformats.org/officeDocument/2006/relationships/slide" Target="slides/slide6.xml"/><Relationship Id="rId56" Type="http://schemas.openxmlformats.org/officeDocument/2006/relationships/font" Target="fonts/LatoLight-boldItalic.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Lato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crimeagency.gov.uk/moneymuli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16-18s/topic-9-how-can-my-money-choices-affect-my-mental-wellbeing/vide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crimeagency.gov.uk/moneymuli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fas.org.uk/secure/contentPORT/uploads/documents/Protective%20Registration/Lesson%201-%20%20Is%20it%20fraud%20sort%20card-%202022.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5ec235186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 name="Google Shape;37;g25ec23518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fb2e8a79f5_0_48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1fb2e8a79f5_0_48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fb2e8a79f5_0_49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1fb2e8a79f5_0_49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b2e8a79f5_0_50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fb2e8a79f5_0_50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b2e8a79f5_0_51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fb2e8a79f5_0_51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b2e8a79f5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fb2e8a79f5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b2e8a79f5_0_5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1fb2e8a79f5_0_5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b2e8a79f5_0_5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fb2e8a79f5_0_5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fb2e8a79f5_0_53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fb2e8a79f5_0_53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b68516be2_0_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0b68516be2_0_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b2e8a79f5_0_54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fb2e8a79f5_0_54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41cf22378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141cf22378f_1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b68516be2_0_24: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0b68516be2_0_24: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fb2e8a79f5_0_55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1fb2e8a79f5_0_55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b68516be2_0_36: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0b68516be2_0_36: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b2e8a79f5_0_559: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1fb2e8a79f5_0_559: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b68516be2_0_48: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30b68516be2_0_48: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41cf22378f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41cf22378f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Who was the </a:t>
            </a:r>
            <a:r>
              <a:rPr lang="en-GB"/>
              <a:t>money</a:t>
            </a:r>
            <a:r>
              <a:rPr lang="en-GB"/>
              <a:t> mule?</a:t>
            </a:r>
            <a:endParaRPr/>
          </a:p>
          <a:p>
            <a:pPr indent="0" lvl="0" marL="0" rtl="0" algn="l">
              <a:spcBef>
                <a:spcPts val="0"/>
              </a:spcBef>
              <a:spcAft>
                <a:spcPts val="0"/>
              </a:spcAft>
              <a:buNone/>
            </a:pPr>
            <a:r>
              <a:rPr lang="en-GB"/>
              <a:t>Did you consider Mike to be a criminal?</a:t>
            </a:r>
            <a:endParaRPr/>
          </a:p>
          <a:p>
            <a:pPr indent="0" lvl="0" marL="0" rtl="0" algn="l">
              <a:spcBef>
                <a:spcPts val="0"/>
              </a:spcBef>
              <a:spcAft>
                <a:spcPts val="0"/>
              </a:spcAft>
              <a:buNone/>
            </a:pPr>
            <a:r>
              <a:rPr lang="en-GB"/>
              <a:t>When do people typically need to share their bank details</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b21e690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b21e690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Further information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More information </a:t>
            </a:r>
            <a:r>
              <a:rPr lang="en-GB" u="sng">
                <a:solidFill>
                  <a:schemeClr val="hlink"/>
                </a:solidFill>
                <a:hlinkClick r:id="rId2"/>
              </a:rPr>
              <a:t>here</a:t>
            </a:r>
            <a:r>
              <a:rPr lang="en-GB"/>
              <a:t> on e.g.: </a:t>
            </a:r>
            <a:endParaRPr/>
          </a:p>
          <a:p>
            <a:pPr indent="-298450" lvl="0" marL="457200" rtl="0" algn="l">
              <a:spcBef>
                <a:spcPts val="0"/>
              </a:spcBef>
              <a:spcAft>
                <a:spcPts val="0"/>
              </a:spcAft>
              <a:buSzPts val="1100"/>
              <a:buChar char="-"/>
            </a:pPr>
            <a:r>
              <a:rPr lang="en-GB"/>
              <a:t>Money mule networks</a:t>
            </a:r>
            <a:endParaRPr/>
          </a:p>
          <a:p>
            <a:pPr indent="-298450" lvl="0" marL="457200" rtl="0" algn="l">
              <a:spcBef>
                <a:spcPts val="0"/>
              </a:spcBef>
              <a:spcAft>
                <a:spcPts val="0"/>
              </a:spcAft>
              <a:buSzPts val="1100"/>
              <a:buChar char="-"/>
            </a:pPr>
            <a:r>
              <a:rPr lang="en-GB"/>
              <a:t>Risks involved: criminal record, access to services like credit cards, jobs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4c165f9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04c165f9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04937879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04937879d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fb2e8a79f5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fb2e8a79f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Alternative video: </a:t>
            </a:r>
            <a:r>
              <a:rPr lang="en-GB" u="sng">
                <a:solidFill>
                  <a:schemeClr val="hlink"/>
                </a:solidFill>
                <a:hlinkClick r:id="rId2"/>
              </a:rPr>
              <a:t>https://natwest.mymoneysense.com/teachers/resources-16-18s/topic-9-how-can-my-money-choices-affect-my-mental-wellbeing/video/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5ec23518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g25ec235186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9796095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79796095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09d99e68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09d99e68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Transferring criminal money is a crime. If you let someone else use your bank account to transfer money, you could be funding serious organised crime. You may think it is easy money, but you could be landed with a criminal record.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Source: </a:t>
            </a:r>
            <a:r>
              <a:rPr lang="en-GB" u="sng">
                <a:solidFill>
                  <a:schemeClr val="hlink"/>
                </a:solidFill>
                <a:hlinkClick r:id="rId2"/>
              </a:rPr>
              <a:t>Money Mules - National Crime Agency</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fb2e8a79f5_0_5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1fb2e8a79f5_0_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04c165f9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04c165f9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b47ed74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7b47ed74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4937879d8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04937879d8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635228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27635228c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5ec2351865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5ec2351865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69999" rtl="0" algn="l">
              <a:spcBef>
                <a:spcPts val="0"/>
              </a:spcBef>
              <a:spcAft>
                <a:spcPts val="0"/>
              </a:spcAft>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fb2e8a79f5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fb2e8a79f5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Source </a:t>
            </a:r>
            <a:r>
              <a:rPr lang="en-GB" u="sng">
                <a:solidFill>
                  <a:schemeClr val="hlink"/>
                </a:solidFill>
                <a:hlinkClick r:id="rId2"/>
              </a:rPr>
              <a:t>here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NB:</a:t>
            </a:r>
            <a:endParaRPr b="1"/>
          </a:p>
          <a:p>
            <a:pPr indent="-298450" lvl="0" marL="457200" rtl="0" algn="l">
              <a:spcBef>
                <a:spcPts val="0"/>
              </a:spcBef>
              <a:spcAft>
                <a:spcPts val="0"/>
              </a:spcAft>
              <a:buSzPts val="1100"/>
              <a:buChar char="-"/>
            </a:pPr>
            <a:r>
              <a:rPr lang="en-GB"/>
              <a:t>If anything in students’ responses indicates risk / safeguarding concern, e.g. mention that they have been exposed to/invited to engage in similar </a:t>
            </a:r>
            <a:r>
              <a:rPr lang="en-GB"/>
              <a:t>activities, report to safeguarding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fb2e8a79f5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fb2e8a79f5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fb2e8a79f5_0_3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1fb2e8a79f5_0_3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fb2e8a79f5_0_3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1fb2e8a79f5_0_3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7" name="Shape 7"/>
        <p:cNvGrpSpPr/>
        <p:nvPr/>
      </p:nvGrpSpPr>
      <p:grpSpPr>
        <a:xfrm>
          <a:off x="0" y="0"/>
          <a:ext cx="0" cy="0"/>
          <a:chOff x="0" y="0"/>
          <a:chExt cx="0" cy="0"/>
        </a:xfrm>
      </p:grpSpPr>
      <p:sp>
        <p:nvSpPr>
          <p:cNvPr id="8" name="Google Shape;8;g2fe1208e5d5_0_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 name="Google Shape;9;g2fe1208e5d5_0_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 name="Shape 10"/>
        <p:cNvGrpSpPr/>
        <p:nvPr/>
      </p:nvGrpSpPr>
      <p:grpSpPr>
        <a:xfrm>
          <a:off x="0" y="0"/>
          <a:ext cx="0" cy="0"/>
          <a:chOff x="0" y="0"/>
          <a:chExt cx="0" cy="0"/>
        </a:xfrm>
      </p:grpSpPr>
      <p:sp>
        <p:nvSpPr>
          <p:cNvPr id="11" name="Google Shape;11;g2fe1208e5d5_0_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 name="Google Shape;12;g2fe1208e5d5_0_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3" name="Google Shape;13;g2fe1208e5d5_0_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g2fe1208e5d5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6" name="Google Shape;16;g2fe1208e5d5_0_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7" name="Shape 17"/>
        <p:cNvGrpSpPr/>
        <p:nvPr/>
      </p:nvGrpSpPr>
      <p:grpSpPr>
        <a:xfrm>
          <a:off x="0" y="0"/>
          <a:ext cx="0" cy="0"/>
          <a:chOff x="0" y="0"/>
          <a:chExt cx="0" cy="0"/>
        </a:xfrm>
      </p:grpSpPr>
      <p:pic>
        <p:nvPicPr>
          <p:cNvPr id="18" name="Google Shape;18;g2fe1208e5d5_0_1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9" name="Google Shape;19;g2fe1208e5d5_0_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0" name="Shape 20"/>
        <p:cNvGrpSpPr/>
        <p:nvPr/>
      </p:nvGrpSpPr>
      <p:grpSpPr>
        <a:xfrm>
          <a:off x="0" y="0"/>
          <a:ext cx="0" cy="0"/>
          <a:chOff x="0" y="0"/>
          <a:chExt cx="0" cy="0"/>
        </a:xfrm>
      </p:grpSpPr>
      <p:sp>
        <p:nvSpPr>
          <p:cNvPr id="21" name="Google Shape;21;g2fe1208e5d5_0_1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2" name="Google Shape;22;g2fe1208e5d5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3" name="Google Shape;23;g2fe1208e5d5_0_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 name="Shape 24"/>
        <p:cNvGrpSpPr/>
        <p:nvPr/>
      </p:nvGrpSpPr>
      <p:grpSpPr>
        <a:xfrm>
          <a:off x="0" y="0"/>
          <a:ext cx="0" cy="0"/>
          <a:chOff x="0" y="0"/>
          <a:chExt cx="0" cy="0"/>
        </a:xfrm>
      </p:grpSpPr>
      <p:pic>
        <p:nvPicPr>
          <p:cNvPr id="25" name="Google Shape;25;g2fe1208e5d5_0_1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6" name="Google Shape;26;g2fe1208e5d5_0_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g2fe1208e5d5_0_2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9" name="Google Shape;29;g2fe1208e5d5_0_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0" name="Shape 30"/>
        <p:cNvGrpSpPr/>
        <p:nvPr/>
      </p:nvGrpSpPr>
      <p:grpSpPr>
        <a:xfrm>
          <a:off x="0" y="0"/>
          <a:ext cx="0" cy="0"/>
          <a:chOff x="0" y="0"/>
          <a:chExt cx="0" cy="0"/>
        </a:xfrm>
      </p:grpSpPr>
      <p:sp>
        <p:nvSpPr>
          <p:cNvPr id="31" name="Google Shape;31;g2fe1208e5d5_0_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e1208e5d5_0_25"/>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33" name="Google Shape;33;g2fe1208e5d5_0_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208e5d5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youtu.be/HX6PYjA_gfc" TargetMode="External"/><Relationship Id="rId4" Type="http://schemas.openxmlformats.org/officeDocument/2006/relationships/hyperlink" Target="https://youtu.be/HX6PYjA_gfc" TargetMode="External"/><Relationship Id="rId5" Type="http://schemas.openxmlformats.org/officeDocument/2006/relationships/hyperlink" Target="http://www.youtube.com/watch?v=HX6PYjA_gfc" TargetMode="External"/><Relationship Id="rId6"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hyperlink" Target="https://www.citizensadvice.org.uk/debt-and-money/" TargetMode="External"/><Relationship Id="rId4" Type="http://schemas.openxmlformats.org/officeDocument/2006/relationships/image" Target="../media/image16.png"/><Relationship Id="rId5" Type="http://schemas.openxmlformats.org/officeDocument/2006/relationships/hyperlink" Target="https://crimestoppers-uk.org/give-information/forms/give-information-anonymously" TargetMode="External"/><Relationship Id="rId6" Type="http://schemas.openxmlformats.org/officeDocument/2006/relationships/image" Target="../media/image18.png"/><Relationship Id="rId7"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resources.ftflic.com/" TargetMode="External"/><Relationship Id="rId4" Type="http://schemas.openxmlformats.org/officeDocument/2006/relationships/hyperlink" Target="https://www.bbc.co.uk/iplayer/episode/p0994yyd/scam-stories-the-money-drop" TargetMode="External"/><Relationship Id="rId11" Type="http://schemas.openxmlformats.org/officeDocument/2006/relationships/hyperlink" Target="https://nationalcrimeagency.gov.uk/moneymuling" TargetMode="External"/><Relationship Id="rId10" Type="http://schemas.openxmlformats.org/officeDocument/2006/relationships/hyperlink" Target="https://nationalcrimeagency.gov.uk/moneymuling" TargetMode="External"/><Relationship Id="rId12" Type="http://schemas.openxmlformats.org/officeDocument/2006/relationships/hyperlink" Target="https://www.moneyhelper.org.uk/en/blog/scams-and-fraud/money-mules-what-are-they-and-could-you-fall-victim" TargetMode="External"/><Relationship Id="rId9" Type="http://schemas.openxmlformats.org/officeDocument/2006/relationships/hyperlink" Target="https://nationalcrimeagency.gov.uk/moneymuling" TargetMode="External"/><Relationship Id="rId5" Type="http://schemas.openxmlformats.org/officeDocument/2006/relationships/hyperlink" Target="https://www.ft.com/content/a49c366c-3bc5-4bbf-a22c-ac41e6e0c423" TargetMode="External"/><Relationship Id="rId6" Type="http://schemas.openxmlformats.org/officeDocument/2006/relationships/hyperlink" Target="https://www.takefive-stopfraud.org.uk/" TargetMode="External"/><Relationship Id="rId7" Type="http://schemas.openxmlformats.org/officeDocument/2006/relationships/hyperlink" Target="https://www.takefive-stopfraud.org.uk/" TargetMode="External"/><Relationship Id="rId8" Type="http://schemas.openxmlformats.org/officeDocument/2006/relationships/hyperlink" Target="https://crimestoppers-uk.org/news-campaigns/campaigns/tackling-the-financial-exploitation-of-studen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38" name="Shape 38"/>
        <p:cNvGrpSpPr/>
        <p:nvPr/>
      </p:nvGrpSpPr>
      <p:grpSpPr>
        <a:xfrm>
          <a:off x="0" y="0"/>
          <a:ext cx="0" cy="0"/>
          <a:chOff x="0" y="0"/>
          <a:chExt cx="0" cy="0"/>
        </a:xfrm>
      </p:grpSpPr>
      <p:sp>
        <p:nvSpPr>
          <p:cNvPr id="39" name="Google Shape;39;g25ec2351865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40" name="Google Shape;40;g25ec2351865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1fb2e8a79f5_0_48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12" name="Google Shape;112;g1fb2e8a79f5_0_487"/>
          <p:cNvSpPr txBox="1"/>
          <p:nvPr>
            <p:ph idx="1" type="body"/>
          </p:nvPr>
        </p:nvSpPr>
        <p:spPr>
          <a:xfrm>
            <a:off x="251525" y="2037600"/>
            <a:ext cx="45771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asks Adnam to take one of the bags to school for him and offers to pay £2.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6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13" name="Google Shape;113;g1fb2e8a79f5_0_487"/>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a:t>
            </a:r>
            <a:r>
              <a:rPr b="1" lang="en-GB" sz="2400">
                <a:solidFill>
                  <a:schemeClr val="dk1"/>
                </a:solidFill>
                <a:latin typeface="Lato"/>
                <a:ea typeface="Lato"/>
                <a:cs typeface="Lato"/>
                <a:sym typeface="Lato"/>
              </a:rPr>
              <a:t> </a:t>
            </a:r>
            <a:endParaRPr b="1" i="0" sz="2400" u="none" cap="none" strike="noStrike">
              <a:solidFill>
                <a:srgbClr val="000000"/>
              </a:solidFill>
              <a:latin typeface="Lato"/>
              <a:ea typeface="Lato"/>
              <a:cs typeface="Lato"/>
              <a:sym typeface="Lato"/>
            </a:endParaRPr>
          </a:p>
        </p:txBody>
      </p:sp>
      <p:sp>
        <p:nvSpPr>
          <p:cNvPr id="114" name="Google Shape;114;g1fb2e8a79f5_0_487"/>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1fb2e8a79f5_0_48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fb2e8a79f5_0_495"/>
          <p:cNvSpPr txBox="1"/>
          <p:nvPr>
            <p:ph idx="1" type="body"/>
          </p:nvPr>
        </p:nvSpPr>
        <p:spPr>
          <a:xfrm>
            <a:off x="251525" y="20376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pay some money into her bank and then she can take it out and give it to him.</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Mike offers Yaz £20  if she does this for him. </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pic>
        <p:nvPicPr>
          <p:cNvPr id="121" name="Google Shape;121;g1fb2e8a79f5_0_49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22" name="Google Shape;122;g1fb2e8a79f5_0_495"/>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1fb2e8a79f5_0_495"/>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24" name="Google Shape;124;g1fb2e8a79f5_0_495"/>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r>
              <a:rPr b="1" lang="en-GB" sz="2400">
                <a:solidFill>
                  <a:schemeClr val="dk1"/>
                </a:solidFill>
                <a:latin typeface="Lato"/>
                <a:ea typeface="Lato"/>
                <a:cs typeface="Lato"/>
                <a:sym typeface="Lato"/>
              </a:rPr>
              <a:t> </a:t>
            </a:r>
            <a:endParaRPr b="1" i="0" sz="2400" u="none" cap="none" strike="noStrike">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1fb2e8a79f5_0_50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30" name="Google Shape;130;g1fb2e8a79f5_0_503"/>
          <p:cNvSpPr/>
          <p:nvPr/>
        </p:nvSpPr>
        <p:spPr>
          <a:xfrm>
            <a:off x="7000301"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1fb2e8a79f5_0_503"/>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32" name="Google Shape;132;g1fb2e8a79f5_0_503"/>
          <p:cNvSpPr txBox="1"/>
          <p:nvPr>
            <p:ph idx="1" type="body"/>
          </p:nvPr>
        </p:nvSpPr>
        <p:spPr>
          <a:xfrm>
            <a:off x="251525" y="2037600"/>
            <a:ext cx="4783500" cy="1884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640"/>
              </a:spcBef>
              <a:spcAft>
                <a:spcPts val="0"/>
              </a:spcAft>
              <a:buNone/>
            </a:pPr>
            <a:r>
              <a:rPr lang="en-GB" sz="1600">
                <a:latin typeface="Lato"/>
                <a:ea typeface="Lato"/>
                <a:cs typeface="Lato"/>
                <a:sym typeface="Lato"/>
              </a:rPr>
              <a:t>On the way home, Mike’s brother asks Adnam if he can use his bank account to pay the money into for some things that he is selling on Ebay. </a:t>
            </a:r>
            <a:endParaRPr sz="1600">
              <a:latin typeface="Lato"/>
              <a:ea typeface="Lato"/>
              <a:cs typeface="Lato"/>
              <a:sym typeface="Lato"/>
            </a:endParaRPr>
          </a:p>
          <a:p>
            <a:pPr indent="0" lvl="0" marL="0" rtl="0" algn="l">
              <a:spcBef>
                <a:spcPts val="640"/>
              </a:spcBef>
              <a:spcAft>
                <a:spcPts val="0"/>
              </a:spcAft>
              <a:buNone/>
            </a:pPr>
            <a:r>
              <a:rPr lang="en-GB" sz="1600">
                <a:latin typeface="Lato"/>
                <a:ea typeface="Lato"/>
                <a:cs typeface="Lato"/>
                <a:sym typeface="Lato"/>
              </a:rPr>
              <a:t>Adnam agrees and passes over his bank account details.</a:t>
            </a:r>
            <a:endParaRPr sz="1600">
              <a:latin typeface="Lato"/>
              <a:ea typeface="Lato"/>
              <a:cs typeface="Lato"/>
              <a:sym typeface="Lato"/>
            </a:endParaRPr>
          </a:p>
        </p:txBody>
      </p:sp>
      <p:sp>
        <p:nvSpPr>
          <p:cNvPr id="133" name="Google Shape;133;g1fb2e8a79f5_0_503"/>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1fb2e8a79f5_0_51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39" name="Google Shape;139;g1fb2e8a79f5_0_511"/>
          <p:cNvSpPr txBox="1"/>
          <p:nvPr>
            <p:ph idx="1" type="body"/>
          </p:nvPr>
        </p:nvSpPr>
        <p:spPr>
          <a:xfrm>
            <a:off x="360375" y="20660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Friday, Adnam shows Yaz an online advert which offers £10 for volunteers to help by taking wage payments for people without a bank account.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Yaz is interested; she signs up through the advert and provides her bank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40" name="Google Shape;140;g1fb2e8a79f5_0_511"/>
          <p:cNvSpPr txBox="1"/>
          <p:nvPr/>
        </p:nvSpPr>
        <p:spPr>
          <a:xfrm>
            <a:off x="360372" y="16043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141" name="Google Shape;141;g1fb2e8a79f5_0_511"/>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1fb2e8a79f5_0_51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fb2e8a79f5_0_584"/>
          <p:cNvSpPr txBox="1"/>
          <p:nvPr/>
        </p:nvSpPr>
        <p:spPr>
          <a:xfrm>
            <a:off x="2581225" y="1378250"/>
            <a:ext cx="5878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What were the red flags?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Discuss with your partner where you have identified risks to financial exploitation.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Be prepared to feed back to the class.</a:t>
            </a:r>
            <a:endParaRPr sz="1800">
              <a:latin typeface="Lato"/>
              <a:ea typeface="Lato"/>
              <a:cs typeface="Lato"/>
              <a:sym typeface="Lato"/>
            </a:endParaRPr>
          </a:p>
        </p:txBody>
      </p:sp>
      <p:pic>
        <p:nvPicPr>
          <p:cNvPr id="148" name="Google Shape;148;g1fb2e8a79f5_0_584"/>
          <p:cNvPicPr preferRelativeResize="0"/>
          <p:nvPr/>
        </p:nvPicPr>
        <p:blipFill>
          <a:blip r:embed="rId3">
            <a:alphaModFix/>
          </a:blip>
          <a:stretch>
            <a:fillRect/>
          </a:stretch>
        </p:blipFill>
        <p:spPr>
          <a:xfrm>
            <a:off x="283650" y="1266100"/>
            <a:ext cx="2143125" cy="2143125"/>
          </a:xfrm>
          <a:prstGeom prst="rect">
            <a:avLst/>
          </a:prstGeom>
          <a:noFill/>
          <a:ln>
            <a:noFill/>
          </a:ln>
        </p:spPr>
      </p:pic>
      <p:sp>
        <p:nvSpPr>
          <p:cNvPr id="149" name="Google Shape;149;g1fb2e8a79f5_0_584"/>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50" name="Google Shape;150;g1fb2e8a79f5_0_584"/>
          <p:cNvSpPr txBox="1"/>
          <p:nvPr/>
        </p:nvSpPr>
        <p:spPr>
          <a:xfrm>
            <a:off x="622350" y="3526950"/>
            <a:ext cx="791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As we go through the answers, make a note of any </a:t>
            </a:r>
            <a:r>
              <a:rPr b="1" lang="en-GB" sz="1600">
                <a:solidFill>
                  <a:schemeClr val="accent1"/>
                </a:solidFill>
                <a:latin typeface="Lato"/>
                <a:ea typeface="Lato"/>
                <a:cs typeface="Lato"/>
                <a:sym typeface="Lato"/>
              </a:rPr>
              <a:t>warning</a:t>
            </a:r>
            <a:r>
              <a:rPr b="1" lang="en-GB" sz="1600">
                <a:solidFill>
                  <a:schemeClr val="accent1"/>
                </a:solidFill>
                <a:latin typeface="Lato"/>
                <a:ea typeface="Lato"/>
                <a:cs typeface="Lato"/>
                <a:sym typeface="Lato"/>
              </a:rPr>
              <a:t> signs you missed. These will be highlighted in orange and </a:t>
            </a:r>
            <a:r>
              <a:rPr b="1" lang="en-GB" sz="1600">
                <a:solidFill>
                  <a:schemeClr val="accent1"/>
                </a:solidFill>
                <a:latin typeface="Lato"/>
                <a:ea typeface="Lato"/>
                <a:cs typeface="Lato"/>
                <a:sym typeface="Lato"/>
              </a:rPr>
              <a:t>explained in a blue box like this.</a:t>
            </a:r>
            <a:endParaRPr b="1" sz="16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fb2e8a79f5_0_521"/>
          <p:cNvSpPr txBox="1"/>
          <p:nvPr>
            <p:ph idx="1" type="body"/>
          </p:nvPr>
        </p:nvSpPr>
        <p:spPr>
          <a:xfrm>
            <a:off x="438725" y="2004025"/>
            <a:ext cx="54438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pic>
        <p:nvPicPr>
          <p:cNvPr id="156" name="Google Shape;156;g1fb2e8a79f5_0_5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
        <p:nvSpPr>
          <p:cNvPr id="157" name="Google Shape;157;g1fb2e8a79f5_0_52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fb2e8a79f5_0_527"/>
          <p:cNvSpPr txBox="1"/>
          <p:nvPr>
            <p:ph idx="1" type="body"/>
          </p:nvPr>
        </p:nvSpPr>
        <p:spPr>
          <a:xfrm>
            <a:off x="251525" y="2037600"/>
            <a:ext cx="4419000" cy="187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p:txBody>
      </p:sp>
      <p:pic>
        <p:nvPicPr>
          <p:cNvPr id="163" name="Google Shape;163;g1fb2e8a79f5_0_5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64" name="Google Shape;164;g1fb2e8a79f5_0_527"/>
          <p:cNvSpPr txBox="1"/>
          <p:nvPr/>
        </p:nvSpPr>
        <p:spPr>
          <a:xfrm>
            <a:off x="251520" y="1575902"/>
            <a:ext cx="9252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65" name="Google Shape;165;g1fb2e8a79f5_0_5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g1fb2e8a79f5_0_52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fb2e8a79f5_0_535"/>
          <p:cNvSpPr txBox="1"/>
          <p:nvPr>
            <p:ph idx="1" type="body"/>
          </p:nvPr>
        </p:nvSpPr>
        <p:spPr>
          <a:xfrm>
            <a:off x="175325" y="20376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their way to school Yaz and Adnam meet up with Mike.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has two heavy bags full of energy drinks with him.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asks Adnam to take one of the bags to school for him and offers to pay £2.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When they arrive at school Adnam gives Mike the bag back in the playground.</a:t>
            </a:r>
            <a:endParaRPr sz="1800">
              <a:solidFill>
                <a:schemeClr val="dk1"/>
              </a:solidFill>
              <a:latin typeface="Lato"/>
              <a:ea typeface="Lato"/>
              <a:cs typeface="Lato"/>
              <a:sym typeface="Lato"/>
            </a:endParaRPr>
          </a:p>
        </p:txBody>
      </p:sp>
      <p:pic>
        <p:nvPicPr>
          <p:cNvPr id="172" name="Google Shape;172;g1fb2e8a79f5_0_53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73" name="Google Shape;173;g1fb2e8a79f5_0_535"/>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 </a:t>
            </a:r>
            <a:endParaRPr b="1" i="0" sz="2400" u="none" cap="none" strike="noStrike">
              <a:solidFill>
                <a:srgbClr val="000000"/>
              </a:solidFill>
              <a:latin typeface="Lato"/>
              <a:ea typeface="Lato"/>
              <a:cs typeface="Lato"/>
              <a:sym typeface="Lato"/>
            </a:endParaRPr>
          </a:p>
        </p:txBody>
      </p:sp>
      <p:sp>
        <p:nvSpPr>
          <p:cNvPr id="174" name="Google Shape;174;g1fb2e8a79f5_0_535"/>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g1fb2e8a79f5_0_535"/>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30b68516be2_0_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81" name="Google Shape;181;g30b68516be2_0_1"/>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 </a:t>
            </a:r>
            <a:endParaRPr b="1" i="0" sz="2400" u="none" cap="none" strike="noStrike">
              <a:solidFill>
                <a:srgbClr val="000000"/>
              </a:solidFill>
              <a:latin typeface="Lato"/>
              <a:ea typeface="Lato"/>
              <a:cs typeface="Lato"/>
              <a:sym typeface="Lato"/>
            </a:endParaRPr>
          </a:p>
        </p:txBody>
      </p:sp>
      <p:sp>
        <p:nvSpPr>
          <p:cNvPr id="182" name="Google Shape;182;g30b68516be2_0_1"/>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30b68516be2_0_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84" name="Google Shape;184;g30b68516be2_0_1"/>
          <p:cNvSpPr txBox="1"/>
          <p:nvPr/>
        </p:nvSpPr>
        <p:spPr>
          <a:xfrm>
            <a:off x="256500" y="4221350"/>
            <a:ext cx="75240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This could be the beginning of a grooming process - checking if a young person is open to exchanging a request for money.</a:t>
            </a:r>
            <a:endParaRPr b="1" sz="1600">
              <a:solidFill>
                <a:schemeClr val="accent1"/>
              </a:solidFill>
              <a:latin typeface="Lato"/>
              <a:ea typeface="Lato"/>
              <a:cs typeface="Lato"/>
              <a:sym typeface="Lato"/>
            </a:endParaRPr>
          </a:p>
        </p:txBody>
      </p:sp>
      <p:sp>
        <p:nvSpPr>
          <p:cNvPr id="185" name="Google Shape;185;g30b68516be2_0_1"/>
          <p:cNvSpPr txBox="1"/>
          <p:nvPr>
            <p:ph idx="1" type="body"/>
          </p:nvPr>
        </p:nvSpPr>
        <p:spPr>
          <a:xfrm>
            <a:off x="203350" y="20376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Mike asks Adnam to take one of the bags to school for him and offers to pay £2.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6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1fb2e8a79f5_0_54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91" name="Google Shape;191;g1fb2e8a79f5_0_543"/>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Wednesday, Mike tells Yaz that he is having problems with his bank account and asks if he can pay some money into her bank and then she can take it out and give it to him.</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Mike offers Yaz £20  if she does this for him. </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On the way home they visit the bank and make the payments.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192" name="Google Shape;192;g1fb2e8a79f5_0_543"/>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193" name="Google Shape;193;g1fb2e8a79f5_0_543"/>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1fb2e8a79f5_0_543"/>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41cf22378f_1_3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6" name="Google Shape;46;g141cf22378f_1_39"/>
          <p:cNvGraphicFramePr/>
          <p:nvPr/>
        </p:nvGraphicFramePr>
        <p:xfrm>
          <a:off x="526375" y="1721850"/>
          <a:ext cx="3000000" cy="3000000"/>
        </p:xfrm>
        <a:graphic>
          <a:graphicData uri="http://schemas.openxmlformats.org/drawingml/2006/table">
            <a:tbl>
              <a:tblPr>
                <a:noFill/>
                <a:tableStyleId>{768BEE27-09F7-45FB-A03F-FEEB328E56CC}</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Mobile phone products</a:t>
                      </a:r>
                      <a:endParaRPr b="1">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Financial exploitation </a:t>
                      </a:r>
                      <a:endParaRPr b="1">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30b68516be2_0_24"/>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00" name="Google Shape;200;g30b68516be2_0_24"/>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201" name="Google Shape;201;g30b68516be2_0_24"/>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30b68516be2_0_24"/>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3" name="Google Shape;203;g30b68516be2_0_24"/>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Again, this could be part of the grooming process. However, it has escalated from the previous request as the young person is now using their bank account.</a:t>
            </a:r>
            <a:endParaRPr b="1" sz="1600">
              <a:solidFill>
                <a:schemeClr val="accent1"/>
              </a:solidFill>
              <a:latin typeface="Lato"/>
              <a:ea typeface="Lato"/>
              <a:cs typeface="Lato"/>
              <a:sym typeface="Lato"/>
            </a:endParaRPr>
          </a:p>
        </p:txBody>
      </p:sp>
      <p:sp>
        <p:nvSpPr>
          <p:cNvPr id="204" name="Google Shape;204;g30b68516be2_0_24"/>
          <p:cNvSpPr txBox="1"/>
          <p:nvPr>
            <p:ph idx="1" type="body"/>
          </p:nvPr>
        </p:nvSpPr>
        <p:spPr>
          <a:xfrm>
            <a:off x="212050" y="18852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a:t>
            </a:r>
            <a:r>
              <a:rPr b="1" lang="en-GB" sz="1600">
                <a:solidFill>
                  <a:schemeClr val="accent2"/>
                </a:solidFill>
                <a:latin typeface="Lato"/>
                <a:ea typeface="Lato"/>
                <a:cs typeface="Lato"/>
                <a:sym typeface="Lato"/>
              </a:rPr>
              <a:t>pay some money into her bank and then she can take it out and give it to him.</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b="1" lang="en-GB" sz="1600">
                <a:solidFill>
                  <a:schemeClr val="accent2"/>
                </a:solidFill>
                <a:latin typeface="Lato"/>
                <a:ea typeface="Lato"/>
                <a:cs typeface="Lato"/>
                <a:sym typeface="Lato"/>
              </a:rPr>
              <a:t>Mike offers Yaz £20  if she does this for him. </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1fb2e8a79f5_0_55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10" name="Google Shape;210;g1fb2e8a79f5_0_551"/>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Thursday, Mike offers Yaz and Adnam a lift home in his brother’s car.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 way home, Mike’s brother asks Adnam if he can use his bank account to pay the money into from some things that he is selling on Ebay.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Adnam agrees and passes over his bank account details.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11" name="Google Shape;211;g1fb2e8a79f5_0_551"/>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212" name="Google Shape;212;g1fb2e8a79f5_0_551"/>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g1fb2e8a79f5_0_55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30b68516be2_0_36"/>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19" name="Google Shape;219;g30b68516be2_0_36"/>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220" name="Google Shape;220;g30b68516be2_0_36"/>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30b68516be2_0_36"/>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22" name="Google Shape;222;g30b68516be2_0_36"/>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The young person has now shared their bank details with someone they are unfamiliar with. They cannot be certain where this transaction is coming from.</a:t>
            </a:r>
            <a:endParaRPr b="1" sz="1600">
              <a:solidFill>
                <a:schemeClr val="accent1"/>
              </a:solidFill>
              <a:latin typeface="Lato"/>
              <a:ea typeface="Lato"/>
              <a:cs typeface="Lato"/>
              <a:sym typeface="Lato"/>
            </a:endParaRPr>
          </a:p>
        </p:txBody>
      </p:sp>
      <p:sp>
        <p:nvSpPr>
          <p:cNvPr id="223" name="Google Shape;223;g30b68516be2_0_36"/>
          <p:cNvSpPr txBox="1"/>
          <p:nvPr>
            <p:ph idx="1" type="body"/>
          </p:nvPr>
        </p:nvSpPr>
        <p:spPr>
          <a:xfrm>
            <a:off x="171375" y="1885200"/>
            <a:ext cx="4783500" cy="1997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On the way home, Mike’s brother </a:t>
            </a:r>
            <a:r>
              <a:rPr b="1" lang="en-GB" sz="1600">
                <a:solidFill>
                  <a:schemeClr val="accent2"/>
                </a:solidFill>
                <a:latin typeface="Lato"/>
                <a:ea typeface="Lato"/>
                <a:cs typeface="Lato"/>
                <a:sym typeface="Lato"/>
              </a:rPr>
              <a:t>asks Adnam if he can use his bank account to pay the money into </a:t>
            </a:r>
            <a:r>
              <a:rPr lang="en-GB" sz="1600">
                <a:latin typeface="Lato"/>
                <a:ea typeface="Lato"/>
                <a:cs typeface="Lato"/>
                <a:sym typeface="Lato"/>
              </a:rPr>
              <a:t>from some things that he is selling on Ebay.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Adnam agrees and passes over his bank account details.</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1fb2e8a79f5_0_559"/>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29" name="Google Shape;229;g1fb2e8a79f5_0_559"/>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Friday, Adnam shows Yaz an online advert which offers £10 for volunteers to help by taking wage payments for people without a bank account.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Yaz is interested; she signs up through the advert and provides her bank details.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30" name="Google Shape;230;g1fb2e8a79f5_0_559"/>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231" name="Google Shape;231;g1fb2e8a79f5_0_559"/>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g1fb2e8a79f5_0_559"/>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0b68516be2_0_48"/>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38" name="Google Shape;238;g30b68516be2_0_48"/>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239" name="Google Shape;239;g30b68516be2_0_48"/>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30b68516be2_0_48"/>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41" name="Google Shape;241;g30b68516be2_0_48"/>
          <p:cNvSpPr txBox="1"/>
          <p:nvPr/>
        </p:nvSpPr>
        <p:spPr>
          <a:xfrm>
            <a:off x="152700" y="4005850"/>
            <a:ext cx="7472100" cy="946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500">
                <a:solidFill>
                  <a:schemeClr val="accent1"/>
                </a:solidFill>
                <a:latin typeface="Lato"/>
                <a:ea typeface="Lato"/>
                <a:cs typeface="Lato"/>
                <a:sym typeface="Lato"/>
              </a:rPr>
              <a:t>This can be considered as a ‘get-rich-quick’ scam. </a:t>
            </a:r>
            <a:endParaRPr b="1" sz="15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GB" sz="1500">
                <a:solidFill>
                  <a:schemeClr val="accent1"/>
                </a:solidFill>
                <a:highlight>
                  <a:srgbClr val="FFFFFF"/>
                </a:highlight>
                <a:latin typeface="Lato"/>
                <a:ea typeface="Lato"/>
                <a:cs typeface="Lato"/>
                <a:sym typeface="Lato"/>
              </a:rPr>
              <a:t>They create the impression that users can obtain a rate of return with little skill, effort, or time, and with minimal risk.</a:t>
            </a:r>
            <a:endParaRPr b="1" sz="1500">
              <a:solidFill>
                <a:schemeClr val="accent1"/>
              </a:solidFill>
              <a:latin typeface="Lato"/>
              <a:ea typeface="Lato"/>
              <a:cs typeface="Lato"/>
              <a:sym typeface="Lato"/>
            </a:endParaRPr>
          </a:p>
        </p:txBody>
      </p:sp>
      <p:sp>
        <p:nvSpPr>
          <p:cNvPr id="242" name="Google Shape;242;g30b68516be2_0_48"/>
          <p:cNvSpPr txBox="1"/>
          <p:nvPr>
            <p:ph idx="1" type="body"/>
          </p:nvPr>
        </p:nvSpPr>
        <p:spPr>
          <a:xfrm>
            <a:off x="175325" y="1885200"/>
            <a:ext cx="4783500" cy="1535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Friday, Adnam shows </a:t>
            </a:r>
            <a:r>
              <a:rPr b="1" lang="en-GB" sz="1600">
                <a:solidFill>
                  <a:schemeClr val="accent2"/>
                </a:solidFill>
                <a:latin typeface="Lato"/>
                <a:ea typeface="Lato"/>
                <a:cs typeface="Lato"/>
                <a:sym typeface="Lato"/>
              </a:rPr>
              <a:t>Yaz an online advert which offers £10 for volunteers to help by taking wage payments for people without a bank account.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Yaz is interested; she signs up through the advert and provides her bank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41cf22378f_1_102"/>
          <p:cNvSpPr txBox="1"/>
          <p:nvPr/>
        </p:nvSpPr>
        <p:spPr>
          <a:xfrm>
            <a:off x="208275" y="1076725"/>
            <a:ext cx="6416700" cy="2373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Lato"/>
              <a:buChar char="●"/>
            </a:pPr>
            <a:r>
              <a:rPr lang="en-GB" sz="1800">
                <a:latin typeface="Lato"/>
                <a:ea typeface="Lato"/>
                <a:cs typeface="Lato"/>
                <a:sym typeface="Lato"/>
              </a:rPr>
              <a:t>A money mule is a person who transfers illegal money on behalf of others, usually through their bank account, and receives money for doing so.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GB" sz="1800">
                <a:latin typeface="Lato"/>
                <a:ea typeface="Lato"/>
                <a:cs typeface="Lato"/>
                <a:sym typeface="Lato"/>
              </a:rPr>
              <a:t>Criminals contact people and offer them cash/commission to receive money into their bank account and transfer it to another account. The person who is moving money between criminals is called a ‘money mule.’ </a:t>
            </a:r>
            <a:endParaRPr sz="1800">
              <a:latin typeface="Lato"/>
              <a:ea typeface="Lato"/>
              <a:cs typeface="Lato"/>
              <a:sym typeface="Lato"/>
            </a:endParaRPr>
          </a:p>
        </p:txBody>
      </p:sp>
      <p:sp>
        <p:nvSpPr>
          <p:cNvPr id="248" name="Google Shape;248;g141cf22378f_1_102"/>
          <p:cNvSpPr txBox="1"/>
          <p:nvPr/>
        </p:nvSpPr>
        <p:spPr>
          <a:xfrm>
            <a:off x="998525" y="3701455"/>
            <a:ext cx="6416700" cy="1046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Based on the previous activity;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Who was the money mule?</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Did you consider Mike to be a criminal?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When do people typically need to share their bank details?</a:t>
            </a:r>
            <a:endParaRPr>
              <a:latin typeface="Lato"/>
              <a:ea typeface="Lato"/>
              <a:cs typeface="Lato"/>
              <a:sym typeface="Lato"/>
            </a:endParaRPr>
          </a:p>
        </p:txBody>
      </p:sp>
      <p:sp>
        <p:nvSpPr>
          <p:cNvPr id="249" name="Google Shape;249;g141cf22378f_1_102"/>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a:t>
            </a:r>
            <a:r>
              <a:rPr b="1" lang="en-GB" sz="2900">
                <a:solidFill>
                  <a:schemeClr val="accent2"/>
                </a:solidFill>
                <a:latin typeface="Lato"/>
                <a:ea typeface="Lato"/>
                <a:cs typeface="Lato"/>
                <a:sym typeface="Lato"/>
              </a:rPr>
              <a:t>ung people and fraud: Money Mules</a:t>
            </a:r>
            <a:endParaRPr b="1" i="0" sz="2900" u="none" cap="none" strike="noStrike">
              <a:solidFill>
                <a:schemeClr val="accent2"/>
              </a:solidFill>
              <a:latin typeface="Lato"/>
              <a:ea typeface="Lato"/>
              <a:cs typeface="Lato"/>
              <a:sym typeface="Lato"/>
            </a:endParaRPr>
          </a:p>
        </p:txBody>
      </p:sp>
      <p:pic>
        <p:nvPicPr>
          <p:cNvPr id="250" name="Google Shape;250;g141cf22378f_1_102"/>
          <p:cNvPicPr preferRelativeResize="0"/>
          <p:nvPr/>
        </p:nvPicPr>
        <p:blipFill>
          <a:blip r:embed="rId3">
            <a:alphaModFix/>
          </a:blip>
          <a:stretch>
            <a:fillRect/>
          </a:stretch>
        </p:blipFill>
        <p:spPr>
          <a:xfrm>
            <a:off x="55725" y="3774550"/>
            <a:ext cx="850250" cy="850250"/>
          </a:xfrm>
          <a:prstGeom prst="rect">
            <a:avLst/>
          </a:prstGeom>
          <a:noFill/>
          <a:ln>
            <a:noFill/>
          </a:ln>
        </p:spPr>
      </p:pic>
      <p:pic>
        <p:nvPicPr>
          <p:cNvPr id="251" name="Google Shape;251;g141cf22378f_1_102"/>
          <p:cNvPicPr preferRelativeResize="0"/>
          <p:nvPr/>
        </p:nvPicPr>
        <p:blipFill>
          <a:blip r:embed="rId4">
            <a:alphaModFix/>
          </a:blip>
          <a:stretch>
            <a:fillRect/>
          </a:stretch>
        </p:blipFill>
        <p:spPr>
          <a:xfrm>
            <a:off x="6847650" y="1535400"/>
            <a:ext cx="1745325" cy="1956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0b21e690a0_0_6"/>
          <p:cNvSpPr/>
          <p:nvPr/>
        </p:nvSpPr>
        <p:spPr>
          <a:xfrm>
            <a:off x="622700" y="1222225"/>
            <a:ext cx="5367000" cy="1131000"/>
          </a:xfrm>
          <a:prstGeom prst="flowChartAlternateProcess">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g30b21e690a0_0_6"/>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Money Mules: What’s the point?</a:t>
            </a:r>
            <a:endParaRPr b="1" i="0" sz="2900" u="none" cap="none" strike="noStrike">
              <a:solidFill>
                <a:schemeClr val="accent2"/>
              </a:solidFill>
              <a:latin typeface="Lato"/>
              <a:ea typeface="Lato"/>
              <a:cs typeface="Lato"/>
              <a:sym typeface="Lato"/>
            </a:endParaRPr>
          </a:p>
        </p:txBody>
      </p:sp>
      <p:grpSp>
        <p:nvGrpSpPr>
          <p:cNvPr id="258" name="Google Shape;258;g30b21e690a0_0_6"/>
          <p:cNvGrpSpPr/>
          <p:nvPr/>
        </p:nvGrpSpPr>
        <p:grpSpPr>
          <a:xfrm>
            <a:off x="622675" y="1398350"/>
            <a:ext cx="5367050" cy="850250"/>
            <a:chOff x="294500" y="1141175"/>
            <a:chExt cx="5367050" cy="850250"/>
          </a:xfrm>
        </p:grpSpPr>
        <p:sp>
          <p:nvSpPr>
            <p:cNvPr id="259" name="Google Shape;259;g30b21e690a0_0_6"/>
            <p:cNvSpPr txBox="1"/>
            <p:nvPr/>
          </p:nvSpPr>
          <p:spPr>
            <a:xfrm>
              <a:off x="1144750" y="1303425"/>
              <a:ext cx="4516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100">
                  <a:solidFill>
                    <a:srgbClr val="FF8022"/>
                  </a:solidFill>
                  <a:latin typeface="Lato"/>
                  <a:ea typeface="Lato"/>
                  <a:cs typeface="Lato"/>
                  <a:sym typeface="Lato"/>
                </a:rPr>
                <a:t>Why do criminals use money mules? </a:t>
              </a:r>
              <a:endParaRPr b="1" sz="2100">
                <a:solidFill>
                  <a:srgbClr val="FF8022"/>
                </a:solidFill>
                <a:latin typeface="Lato"/>
                <a:ea typeface="Lato"/>
                <a:cs typeface="Lato"/>
                <a:sym typeface="Lato"/>
              </a:endParaRPr>
            </a:p>
          </p:txBody>
        </p:sp>
        <p:pic>
          <p:nvPicPr>
            <p:cNvPr id="260" name="Google Shape;260;g30b21e690a0_0_6"/>
            <p:cNvPicPr preferRelativeResize="0"/>
            <p:nvPr/>
          </p:nvPicPr>
          <p:blipFill>
            <a:blip r:embed="rId3">
              <a:alphaModFix/>
            </a:blip>
            <a:stretch>
              <a:fillRect/>
            </a:stretch>
          </p:blipFill>
          <p:spPr>
            <a:xfrm>
              <a:off x="294500" y="1141175"/>
              <a:ext cx="850250" cy="850250"/>
            </a:xfrm>
            <a:prstGeom prst="rect">
              <a:avLst/>
            </a:prstGeom>
            <a:noFill/>
            <a:ln>
              <a:noFill/>
            </a:ln>
          </p:spPr>
        </p:pic>
      </p:grpSp>
      <p:sp>
        <p:nvSpPr>
          <p:cNvPr id="261" name="Google Shape;261;g30b21e690a0_0_6"/>
          <p:cNvSpPr txBox="1"/>
          <p:nvPr/>
        </p:nvSpPr>
        <p:spPr>
          <a:xfrm>
            <a:off x="1230425" y="2463700"/>
            <a:ext cx="5071500" cy="2373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FF8022"/>
              </a:buClr>
              <a:buSzPts val="1800"/>
              <a:buFont typeface="Lato"/>
              <a:buChar char="●"/>
            </a:pPr>
            <a:r>
              <a:rPr b="1" lang="en-GB" sz="1800">
                <a:solidFill>
                  <a:srgbClr val="FF8022"/>
                </a:solidFill>
                <a:latin typeface="Lato"/>
                <a:ea typeface="Lato"/>
                <a:cs typeface="Lato"/>
                <a:sym typeface="Lato"/>
              </a:rPr>
              <a:t>So their money is harder to trace</a:t>
            </a:r>
            <a:endParaRPr b="1" sz="1800">
              <a:solidFill>
                <a:srgbClr val="FF8022"/>
              </a:solidFill>
              <a:latin typeface="Lato"/>
              <a:ea typeface="Lato"/>
              <a:cs typeface="Lato"/>
              <a:sym typeface="Lato"/>
            </a:endParaRPr>
          </a:p>
          <a:p>
            <a:pPr indent="0" lvl="0" marL="457200" rtl="0" algn="l">
              <a:lnSpc>
                <a:spcPct val="115000"/>
              </a:lnSpc>
              <a:spcBef>
                <a:spcPts val="0"/>
              </a:spcBef>
              <a:spcAft>
                <a:spcPts val="0"/>
              </a:spcAft>
              <a:buNone/>
            </a:pPr>
            <a:r>
              <a:t/>
            </a:r>
            <a:endParaRPr b="1" sz="1800">
              <a:solidFill>
                <a:srgbClr val="FF8022"/>
              </a:solidFill>
              <a:latin typeface="Lato"/>
              <a:ea typeface="Lato"/>
              <a:cs typeface="Lato"/>
              <a:sym typeface="Lato"/>
            </a:endParaRPr>
          </a:p>
          <a:p>
            <a:pPr indent="-342900" lvl="0" marL="457200" rtl="0" algn="l">
              <a:lnSpc>
                <a:spcPct val="115000"/>
              </a:lnSpc>
              <a:spcBef>
                <a:spcPts val="0"/>
              </a:spcBef>
              <a:spcAft>
                <a:spcPts val="0"/>
              </a:spcAft>
              <a:buClr>
                <a:srgbClr val="FF8022"/>
              </a:buClr>
              <a:buSzPts val="1800"/>
              <a:buFont typeface="Lato"/>
              <a:buChar char="●"/>
            </a:pPr>
            <a:r>
              <a:rPr b="1" lang="en-GB" sz="1800">
                <a:solidFill>
                  <a:srgbClr val="FF8022"/>
                </a:solidFill>
                <a:latin typeface="Lato"/>
                <a:ea typeface="Lato"/>
                <a:cs typeface="Lato"/>
                <a:sym typeface="Lato"/>
              </a:rPr>
              <a:t>They might transfer money between </a:t>
            </a:r>
            <a:r>
              <a:rPr b="1" lang="en-GB" sz="1800" u="sng">
                <a:solidFill>
                  <a:srgbClr val="FF8022"/>
                </a:solidFill>
                <a:latin typeface="Lato"/>
                <a:ea typeface="Lato"/>
                <a:cs typeface="Lato"/>
                <a:sym typeface="Lato"/>
              </a:rPr>
              <a:t>lots of</a:t>
            </a:r>
            <a:r>
              <a:rPr b="1" lang="en-GB" sz="1800">
                <a:solidFill>
                  <a:srgbClr val="FF8022"/>
                </a:solidFill>
                <a:latin typeface="Lato"/>
                <a:ea typeface="Lato"/>
                <a:cs typeface="Lato"/>
                <a:sym typeface="Lato"/>
              </a:rPr>
              <a:t> people, </a:t>
            </a:r>
            <a:r>
              <a:rPr b="1" lang="en-GB" sz="1800">
                <a:solidFill>
                  <a:srgbClr val="FF8022"/>
                </a:solidFill>
                <a:latin typeface="Lato"/>
                <a:ea typeface="Lato"/>
                <a:cs typeface="Lato"/>
                <a:sym typeface="Lato"/>
              </a:rPr>
              <a:t>making</a:t>
            </a:r>
            <a:r>
              <a:rPr b="1" lang="en-GB" sz="1800">
                <a:solidFill>
                  <a:srgbClr val="FF8022"/>
                </a:solidFill>
                <a:latin typeface="Lato"/>
                <a:ea typeface="Lato"/>
                <a:cs typeface="Lato"/>
                <a:sym typeface="Lato"/>
              </a:rPr>
              <a:t> it </a:t>
            </a:r>
            <a:r>
              <a:rPr b="1" lang="en-GB" sz="1800" u="sng">
                <a:solidFill>
                  <a:srgbClr val="FF8022"/>
                </a:solidFill>
                <a:latin typeface="Lato"/>
                <a:ea typeface="Lato"/>
                <a:cs typeface="Lato"/>
                <a:sym typeface="Lato"/>
              </a:rPr>
              <a:t>even harder</a:t>
            </a:r>
            <a:r>
              <a:rPr b="1" lang="en-GB" sz="1800">
                <a:solidFill>
                  <a:srgbClr val="FF8022"/>
                </a:solidFill>
                <a:latin typeface="Lato"/>
                <a:ea typeface="Lato"/>
                <a:cs typeface="Lato"/>
                <a:sym typeface="Lato"/>
              </a:rPr>
              <a:t> for the police to track where it ends up</a:t>
            </a:r>
            <a:endParaRPr b="1" sz="1800">
              <a:solidFill>
                <a:srgbClr val="FF8022"/>
              </a:solidFill>
              <a:latin typeface="Lato"/>
              <a:ea typeface="Lato"/>
              <a:cs typeface="Lato"/>
              <a:sym typeface="Lato"/>
            </a:endParaRPr>
          </a:p>
          <a:p>
            <a:pPr indent="0" lvl="0" marL="457200" rtl="0" algn="l">
              <a:lnSpc>
                <a:spcPct val="115000"/>
              </a:lnSpc>
              <a:spcBef>
                <a:spcPts val="0"/>
              </a:spcBef>
              <a:spcAft>
                <a:spcPts val="0"/>
              </a:spcAft>
              <a:buNone/>
            </a:pPr>
            <a:r>
              <a:t/>
            </a:r>
            <a:endParaRPr b="1" sz="1800">
              <a:solidFill>
                <a:srgbClr val="FF8022"/>
              </a:solidFill>
              <a:latin typeface="Lato"/>
              <a:ea typeface="Lato"/>
              <a:cs typeface="Lato"/>
              <a:sym typeface="Lato"/>
            </a:endParaRPr>
          </a:p>
          <a:p>
            <a:pPr indent="-342900" lvl="0" marL="457200" rtl="0" algn="l">
              <a:lnSpc>
                <a:spcPct val="115000"/>
              </a:lnSpc>
              <a:spcBef>
                <a:spcPts val="0"/>
              </a:spcBef>
              <a:spcAft>
                <a:spcPts val="0"/>
              </a:spcAft>
              <a:buClr>
                <a:srgbClr val="FF8022"/>
              </a:buClr>
              <a:buSzPts val="1800"/>
              <a:buFont typeface="Lato"/>
              <a:buChar char="●"/>
            </a:pPr>
            <a:r>
              <a:rPr b="1" lang="en-GB" sz="1800">
                <a:solidFill>
                  <a:srgbClr val="FF8022"/>
                </a:solidFill>
                <a:latin typeface="Lato"/>
                <a:ea typeface="Lato"/>
                <a:cs typeface="Lato"/>
                <a:sym typeface="Lato"/>
              </a:rPr>
              <a:t>Their money may be from illegal sources</a:t>
            </a:r>
            <a:endParaRPr b="1" sz="1800">
              <a:solidFill>
                <a:srgbClr val="FF8022"/>
              </a:solidFill>
              <a:latin typeface="Lato"/>
              <a:ea typeface="Lato"/>
              <a:cs typeface="Lato"/>
              <a:sym typeface="Lato"/>
            </a:endParaRPr>
          </a:p>
        </p:txBody>
      </p:sp>
      <p:pic>
        <p:nvPicPr>
          <p:cNvPr id="262" name="Google Shape;262;g30b21e690a0_0_6"/>
          <p:cNvPicPr preferRelativeResize="0"/>
          <p:nvPr/>
        </p:nvPicPr>
        <p:blipFill>
          <a:blip r:embed="rId4">
            <a:alphaModFix/>
          </a:blip>
          <a:stretch>
            <a:fillRect/>
          </a:stretch>
        </p:blipFill>
        <p:spPr>
          <a:xfrm>
            <a:off x="6847650" y="1535400"/>
            <a:ext cx="1745325" cy="1956100"/>
          </a:xfrm>
          <a:prstGeom prst="rect">
            <a:avLst/>
          </a:prstGeom>
          <a:noFill/>
          <a:ln>
            <a:noFill/>
          </a:ln>
        </p:spPr>
      </p:pic>
      <p:pic>
        <p:nvPicPr>
          <p:cNvPr id="263" name="Google Shape;263;g30b21e690a0_0_6"/>
          <p:cNvPicPr preferRelativeResize="0"/>
          <p:nvPr/>
        </p:nvPicPr>
        <p:blipFill>
          <a:blip r:embed="rId5">
            <a:alphaModFix/>
          </a:blip>
          <a:stretch>
            <a:fillRect/>
          </a:stretch>
        </p:blipFill>
        <p:spPr>
          <a:xfrm>
            <a:off x="99475" y="2888200"/>
            <a:ext cx="1130950" cy="1130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04c165f9b2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04c165f9b2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0" name="Google Shape;270;g204c165f9b2_0_0"/>
          <p:cNvSpPr txBox="1"/>
          <p:nvPr/>
        </p:nvSpPr>
        <p:spPr>
          <a:xfrm>
            <a:off x="443102" y="1279525"/>
            <a:ext cx="8257800" cy="28323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situations where young people are vulnerable to exploitation </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xtLst>
                <a:ext uri="http://customooxmlschemas.google.com/">
                  <go:slidesCustomData xmlns:go="http://customooxmlschemas.google.com/" textRoundtripDataId="1"/>
                </a:ext>
              </a:extLst>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the impact of financial exploitation</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204937879d8_0_49"/>
          <p:cNvPicPr preferRelativeResize="0"/>
          <p:nvPr/>
        </p:nvPicPr>
        <p:blipFill rotWithShape="1">
          <a:blip r:embed="rId3">
            <a:alphaModFix/>
          </a:blip>
          <a:srcRect b="11816" l="0" r="0" t="0"/>
          <a:stretch/>
        </p:blipFill>
        <p:spPr>
          <a:xfrm>
            <a:off x="130000" y="1491876"/>
            <a:ext cx="2802325" cy="2665650"/>
          </a:xfrm>
          <a:prstGeom prst="rect">
            <a:avLst/>
          </a:prstGeom>
          <a:noFill/>
          <a:ln>
            <a:noFill/>
          </a:ln>
        </p:spPr>
      </p:pic>
      <p:sp>
        <p:nvSpPr>
          <p:cNvPr id="276" name="Google Shape;276;g204937879d8_0_49"/>
          <p:cNvSpPr txBox="1"/>
          <p:nvPr>
            <p:ph idx="1" type="body"/>
          </p:nvPr>
        </p:nvSpPr>
        <p:spPr>
          <a:xfrm>
            <a:off x="2616300" y="1787125"/>
            <a:ext cx="60810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800">
                <a:latin typeface="Lato"/>
                <a:ea typeface="Lato"/>
                <a:cs typeface="Lato"/>
                <a:sym typeface="Lato"/>
              </a:rPr>
              <a:t>An alert has been raised on </a:t>
            </a:r>
            <a:r>
              <a:rPr lang="en-GB" sz="1800">
                <a:latin typeface="Lato"/>
                <a:ea typeface="Lato"/>
                <a:cs typeface="Lato"/>
                <a:sym typeface="Lato"/>
              </a:rPr>
              <a:t>Adnam and </a:t>
            </a:r>
            <a:r>
              <a:rPr lang="en-GB" sz="1800">
                <a:solidFill>
                  <a:schemeClr val="dk1"/>
                </a:solidFill>
                <a:latin typeface="Lato"/>
                <a:ea typeface="Lato"/>
                <a:cs typeface="Lato"/>
                <a:sym typeface="Lato"/>
              </a:rPr>
              <a:t>Yaz’s bank account as they are </a:t>
            </a:r>
            <a:r>
              <a:rPr lang="en-GB" sz="1800">
                <a:solidFill>
                  <a:schemeClr val="dk1"/>
                </a:solidFill>
                <a:latin typeface="Lato"/>
                <a:ea typeface="Lato"/>
                <a:cs typeface="Lato"/>
                <a:sym typeface="Lato"/>
              </a:rPr>
              <a:t>receiving</a:t>
            </a:r>
            <a:r>
              <a:rPr lang="en-GB" sz="1800">
                <a:solidFill>
                  <a:schemeClr val="dk1"/>
                </a:solidFill>
                <a:latin typeface="Lato"/>
                <a:ea typeface="Lato"/>
                <a:cs typeface="Lato"/>
                <a:sym typeface="Lato"/>
              </a:rPr>
              <a:t> money from unfamiliar sources.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800">
                <a:solidFill>
                  <a:schemeClr val="dk1"/>
                </a:solidFill>
                <a:latin typeface="Lato"/>
                <a:ea typeface="Lato"/>
                <a:cs typeface="Lato"/>
                <a:sym typeface="Lato"/>
              </a:rPr>
              <a:t>The bank start to investigate as they are suspicious of the unusual account </a:t>
            </a:r>
            <a:r>
              <a:rPr lang="en-GB" sz="1800">
                <a:solidFill>
                  <a:schemeClr val="dk1"/>
                </a:solidFill>
                <a:latin typeface="Lato"/>
                <a:ea typeface="Lato"/>
                <a:cs typeface="Lato"/>
                <a:sym typeface="Lato"/>
              </a:rPr>
              <a:t>activity.</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b="1" lang="en-GB" sz="1800">
                <a:solidFill>
                  <a:schemeClr val="accent2"/>
                </a:solidFill>
                <a:latin typeface="Lato"/>
                <a:ea typeface="Lato"/>
                <a:cs typeface="Lato"/>
                <a:sym typeface="Lato"/>
              </a:rPr>
              <a:t>What do you think might happen next?</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77" name="Google Shape;277;g204937879d8_0_49"/>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18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fb2e8a79f5_0_602"/>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2900">
              <a:solidFill>
                <a:schemeClr val="lt1"/>
              </a:solidFill>
              <a:latin typeface="Lato"/>
              <a:ea typeface="Lato"/>
              <a:cs typeface="Lato"/>
              <a:sym typeface="Lato"/>
            </a:endParaRPr>
          </a:p>
        </p:txBody>
      </p:sp>
      <p:sp>
        <p:nvSpPr>
          <p:cNvPr id="283" name="Google Shape;283;g1fb2e8a79f5_0_602"/>
          <p:cNvSpPr txBox="1"/>
          <p:nvPr/>
        </p:nvSpPr>
        <p:spPr>
          <a:xfrm>
            <a:off x="457675" y="831350"/>
            <a:ext cx="820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As you watch the clip, make a note of some of the consequences of being a money mule.</a:t>
            </a:r>
            <a:endParaRPr/>
          </a:p>
        </p:txBody>
      </p:sp>
      <p:sp>
        <p:nvSpPr>
          <p:cNvPr id="284" name="Google Shape;284;g1fb2e8a79f5_0_602"/>
          <p:cNvSpPr txBox="1"/>
          <p:nvPr/>
        </p:nvSpPr>
        <p:spPr>
          <a:xfrm>
            <a:off x="59125" y="4683025"/>
            <a:ext cx="787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accent2"/>
                </a:solidFill>
                <a:latin typeface="Lato"/>
                <a:ea typeface="Lato"/>
                <a:cs typeface="Lato"/>
                <a:sym typeface="Lato"/>
              </a:rPr>
              <a:t>Source: </a:t>
            </a:r>
            <a:r>
              <a:rPr lang="en-GB" sz="1100">
                <a:solidFill>
                  <a:schemeClr val="accent2"/>
                </a:solidFill>
                <a:latin typeface="Lato"/>
                <a:ea typeface="Lato"/>
                <a:cs typeface="Lato"/>
                <a:sym typeface="Lato"/>
              </a:rPr>
              <a:t>Natwest </a:t>
            </a:r>
            <a:r>
              <a:rPr b="1" lang="en-GB" sz="1100">
                <a:solidFill>
                  <a:schemeClr val="accent2"/>
                </a:solidFill>
                <a:latin typeface="Lato"/>
                <a:ea typeface="Lato"/>
                <a:cs typeface="Lato"/>
                <a:sym typeface="Lato"/>
              </a:rPr>
              <a:t>-</a:t>
            </a:r>
            <a:r>
              <a:rPr b="1" lang="en-GB" sz="1100">
                <a:solidFill>
                  <a:schemeClr val="accent2"/>
                </a:solidFill>
                <a:latin typeface="Lato"/>
                <a:ea typeface="Lato"/>
                <a:cs typeface="Lato"/>
                <a:sym typeface="Lato"/>
              </a:rPr>
              <a:t> </a:t>
            </a:r>
            <a:r>
              <a:rPr lang="en-GB" sz="1100">
                <a:solidFill>
                  <a:schemeClr val="accent2"/>
                </a:solidFill>
                <a:uFill>
                  <a:noFill/>
                </a:uFill>
                <a:latin typeface="Roboto"/>
                <a:ea typeface="Roboto"/>
                <a:cs typeface="Roboto"/>
                <a:sym typeface="Roboto"/>
                <a:hlinkClick r:id="rId3">
                  <a:extLst>
                    <a:ext uri="{A12FA001-AC4F-418D-AE19-62706E023703}">
                      <ahyp:hlinkClr val="tx"/>
                    </a:ext>
                  </a:extLst>
                </a:hlinkClick>
              </a:rPr>
              <a:t>https://youtu.be/HX6PYjA_gfc</a:t>
            </a:r>
            <a:endParaRPr sz="1100">
              <a:solidFill>
                <a:schemeClr val="accent2"/>
              </a:solidFill>
              <a:uFill>
                <a:noFill/>
              </a:uFill>
              <a:latin typeface="Roboto"/>
              <a:ea typeface="Roboto"/>
              <a:cs typeface="Roboto"/>
              <a:sym typeface="Roboto"/>
              <a:hlinkClick r:id="rId4">
                <a:extLst>
                  <a:ext uri="{A12FA001-AC4F-418D-AE19-62706E023703}">
                    <ahyp:hlinkClr val="tx"/>
                  </a:ext>
                </a:extLst>
              </a:hlinkClick>
            </a:endParaRPr>
          </a:p>
          <a:p>
            <a:pPr indent="0" lvl="0" marL="0" rtl="0" algn="l">
              <a:spcBef>
                <a:spcPts val="0"/>
              </a:spcBef>
              <a:spcAft>
                <a:spcPts val="0"/>
              </a:spcAft>
              <a:buNone/>
            </a:pPr>
            <a:r>
              <a:t/>
            </a:r>
            <a:endParaRPr sz="1100">
              <a:solidFill>
                <a:schemeClr val="accent2"/>
              </a:solidFill>
            </a:endParaRPr>
          </a:p>
          <a:p>
            <a:pPr indent="0" lvl="0" marL="0" rtl="0" algn="l">
              <a:spcBef>
                <a:spcPts val="0"/>
              </a:spcBef>
              <a:spcAft>
                <a:spcPts val="0"/>
              </a:spcAft>
              <a:buNone/>
            </a:pPr>
            <a:r>
              <a:rPr b="1" lang="en-GB" sz="1100">
                <a:solidFill>
                  <a:schemeClr val="accent2"/>
                </a:solidFill>
                <a:latin typeface="Lato"/>
                <a:ea typeface="Lato"/>
                <a:cs typeface="Lato"/>
                <a:sym typeface="Lato"/>
              </a:rPr>
              <a:t>  </a:t>
            </a:r>
            <a:endParaRPr b="1" sz="1100">
              <a:solidFill>
                <a:schemeClr val="accent2"/>
              </a:solidFill>
              <a:latin typeface="Lato"/>
              <a:ea typeface="Lato"/>
              <a:cs typeface="Lato"/>
              <a:sym typeface="Lato"/>
            </a:endParaRPr>
          </a:p>
        </p:txBody>
      </p:sp>
      <p:pic>
        <p:nvPicPr>
          <p:cNvPr descr="Paul Black is on a mission to tackle money mule schemes. Here’s what happened when Paul took to the streets during the Edinburgh Festivals to see just how savvy people are when it comes to making a quick buck. &#10;&#10;Money muling is when someone asks you to hold money in your account for a short time in exchange for cash and this type of fraudulent activity is on the rise.&#10;&#10;(Some people were awarded £100 for taking part in the video)" id="285" name="Google Shape;285;g1fb2e8a79f5_0_602" title="Paul Black - The Money Mule Man | NatWest">
            <a:hlinkClick r:id="rId5"/>
          </p:cNvPr>
          <p:cNvPicPr preferRelativeResize="0"/>
          <p:nvPr/>
        </p:nvPicPr>
        <p:blipFill>
          <a:blip r:embed="rId6">
            <a:alphaModFix/>
          </a:blip>
          <a:stretch>
            <a:fillRect/>
          </a:stretch>
        </p:blipFill>
        <p:spPr>
          <a:xfrm>
            <a:off x="1688275" y="1570250"/>
            <a:ext cx="5409250" cy="30427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5ec2351865_0_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2" name="Google Shape;52;g25ec2351865_0_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3" name="Google Shape;53;g25ec2351865_0_5"/>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797960957b_0_0"/>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2900">
              <a:solidFill>
                <a:schemeClr val="lt1"/>
              </a:solidFill>
              <a:latin typeface="Lato"/>
              <a:ea typeface="Lato"/>
              <a:cs typeface="Lato"/>
              <a:sym typeface="Lato"/>
            </a:endParaRPr>
          </a:p>
        </p:txBody>
      </p:sp>
      <p:sp>
        <p:nvSpPr>
          <p:cNvPr id="291" name="Google Shape;291;g2797960957b_0_0"/>
          <p:cNvSpPr/>
          <p:nvPr/>
        </p:nvSpPr>
        <p:spPr>
          <a:xfrm>
            <a:off x="1434850" y="1373175"/>
            <a:ext cx="2898300" cy="393600"/>
          </a:xfrm>
          <a:prstGeom prst="rect">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accent1"/>
              </a:solidFill>
              <a:latin typeface="Lato"/>
              <a:ea typeface="Lato"/>
              <a:cs typeface="Lato"/>
              <a:sym typeface="Lato"/>
            </a:endParaRPr>
          </a:p>
          <a:p>
            <a:pPr indent="0" lvl="0" marL="0" rtl="0" algn="ctr">
              <a:spcBef>
                <a:spcPts val="0"/>
              </a:spcBef>
              <a:spcAft>
                <a:spcPts val="0"/>
              </a:spcAft>
              <a:buNone/>
            </a:pPr>
            <a:r>
              <a:rPr b="1" lang="en-GB" sz="1800">
                <a:solidFill>
                  <a:schemeClr val="accent1"/>
                </a:solidFill>
                <a:latin typeface="Lato"/>
                <a:ea typeface="Lato"/>
                <a:cs typeface="Lato"/>
                <a:sym typeface="Lato"/>
              </a:rPr>
              <a:t>SOCIAL</a:t>
            </a:r>
            <a:endParaRPr b="1" sz="1800">
              <a:solidFill>
                <a:schemeClr val="accent1"/>
              </a:solidFill>
              <a:latin typeface="Lato"/>
              <a:ea typeface="Lato"/>
              <a:cs typeface="Lato"/>
              <a:sym typeface="Lato"/>
            </a:endParaRPr>
          </a:p>
          <a:p>
            <a:pPr indent="0" lvl="0" marL="0" rtl="0" algn="ctr">
              <a:spcBef>
                <a:spcPts val="0"/>
              </a:spcBef>
              <a:spcAft>
                <a:spcPts val="0"/>
              </a:spcAft>
              <a:buNone/>
            </a:pPr>
            <a:r>
              <a:t/>
            </a:r>
            <a:endParaRPr b="1" sz="1800">
              <a:solidFill>
                <a:schemeClr val="accent1"/>
              </a:solidFill>
              <a:latin typeface="Lato"/>
              <a:ea typeface="Lato"/>
              <a:cs typeface="Lato"/>
              <a:sym typeface="Lato"/>
            </a:endParaRPr>
          </a:p>
        </p:txBody>
      </p:sp>
      <p:sp>
        <p:nvSpPr>
          <p:cNvPr id="292" name="Google Shape;292;g2797960957b_0_0"/>
          <p:cNvSpPr/>
          <p:nvPr/>
        </p:nvSpPr>
        <p:spPr>
          <a:xfrm>
            <a:off x="1434850" y="3514350"/>
            <a:ext cx="2898300" cy="393600"/>
          </a:xfrm>
          <a:prstGeom prst="rect">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PERSONAL</a:t>
            </a:r>
            <a:endParaRPr b="1" sz="1800">
              <a:solidFill>
                <a:schemeClr val="accent1"/>
              </a:solidFill>
              <a:latin typeface="Lato"/>
              <a:ea typeface="Lato"/>
              <a:cs typeface="Lato"/>
              <a:sym typeface="Lato"/>
            </a:endParaRPr>
          </a:p>
        </p:txBody>
      </p:sp>
      <p:sp>
        <p:nvSpPr>
          <p:cNvPr id="293" name="Google Shape;293;g2797960957b_0_0"/>
          <p:cNvSpPr/>
          <p:nvPr/>
        </p:nvSpPr>
        <p:spPr>
          <a:xfrm>
            <a:off x="4897875" y="1373175"/>
            <a:ext cx="2898300" cy="393600"/>
          </a:xfrm>
          <a:prstGeom prst="rect">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FINANCIAL</a:t>
            </a:r>
            <a:endParaRPr b="1" sz="1800">
              <a:solidFill>
                <a:schemeClr val="accent1"/>
              </a:solidFill>
              <a:latin typeface="Lato"/>
              <a:ea typeface="Lato"/>
              <a:cs typeface="Lato"/>
              <a:sym typeface="Lato"/>
            </a:endParaRPr>
          </a:p>
        </p:txBody>
      </p:sp>
      <p:sp>
        <p:nvSpPr>
          <p:cNvPr id="294" name="Google Shape;294;g2797960957b_0_0"/>
          <p:cNvSpPr/>
          <p:nvPr/>
        </p:nvSpPr>
        <p:spPr>
          <a:xfrm>
            <a:off x="4897875" y="3514350"/>
            <a:ext cx="2898300" cy="393600"/>
          </a:xfrm>
          <a:prstGeom prst="rect">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LEGAL</a:t>
            </a:r>
            <a:endParaRPr b="1" sz="1800">
              <a:solidFill>
                <a:schemeClr val="accent1"/>
              </a:solidFill>
              <a:latin typeface="Lato"/>
              <a:ea typeface="Lato"/>
              <a:cs typeface="Lato"/>
              <a:sym typeface="Lato"/>
            </a:endParaRPr>
          </a:p>
        </p:txBody>
      </p:sp>
      <p:sp>
        <p:nvSpPr>
          <p:cNvPr id="295" name="Google Shape;295;g2797960957b_0_0"/>
          <p:cNvSpPr txBox="1"/>
          <p:nvPr/>
        </p:nvSpPr>
        <p:spPr>
          <a:xfrm>
            <a:off x="1440550" y="1846750"/>
            <a:ext cx="2886900" cy="893400"/>
          </a:xfrm>
          <a:prstGeom prst="rect">
            <a:avLst/>
          </a:prstGeom>
          <a:noFill/>
          <a:ln>
            <a:noFill/>
          </a:ln>
        </p:spPr>
        <p:txBody>
          <a:bodyPr anchorCtr="0" anchor="t" bIns="91425" lIns="91425" spcFirstLastPara="1" rIns="91425" wrap="square" tIns="91425">
            <a:noAutofit/>
          </a:bodyPr>
          <a:lstStyle/>
          <a:p>
            <a:pPr indent="-317500" lvl="0" marL="269999" rtl="0" algn="l">
              <a:spcBef>
                <a:spcPts val="0"/>
              </a:spcBef>
              <a:spcAft>
                <a:spcPts val="0"/>
              </a:spcAft>
              <a:buSzPts val="1400"/>
              <a:buFont typeface="Lato"/>
              <a:buChar char="●"/>
            </a:pPr>
            <a:r>
              <a:rPr lang="en-GB">
                <a:latin typeface="Lato"/>
                <a:ea typeface="Lato"/>
                <a:cs typeface="Lato"/>
                <a:sym typeface="Lato"/>
              </a:rPr>
              <a:t>Can feel alone, different or separated from friends</a:t>
            </a:r>
            <a:endParaRPr>
              <a:latin typeface="Lato"/>
              <a:ea typeface="Lato"/>
              <a:cs typeface="Lato"/>
              <a:sym typeface="Lato"/>
            </a:endParaRPr>
          </a:p>
          <a:p>
            <a:pPr indent="-317500" lvl="0" marL="269999" rtl="0" algn="l">
              <a:spcBef>
                <a:spcPts val="0"/>
              </a:spcBef>
              <a:spcAft>
                <a:spcPts val="0"/>
              </a:spcAft>
              <a:buSzPts val="1400"/>
              <a:buFont typeface="Lato"/>
              <a:buChar char="●"/>
            </a:pPr>
            <a:r>
              <a:rPr lang="en-GB">
                <a:latin typeface="Lato"/>
                <a:ea typeface="Lato"/>
                <a:cs typeface="Lato"/>
                <a:sym typeface="Lato"/>
              </a:rPr>
              <a:t>Can lead to inability to access financial system and transfer money to friends</a:t>
            </a:r>
            <a:endParaRPr>
              <a:latin typeface="Lato"/>
              <a:ea typeface="Lato"/>
              <a:cs typeface="Lato"/>
              <a:sym typeface="Lato"/>
            </a:endParaRPr>
          </a:p>
        </p:txBody>
      </p:sp>
      <p:sp>
        <p:nvSpPr>
          <p:cNvPr id="296" name="Google Shape;296;g2797960957b_0_0"/>
          <p:cNvSpPr txBox="1"/>
          <p:nvPr/>
        </p:nvSpPr>
        <p:spPr>
          <a:xfrm>
            <a:off x="1440550" y="3907950"/>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feel stressed, uncertain or anxious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May have an </a:t>
            </a:r>
            <a:r>
              <a:rPr lang="en-GB">
                <a:latin typeface="Lato"/>
                <a:ea typeface="Lato"/>
                <a:cs typeface="Lato"/>
                <a:sym typeface="Lato"/>
              </a:rPr>
              <a:t>effect</a:t>
            </a:r>
            <a:r>
              <a:rPr lang="en-GB">
                <a:latin typeface="Lato"/>
                <a:ea typeface="Lato"/>
                <a:cs typeface="Lato"/>
                <a:sym typeface="Lato"/>
              </a:rPr>
              <a:t> on relationships with friends or family </a:t>
            </a:r>
            <a:endParaRPr>
              <a:latin typeface="Lato"/>
              <a:ea typeface="Lato"/>
              <a:cs typeface="Lato"/>
              <a:sym typeface="Lato"/>
            </a:endParaRPr>
          </a:p>
        </p:txBody>
      </p:sp>
      <p:sp>
        <p:nvSpPr>
          <p:cNvPr id="297" name="Google Shape;297;g2797960957b_0_0"/>
          <p:cNvSpPr txBox="1"/>
          <p:nvPr/>
        </p:nvSpPr>
        <p:spPr>
          <a:xfrm>
            <a:off x="4903575" y="3907950"/>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Getting caught can lead to criminal record and time in jail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money used could be used to fund criminal activity </a:t>
            </a:r>
            <a:endParaRPr>
              <a:latin typeface="Lato"/>
              <a:ea typeface="Lato"/>
              <a:cs typeface="Lato"/>
              <a:sym typeface="Lato"/>
            </a:endParaRPr>
          </a:p>
        </p:txBody>
      </p:sp>
      <p:sp>
        <p:nvSpPr>
          <p:cNvPr id="298" name="Google Shape;298;g2797960957b_0_0"/>
          <p:cNvSpPr txBox="1"/>
          <p:nvPr/>
        </p:nvSpPr>
        <p:spPr>
          <a:xfrm>
            <a:off x="4892175" y="1851975"/>
            <a:ext cx="28983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lead to situation where a person is </a:t>
            </a:r>
            <a:r>
              <a:rPr lang="en-GB">
                <a:latin typeface="Lato"/>
                <a:ea typeface="Lato"/>
                <a:cs typeface="Lato"/>
                <a:sym typeface="Lato"/>
              </a:rPr>
              <a:t>unable</a:t>
            </a:r>
            <a:r>
              <a:rPr lang="en-GB">
                <a:latin typeface="Lato"/>
                <a:ea typeface="Lato"/>
                <a:cs typeface="Lato"/>
                <a:sym typeface="Lato"/>
              </a:rPr>
              <a:t> to access credit in the future e.g. opening a bank account, or getting a mobile phone contract or credit card</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2" name="Shape 302"/>
        <p:cNvGrpSpPr/>
        <p:nvPr/>
      </p:nvGrpSpPr>
      <p:grpSpPr>
        <a:xfrm>
          <a:off x="0" y="0"/>
          <a:ext cx="0" cy="0"/>
          <a:chOff x="0" y="0"/>
          <a:chExt cx="0" cy="0"/>
        </a:xfrm>
      </p:grpSpPr>
      <p:sp>
        <p:nvSpPr>
          <p:cNvPr id="303" name="Google Shape;303;g309d99e6819_0_0"/>
          <p:cNvSpPr txBox="1"/>
          <p:nvPr/>
        </p:nvSpPr>
        <p:spPr>
          <a:xfrm>
            <a:off x="707400" y="1907175"/>
            <a:ext cx="7729200" cy="2182200"/>
          </a:xfrm>
          <a:prstGeom prst="rect">
            <a:avLst/>
          </a:pr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solidFill>
                  <a:srgbClr val="FF8022"/>
                </a:solidFill>
                <a:latin typeface="Lato Black"/>
                <a:ea typeface="Lato Black"/>
                <a:cs typeface="Lato Black"/>
                <a:sym typeface="Lato Black"/>
              </a:rPr>
              <a:t>Unfortunately, even though they have been targeted by a criminal, the ‘money mule’ can also be convicted of a crime:</a:t>
            </a:r>
            <a:endParaRPr sz="1700">
              <a:solidFill>
                <a:srgbClr val="FF8022"/>
              </a:solidFill>
              <a:latin typeface="Lato Black"/>
              <a:ea typeface="Lato Black"/>
              <a:cs typeface="Lato Black"/>
              <a:sym typeface="Lato Black"/>
            </a:endParaRPr>
          </a:p>
          <a:p>
            <a:pPr indent="0" lvl="0" marL="0" rtl="0" algn="ctr">
              <a:spcBef>
                <a:spcPts val="0"/>
              </a:spcBef>
              <a:spcAft>
                <a:spcPts val="0"/>
              </a:spcAft>
              <a:buNone/>
            </a:pPr>
            <a:r>
              <a:t/>
            </a:r>
            <a:endParaRPr sz="1700">
              <a:solidFill>
                <a:srgbClr val="FF8022"/>
              </a:solidFill>
              <a:latin typeface="Lato Black"/>
              <a:ea typeface="Lato Black"/>
              <a:cs typeface="Lato Black"/>
              <a:sym typeface="Lato Black"/>
            </a:endParaRPr>
          </a:p>
          <a:p>
            <a:pPr indent="0" lvl="0" marL="0" rtl="0" algn="ctr">
              <a:spcBef>
                <a:spcPts val="0"/>
              </a:spcBef>
              <a:spcAft>
                <a:spcPts val="0"/>
              </a:spcAft>
              <a:buNone/>
            </a:pPr>
            <a:r>
              <a:rPr lang="en-GB" sz="1700">
                <a:solidFill>
                  <a:srgbClr val="FF8022"/>
                </a:solidFill>
                <a:latin typeface="Lato Black"/>
                <a:ea typeface="Lato Black"/>
                <a:cs typeface="Lato Black"/>
                <a:sym typeface="Lato Black"/>
              </a:rPr>
              <a:t>It is a crime to transfer criminal money.</a:t>
            </a:r>
            <a:endParaRPr sz="1700">
              <a:solidFill>
                <a:srgbClr val="FF8022"/>
              </a:solidFill>
              <a:latin typeface="Lato Black"/>
              <a:ea typeface="Lato Black"/>
              <a:cs typeface="Lato Black"/>
              <a:sym typeface="Lato Black"/>
            </a:endParaRPr>
          </a:p>
        </p:txBody>
      </p:sp>
      <p:pic>
        <p:nvPicPr>
          <p:cNvPr id="304" name="Google Shape;304;g309d99e6819_0_0"/>
          <p:cNvPicPr preferRelativeResize="0"/>
          <p:nvPr/>
        </p:nvPicPr>
        <p:blipFill rotWithShape="1">
          <a:blip r:embed="rId3">
            <a:alphaModFix/>
          </a:blip>
          <a:srcRect b="29954" l="1785" r="2236" t="22650"/>
          <a:stretch/>
        </p:blipFill>
        <p:spPr>
          <a:xfrm>
            <a:off x="4229638" y="308125"/>
            <a:ext cx="2765025" cy="1474675"/>
          </a:xfrm>
          <a:prstGeom prst="rect">
            <a:avLst/>
          </a:prstGeom>
          <a:noFill/>
          <a:ln>
            <a:noFill/>
          </a:ln>
        </p:spPr>
      </p:pic>
      <p:pic>
        <p:nvPicPr>
          <p:cNvPr id="305" name="Google Shape;305;g309d99e6819_0_0"/>
          <p:cNvPicPr preferRelativeResize="0"/>
          <p:nvPr/>
        </p:nvPicPr>
        <p:blipFill>
          <a:blip r:embed="rId4">
            <a:alphaModFix/>
          </a:blip>
          <a:stretch>
            <a:fillRect/>
          </a:stretch>
        </p:blipFill>
        <p:spPr>
          <a:xfrm>
            <a:off x="2023475" y="152400"/>
            <a:ext cx="1786125" cy="1786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fb2e8a79f5_0_5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1fb2e8a79f5_0_5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12" name="Google Shape;312;g1fb2e8a79f5_0_590"/>
          <p:cNvSpPr txBox="1"/>
          <p:nvPr/>
        </p:nvSpPr>
        <p:spPr>
          <a:xfrm>
            <a:off x="443102" y="1279525"/>
            <a:ext cx="8257800" cy="28938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chemeClr val="lt1"/>
              </a:solidFill>
              <a:latin typeface="Lato"/>
              <a:ea typeface="Lato"/>
              <a:cs typeface="Lato"/>
              <a:sym typeface="Lato"/>
              <a:extLst>
                <a:ext uri="http://customooxmlschemas.google.com/">
                  <go:slidesCustomData xmlns:go="http://customooxmlschemas.google.com/" textRoundtripDataId="2"/>
                </a:ext>
              </a:extLst>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04c165f9b2_0_13"/>
          <p:cNvSpPr txBox="1"/>
          <p:nvPr>
            <p:ph idx="1" type="body"/>
          </p:nvPr>
        </p:nvSpPr>
        <p:spPr>
          <a:xfrm>
            <a:off x="303925" y="1933900"/>
            <a:ext cx="2521500" cy="2690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18" name="Google Shape;318;g204c165f9b2_0_13"/>
          <p:cNvSpPr/>
          <p:nvPr/>
        </p:nvSpPr>
        <p:spPr>
          <a:xfrm>
            <a:off x="3259950" y="1983150"/>
            <a:ext cx="1468200" cy="719400"/>
          </a:xfrm>
          <a:prstGeom prst="wedgeRoundRectCallout">
            <a:avLst>
              <a:gd fmla="val -68119" name="adj1"/>
              <a:gd fmla="val 4177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Adnam is quite shy?</a:t>
            </a:r>
            <a:endParaRPr>
              <a:solidFill>
                <a:schemeClr val="accent1"/>
              </a:solidFill>
              <a:latin typeface="Lato"/>
              <a:ea typeface="Lato"/>
              <a:cs typeface="Lato"/>
              <a:sym typeface="Lato"/>
            </a:endParaRPr>
          </a:p>
        </p:txBody>
      </p:sp>
      <p:sp>
        <p:nvSpPr>
          <p:cNvPr id="319" name="Google Shape;319;g204c165f9b2_0_13"/>
          <p:cNvSpPr/>
          <p:nvPr/>
        </p:nvSpPr>
        <p:spPr>
          <a:xfrm>
            <a:off x="3259950" y="2879475"/>
            <a:ext cx="1468200" cy="719400"/>
          </a:xfrm>
          <a:prstGeom prst="wedgeRoundRectCallout">
            <a:avLst>
              <a:gd fmla="val -66777" name="adj1"/>
              <a:gd fmla="val -338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becomes threatening?</a:t>
            </a:r>
            <a:endParaRPr/>
          </a:p>
        </p:txBody>
      </p:sp>
      <p:sp>
        <p:nvSpPr>
          <p:cNvPr id="320" name="Google Shape;320;g204c165f9b2_0_13"/>
          <p:cNvSpPr/>
          <p:nvPr/>
        </p:nvSpPr>
        <p:spPr>
          <a:xfrm>
            <a:off x="3259950" y="3775825"/>
            <a:ext cx="1468200" cy="719400"/>
          </a:xfrm>
          <a:prstGeom prst="wedgeRoundRectCallout">
            <a:avLst>
              <a:gd fmla="val -71475" name="adj1"/>
              <a:gd fmla="val 42"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is begging and pleading?</a:t>
            </a:r>
            <a:endParaRPr/>
          </a:p>
        </p:txBody>
      </p:sp>
      <p:sp>
        <p:nvSpPr>
          <p:cNvPr id="321" name="Google Shape;321;g204c165f9b2_0_13"/>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Write down a few sentences that a young person could use if faced with a </a:t>
            </a:r>
            <a:r>
              <a:rPr b="1" lang="en-GB" sz="1600">
                <a:solidFill>
                  <a:schemeClr val="lt1"/>
                </a:solidFill>
                <a:latin typeface="Lato"/>
                <a:ea typeface="Lato"/>
                <a:cs typeface="Lato"/>
                <a:sym typeface="Lato"/>
              </a:rPr>
              <a:t>situation</a:t>
            </a:r>
            <a:r>
              <a:rPr b="1" lang="en-GB" sz="1600">
                <a:solidFill>
                  <a:schemeClr val="lt1"/>
                </a:solidFill>
                <a:latin typeface="Lato"/>
                <a:ea typeface="Lato"/>
                <a:cs typeface="Lato"/>
                <a:sym typeface="Lato"/>
              </a:rPr>
              <a:t> like Adnam.</a:t>
            </a:r>
            <a:endParaRPr b="1" sz="1600">
              <a:solidFill>
                <a:schemeClr val="lt1"/>
              </a:solidFill>
              <a:latin typeface="Lato"/>
              <a:ea typeface="Lato"/>
              <a:cs typeface="Lato"/>
              <a:sym typeface="Lato"/>
            </a:endParaRPr>
          </a:p>
        </p:txBody>
      </p:sp>
      <p:sp>
        <p:nvSpPr>
          <p:cNvPr id="322" name="Google Shape;322;g204c165f9b2_0_13"/>
          <p:cNvSpPr txBox="1"/>
          <p:nvPr/>
        </p:nvSpPr>
        <p:spPr>
          <a:xfrm>
            <a:off x="5116100" y="1955500"/>
            <a:ext cx="2767800" cy="26475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Now share with your partner, who will feedback on the following on your response:</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Keeps a young person safe</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Realistic response in this situation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Highlights consequences</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p:txBody>
      </p:sp>
      <p:sp>
        <p:nvSpPr>
          <p:cNvPr id="323" name="Google Shape;323;g204c165f9b2_0_13"/>
          <p:cNvSpPr txBox="1"/>
          <p:nvPr/>
        </p:nvSpPr>
        <p:spPr>
          <a:xfrm>
            <a:off x="152700" y="1838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3"/>
                  </a:ext>
                </a:extLst>
              </a:rPr>
              <a:t>Keeping</a:t>
            </a:r>
            <a:r>
              <a:rPr b="1" lang="en-GB" sz="2900">
                <a:solidFill>
                  <a:schemeClr val="accent2"/>
                </a:solidFill>
                <a:latin typeface="Lato"/>
                <a:ea typeface="Lato"/>
                <a:cs typeface="Lato"/>
                <a:sym typeface="Lato"/>
              </a:rPr>
              <a:t> safe</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7b47ed74fa_0_8"/>
          <p:cNvSpPr txBox="1"/>
          <p:nvPr>
            <p:ph idx="1" type="body"/>
          </p:nvPr>
        </p:nvSpPr>
        <p:spPr>
          <a:xfrm>
            <a:off x="1175800" y="1670425"/>
            <a:ext cx="2521500" cy="2573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29" name="Google Shape;329;g27b47ed74fa_0_8"/>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Example responses</a:t>
            </a:r>
            <a:endParaRPr b="1" sz="1600">
              <a:solidFill>
                <a:schemeClr val="lt1"/>
              </a:solidFill>
              <a:latin typeface="Lato"/>
              <a:ea typeface="Lato"/>
              <a:cs typeface="Lato"/>
              <a:sym typeface="Lato"/>
            </a:endParaRPr>
          </a:p>
        </p:txBody>
      </p:sp>
      <p:sp>
        <p:nvSpPr>
          <p:cNvPr id="330" name="Google Shape;330;g27b47ed74fa_0_8"/>
          <p:cNvSpPr txBox="1"/>
          <p:nvPr/>
        </p:nvSpPr>
        <p:spPr>
          <a:xfrm>
            <a:off x="152700" y="1838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4"/>
                  </a:ext>
                </a:extLst>
              </a:rPr>
              <a:t>Keeping</a:t>
            </a:r>
            <a:r>
              <a:rPr b="1" lang="en-GB" sz="2900">
                <a:solidFill>
                  <a:schemeClr val="accent2"/>
                </a:solidFill>
                <a:latin typeface="Lato"/>
                <a:ea typeface="Lato"/>
                <a:cs typeface="Lato"/>
                <a:sym typeface="Lato"/>
              </a:rPr>
              <a:t> safe</a:t>
            </a:r>
            <a:endParaRPr b="1" sz="1800">
              <a:solidFill>
                <a:schemeClr val="lt1"/>
              </a:solidFill>
              <a:latin typeface="Lato"/>
              <a:ea typeface="Lato"/>
              <a:cs typeface="Lato"/>
              <a:sym typeface="Lato"/>
            </a:endParaRPr>
          </a:p>
        </p:txBody>
      </p:sp>
      <p:sp>
        <p:nvSpPr>
          <p:cNvPr id="331" name="Google Shape;331;g27b47ed74fa_0_8"/>
          <p:cNvSpPr/>
          <p:nvPr/>
        </p:nvSpPr>
        <p:spPr>
          <a:xfrm>
            <a:off x="5318775" y="1705300"/>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“Sorry, I don’t feel comfortable </a:t>
            </a:r>
            <a:r>
              <a:rPr b="1" lang="en-GB">
                <a:solidFill>
                  <a:schemeClr val="lt1"/>
                </a:solidFill>
                <a:latin typeface="Lato"/>
                <a:ea typeface="Lato"/>
                <a:cs typeface="Lato"/>
                <a:sym typeface="Lato"/>
              </a:rPr>
              <a:t>sharing bank details</a:t>
            </a:r>
            <a:r>
              <a:rPr b="1" lang="en-GB">
                <a:solidFill>
                  <a:schemeClr val="lt1"/>
                </a:solidFill>
                <a:latin typeface="Lato"/>
                <a:ea typeface="Lato"/>
                <a:cs typeface="Lato"/>
                <a:sym typeface="Lato"/>
              </a:rPr>
              <a:t>”</a:t>
            </a:r>
            <a:endParaRPr b="1">
              <a:solidFill>
                <a:schemeClr val="lt1"/>
              </a:solidFill>
              <a:latin typeface="Lato"/>
              <a:ea typeface="Lato"/>
              <a:cs typeface="Lato"/>
              <a:sym typeface="Lato"/>
            </a:endParaRPr>
          </a:p>
        </p:txBody>
      </p:sp>
      <p:sp>
        <p:nvSpPr>
          <p:cNvPr id="332" name="Google Shape;332;g27b47ed74fa_0_8"/>
          <p:cNvSpPr/>
          <p:nvPr/>
        </p:nvSpPr>
        <p:spPr>
          <a:xfrm>
            <a:off x="5318775" y="25992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“My parent/ carer checks my bank account online, so I have to ask them first”</a:t>
            </a:r>
            <a:endParaRPr b="1">
              <a:solidFill>
                <a:schemeClr val="lt1"/>
              </a:solidFill>
              <a:latin typeface="Lato"/>
              <a:ea typeface="Lato"/>
              <a:cs typeface="Lato"/>
              <a:sym typeface="Lato"/>
            </a:endParaRPr>
          </a:p>
        </p:txBody>
      </p:sp>
      <p:sp>
        <p:nvSpPr>
          <p:cNvPr id="333" name="Google Shape;333;g27b47ed74fa_0_8"/>
          <p:cNvSpPr/>
          <p:nvPr/>
        </p:nvSpPr>
        <p:spPr>
          <a:xfrm>
            <a:off x="1175800" y="4431500"/>
            <a:ext cx="6112800" cy="556800"/>
          </a:xfrm>
          <a:prstGeom prst="roundRect">
            <a:avLst>
              <a:gd fmla="val 16667" name="adj"/>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If anyone threatens you, you should speak to an adult</a:t>
            </a:r>
            <a:endParaRPr b="1" sz="1700">
              <a:solidFill>
                <a:schemeClr val="lt1"/>
              </a:solidFill>
              <a:latin typeface="Lato"/>
              <a:ea typeface="Lato"/>
              <a:cs typeface="Lato"/>
              <a:sym typeface="Lato"/>
            </a:endParaRPr>
          </a:p>
        </p:txBody>
      </p:sp>
      <p:sp>
        <p:nvSpPr>
          <p:cNvPr id="334" name="Google Shape;334;g27b47ed74fa_0_8"/>
          <p:cNvSpPr/>
          <p:nvPr/>
        </p:nvSpPr>
        <p:spPr>
          <a:xfrm>
            <a:off x="5318775" y="35136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“I don’t have my own bank account”</a:t>
            </a:r>
            <a:endParaRPr b="1">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04937879d8_0_6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204937879d8_0_6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41" name="Google Shape;341;g204937879d8_0_60"/>
          <p:cNvSpPr txBox="1"/>
          <p:nvPr/>
        </p:nvSpPr>
        <p:spPr>
          <a:xfrm>
            <a:off x="443102" y="1279525"/>
            <a:ext cx="8257800" cy="28938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rgbClr val="00FF00"/>
              </a:solidFill>
              <a:latin typeface="Lato"/>
              <a:ea typeface="Lato"/>
              <a:cs typeface="Lato"/>
              <a:sym typeface="Lato"/>
              <a:extLst>
                <a:ext uri="http://customooxmlschemas.google.com/">
                  <go:slidesCustomData xmlns:go="http://customooxmlschemas.google.com/" textRoundtripDataId="5"/>
                </a:ext>
              </a:extLst>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Rehearse strategies to respond to unwanted pressures </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47" name="Google Shape;347;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7635228ccd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7635228ccd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6"/>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54" name="Google Shape;354;g27635228ccd_0_0"/>
          <p:cNvGrpSpPr/>
          <p:nvPr/>
        </p:nvGrpSpPr>
        <p:grpSpPr>
          <a:xfrm>
            <a:off x="151999" y="1183981"/>
            <a:ext cx="2846301" cy="2013581"/>
            <a:chOff x="463400" y="1321175"/>
            <a:chExt cx="2914500" cy="2113109"/>
          </a:xfrm>
        </p:grpSpPr>
        <p:sp>
          <p:nvSpPr>
            <p:cNvPr id="355" name="Google Shape;355;g27635228ccd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7635228ccd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57" name="Google Shape;357;g27635228ccd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58" name="Google Shape;358;g27635228ccd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59" name="Google Shape;359;g27635228ccd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60" name="Google Shape;360;g27635228ccd_0_0"/>
          <p:cNvGrpSpPr/>
          <p:nvPr/>
        </p:nvGrpSpPr>
        <p:grpSpPr>
          <a:xfrm>
            <a:off x="3164819" y="1184021"/>
            <a:ext cx="2846301" cy="1995658"/>
            <a:chOff x="3237025" y="1184050"/>
            <a:chExt cx="2914500" cy="2094300"/>
          </a:xfrm>
        </p:grpSpPr>
        <p:sp>
          <p:nvSpPr>
            <p:cNvPr id="361" name="Google Shape;361;g27635228ccd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7635228ccd_0_0"/>
            <p:cNvSpPr txBox="1"/>
            <p:nvPr/>
          </p:nvSpPr>
          <p:spPr>
            <a:xfrm>
              <a:off x="4318436" y="1358600"/>
              <a:ext cx="1782300" cy="177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sz="1300" u="sng">
                  <a:solidFill>
                    <a:schemeClr val="accent6"/>
                  </a:solidFill>
                  <a:latin typeface="Lato"/>
                  <a:ea typeface="Lato"/>
                  <a:cs typeface="Lato"/>
                  <a:sym typeface="Lato"/>
                  <a:hlinkClick r:id="rId5">
                    <a:extLst>
                      <a:ext uri="{A12FA001-AC4F-418D-AE19-62706E023703}">
                        <ahyp:hlinkClr val="tx"/>
                      </a:ext>
                    </a:extLst>
                  </a:hlinkClick>
                </a:rPr>
                <a:t>Crimestoppers </a:t>
              </a:r>
              <a:r>
                <a:rPr b="0" i="0" lang="en-GB" sz="1300" u="none" cap="none" strike="noStrike">
                  <a:solidFill>
                    <a:schemeClr val="accent6"/>
                  </a:solidFill>
                  <a:latin typeface="Lato"/>
                  <a:ea typeface="Lato"/>
                  <a:cs typeface="Lato"/>
                  <a:sym typeface="Lato"/>
                </a:rPr>
                <a:t>– </a:t>
              </a:r>
              <a:r>
                <a:rPr lang="en-GB" sz="1300">
                  <a:solidFill>
                    <a:schemeClr val="accent6"/>
                  </a:solidFill>
                </a:rPr>
                <a:t>an independent charity where information can be reported anonymously.</a:t>
              </a:r>
              <a:endParaRPr sz="1300">
                <a:solidFill>
                  <a:schemeClr val="accent6"/>
                </a:solidFill>
              </a:endParaRPr>
            </a:p>
            <a:p>
              <a:pPr indent="0" lvl="0" marL="0" marR="0" rtl="0" algn="l">
                <a:lnSpc>
                  <a:spcPct val="115000"/>
                </a:lnSpc>
                <a:spcBef>
                  <a:spcPts val="1200"/>
                </a:spcBef>
                <a:spcAft>
                  <a:spcPts val="1200"/>
                </a:spcAft>
                <a:buClr>
                  <a:srgbClr val="000000"/>
                </a:buClr>
                <a:buSzPts val="1300"/>
                <a:buFont typeface="Arial"/>
                <a:buNone/>
              </a:pPr>
              <a:r>
                <a:rPr lang="en-GB" sz="1300">
                  <a:solidFill>
                    <a:schemeClr val="accent6"/>
                  </a:solidFill>
                  <a:latin typeface="Lato"/>
                  <a:ea typeface="Lato"/>
                  <a:cs typeface="Lato"/>
                  <a:sym typeface="Lato"/>
                </a:rPr>
                <a:t>0800 555 111</a:t>
              </a:r>
              <a:endParaRPr sz="1300">
                <a:solidFill>
                  <a:schemeClr val="accent6"/>
                </a:solidFill>
                <a:latin typeface="Lato"/>
                <a:ea typeface="Lato"/>
                <a:cs typeface="Lato"/>
                <a:sym typeface="Lato"/>
              </a:endParaRPr>
            </a:p>
          </p:txBody>
        </p:sp>
      </p:grpSp>
      <p:pic>
        <p:nvPicPr>
          <p:cNvPr id="363" name="Google Shape;363;g27635228ccd_0_0"/>
          <p:cNvPicPr preferRelativeResize="0"/>
          <p:nvPr/>
        </p:nvPicPr>
        <p:blipFill>
          <a:blip r:embed="rId6">
            <a:alphaModFix/>
          </a:blip>
          <a:stretch>
            <a:fillRect/>
          </a:stretch>
        </p:blipFill>
        <p:spPr>
          <a:xfrm>
            <a:off x="6250823" y="1485300"/>
            <a:ext cx="876125" cy="490636"/>
          </a:xfrm>
          <a:prstGeom prst="rect">
            <a:avLst/>
          </a:prstGeom>
          <a:noFill/>
          <a:ln>
            <a:noFill/>
          </a:ln>
        </p:spPr>
      </p:pic>
      <p:sp>
        <p:nvSpPr>
          <p:cNvPr id="364" name="Google Shape;364;g27635228ccd_0_0"/>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pic>
        <p:nvPicPr>
          <p:cNvPr id="365" name="Google Shape;365;g27635228ccd_0_0"/>
          <p:cNvPicPr preferRelativeResize="0"/>
          <p:nvPr/>
        </p:nvPicPr>
        <p:blipFill>
          <a:blip r:embed="rId7">
            <a:alphaModFix/>
          </a:blip>
          <a:stretch>
            <a:fillRect/>
          </a:stretch>
        </p:blipFill>
        <p:spPr>
          <a:xfrm>
            <a:off x="3283025" y="1422678"/>
            <a:ext cx="937902" cy="490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69" name="Shape 369"/>
        <p:cNvGrpSpPr/>
        <p:nvPr/>
      </p:nvGrpSpPr>
      <p:grpSpPr>
        <a:xfrm>
          <a:off x="0" y="0"/>
          <a:ext cx="0" cy="0"/>
          <a:chOff x="0" y="0"/>
          <a:chExt cx="0" cy="0"/>
        </a:xfrm>
      </p:grpSpPr>
      <p:sp>
        <p:nvSpPr>
          <p:cNvPr id="370" name="Google Shape;370;g1575e96a1fb_0_330"/>
          <p:cNvSpPr txBox="1"/>
          <p:nvPr/>
        </p:nvSpPr>
        <p:spPr>
          <a:xfrm>
            <a:off x="102250" y="1142575"/>
            <a:ext cx="8965800" cy="301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sz="1200">
                <a:solidFill>
                  <a:schemeClr val="lt1"/>
                </a:solidFill>
                <a:latin typeface="Lato"/>
                <a:ea typeface="Lato"/>
                <a:cs typeface="Lato"/>
                <a:sym typeface="Lato"/>
              </a:rPr>
              <a:t>Please visit the  FLIC learning hub for further resources: </a:t>
            </a:r>
            <a:r>
              <a:rPr lang="en-GB" sz="1200" u="sng">
                <a:solidFill>
                  <a:schemeClr val="lt1"/>
                </a:solidFill>
                <a:latin typeface="Lato"/>
                <a:ea typeface="Lato"/>
                <a:cs typeface="Lato"/>
                <a:sym typeface="Lato"/>
                <a:hlinkClick r:id="rId3">
                  <a:extLst>
                    <a:ext uri="{A12FA001-AC4F-418D-AE19-62706E023703}">
                      <ahyp:hlinkClr val="tx"/>
                    </a:ext>
                  </a:extLst>
                </a:hlinkClick>
              </a:rPr>
              <a:t>Learning Hub FT FLIC</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200" u="sng">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4">
                  <a:extLst>
                    <a:ext uri="{A12FA001-AC4F-418D-AE19-62706E023703}">
                      <ahyp:hlinkClr val="tx"/>
                    </a:ext>
                  </a:extLst>
                </a:hlinkClick>
              </a:rPr>
              <a:t>The money drop -BBC iPlayer</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5">
                  <a:extLst>
                    <a:ext uri="{A12FA001-AC4F-418D-AE19-62706E023703}">
                      <ahyp:hlinkClr val="tx"/>
                    </a:ext>
                  </a:extLst>
                </a:hlinkClick>
              </a:rPr>
              <a:t>Could your child be recruited as a money mule? </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6">
                  <a:extLst>
                    <a:ext uri="{A12FA001-AC4F-418D-AE19-62706E023703}">
                      <ahyp:hlinkClr val="tx"/>
                    </a:ext>
                  </a:extLst>
                </a:hlinkClick>
              </a:rPr>
              <a:t>Take five to stop </a:t>
            </a:r>
            <a:r>
              <a:rPr lang="en-GB" sz="1200" u="sng">
                <a:solidFill>
                  <a:schemeClr val="lt1"/>
                </a:solidFill>
                <a:latin typeface="Lato"/>
                <a:ea typeface="Lato"/>
                <a:cs typeface="Lato"/>
                <a:sym typeface="Lato"/>
                <a:hlinkClick r:id="rId7">
                  <a:extLst>
                    <a:ext uri="{A12FA001-AC4F-418D-AE19-62706E023703}">
                      <ahyp:hlinkClr val="tx"/>
                    </a:ext>
                  </a:extLst>
                </a:hlinkClick>
              </a:rPr>
              <a:t>fraud</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8">
                  <a:extLst>
                    <a:ext uri="{A12FA001-AC4F-418D-AE19-62706E023703}">
                      <ahyp:hlinkClr val="tx"/>
                    </a:ext>
                  </a:extLst>
                </a:hlinkClick>
              </a:rPr>
              <a:t>Tackling the financial exploitation of students</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9">
                  <a:extLst>
                    <a:ext uri="{A12FA001-AC4F-418D-AE19-62706E023703}">
                      <ahyp:hlinkClr val="tx"/>
                    </a:ext>
                  </a:extLst>
                </a:hlinkClick>
              </a:rPr>
              <a:t>National </a:t>
            </a:r>
            <a:r>
              <a:rPr lang="en-GB" sz="1200" u="sng">
                <a:solidFill>
                  <a:schemeClr val="lt1"/>
                </a:solidFill>
                <a:latin typeface="Lato"/>
                <a:ea typeface="Lato"/>
                <a:cs typeface="Lato"/>
                <a:sym typeface="Lato"/>
                <a:hlinkClick r:id="rId10">
                  <a:extLst>
                    <a:ext uri="{A12FA001-AC4F-418D-AE19-62706E023703}">
                      <ahyp:hlinkClr val="tx"/>
                    </a:ext>
                  </a:extLst>
                </a:hlinkClick>
              </a:rPr>
              <a:t>crime</a:t>
            </a:r>
            <a:r>
              <a:rPr lang="en-GB" sz="1200" u="sng">
                <a:solidFill>
                  <a:schemeClr val="lt1"/>
                </a:solidFill>
                <a:latin typeface="Lato"/>
                <a:ea typeface="Lato"/>
                <a:cs typeface="Lato"/>
                <a:sym typeface="Lato"/>
                <a:hlinkClick r:id="rId11">
                  <a:extLst>
                    <a:ext uri="{A12FA001-AC4F-418D-AE19-62706E023703}">
                      <ahyp:hlinkClr val="tx"/>
                    </a:ext>
                  </a:extLst>
                </a:hlinkClick>
              </a:rPr>
              <a:t> agency - #DontBeUsed</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200" u="sng">
                <a:solidFill>
                  <a:schemeClr val="lt1"/>
                </a:solidFill>
                <a:latin typeface="Lato"/>
                <a:ea typeface="Lato"/>
                <a:cs typeface="Lato"/>
                <a:sym typeface="Lato"/>
                <a:hlinkClick r:id="rId12">
                  <a:extLst>
                    <a:ext uri="{A12FA001-AC4F-418D-AE19-62706E023703}">
                      <ahyp:hlinkClr val="tx"/>
                    </a:ext>
                  </a:extLst>
                </a:hlinkClick>
              </a:rPr>
              <a:t>Money Helper- Money mules – what are they and could you fall victim?</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71" name="Google Shape;371;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5ec2351865_0_5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9" name="Google Shape;59;g25ec2351865_0_5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5ec2351865_0_5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3</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Financial e</a:t>
            </a:r>
            <a:r>
              <a:rPr b="1" lang="en-GB" sz="5600">
                <a:solidFill>
                  <a:schemeClr val="lt1"/>
                </a:solidFill>
                <a:latin typeface="Lato Black"/>
                <a:ea typeface="Lato Black"/>
                <a:cs typeface="Lato Black"/>
                <a:sym typeface="Lato Black"/>
              </a:rPr>
              <a:t>xploitation </a:t>
            </a:r>
            <a:endParaRPr b="1" sz="5600">
              <a:solidFill>
                <a:schemeClr val="lt1"/>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a:t>
            </a:r>
            <a:r>
              <a:rPr b="1" i="0" lang="en-GB" sz="20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will </a:t>
            </a:r>
            <a:r>
              <a:rPr b="1" i="0" lang="en-GB" sz="2000" u="none" cap="none" strike="noStrike">
                <a:solidFill>
                  <a:schemeClr val="accent2"/>
                </a:solidFill>
                <a:latin typeface="Lato"/>
                <a:ea typeface="Lato"/>
                <a:cs typeface="Lato"/>
                <a:sym typeface="Lato"/>
              </a:rPr>
              <a:t>be able to:</a:t>
            </a:r>
            <a:endParaRPr b="1" i="0" sz="2000" u="none" cap="none" strike="noStrike">
              <a:solidFill>
                <a:schemeClr val="accent2"/>
              </a:solidFill>
              <a:latin typeface="Lato"/>
              <a:ea typeface="Lato"/>
              <a:cs typeface="Lato"/>
              <a:sym typeface="Lato"/>
            </a:endParaRPr>
          </a:p>
        </p:txBody>
      </p:sp>
      <p:sp>
        <p:nvSpPr>
          <p:cNvPr id="66" name="Google Shape;66;g1575e96a1fb_0_25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situations where young people are vulnerable to exploitation </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 Explain the impact of financial exploitation</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a:t>
            </a:r>
            <a:r>
              <a:rPr b="1" lang="en-GB" sz="2200">
                <a:solidFill>
                  <a:schemeClr val="lt1"/>
                </a:solidFill>
                <a:latin typeface="Lato"/>
                <a:ea typeface="Lato"/>
                <a:cs typeface="Lato"/>
                <a:sym typeface="Lato"/>
              </a:rPr>
              <a:t>respond</a:t>
            </a:r>
            <a:r>
              <a:rPr b="1" lang="en-GB" sz="2200">
                <a:solidFill>
                  <a:schemeClr val="lt1"/>
                </a:solidFill>
                <a:latin typeface="Lato"/>
                <a:ea typeface="Lato"/>
                <a:cs typeface="Lato"/>
                <a:sym typeface="Lato"/>
              </a:rPr>
              <a:t> to unwanted pressures </a:t>
            </a:r>
            <a:endParaRPr b="1" i="0" sz="2200" u="none" cap="none" strike="noStrike">
              <a:solidFill>
                <a:srgbClr val="FFFFFF"/>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pSp>
        <p:nvGrpSpPr>
          <p:cNvPr id="71" name="Google Shape;71;g1fb2e8a79f5_0_580"/>
          <p:cNvGrpSpPr/>
          <p:nvPr/>
        </p:nvGrpSpPr>
        <p:grpSpPr>
          <a:xfrm>
            <a:off x="1046176" y="1735450"/>
            <a:ext cx="6922276" cy="2148818"/>
            <a:chOff x="360375" y="2150821"/>
            <a:chExt cx="6502232" cy="1908873"/>
          </a:xfrm>
        </p:grpSpPr>
        <p:pic>
          <p:nvPicPr>
            <p:cNvPr id="72" name="Google Shape;72;g1fb2e8a79f5_0_580"/>
            <p:cNvPicPr preferRelativeResize="0"/>
            <p:nvPr/>
          </p:nvPicPr>
          <p:blipFill rotWithShape="1">
            <a:blip r:embed="rId3">
              <a:alphaModFix/>
            </a:blip>
            <a:srcRect b="61104" l="74670" r="11125" t="15881"/>
            <a:stretch/>
          </p:blipFill>
          <p:spPr>
            <a:xfrm>
              <a:off x="360375" y="2167750"/>
              <a:ext cx="2075875" cy="1891944"/>
            </a:xfrm>
            <a:prstGeom prst="rect">
              <a:avLst/>
            </a:prstGeom>
            <a:noFill/>
            <a:ln cap="flat" cmpd="sng" w="28575">
              <a:solidFill>
                <a:schemeClr val="accent2"/>
              </a:solidFill>
              <a:prstDash val="solid"/>
              <a:round/>
              <a:headEnd len="sm" w="sm" type="none"/>
              <a:tailEnd len="sm" w="sm" type="none"/>
            </a:ln>
          </p:spPr>
        </p:pic>
        <p:grpSp>
          <p:nvGrpSpPr>
            <p:cNvPr id="73" name="Google Shape;73;g1fb2e8a79f5_0_580"/>
            <p:cNvGrpSpPr/>
            <p:nvPr/>
          </p:nvGrpSpPr>
          <p:grpSpPr>
            <a:xfrm>
              <a:off x="2611947" y="2167344"/>
              <a:ext cx="2075875" cy="1891955"/>
              <a:chOff x="4996497" y="2185119"/>
              <a:chExt cx="2075875" cy="1891955"/>
            </a:xfrm>
          </p:grpSpPr>
          <p:pic>
            <p:nvPicPr>
              <p:cNvPr id="74" name="Google Shape;74;g1fb2e8a79f5_0_580"/>
              <p:cNvPicPr preferRelativeResize="0"/>
              <p:nvPr/>
            </p:nvPicPr>
            <p:blipFill rotWithShape="1">
              <a:blip r:embed="rId3">
                <a:alphaModFix/>
              </a:blip>
              <a:srcRect b="61824" l="30713" r="55082" t="15161"/>
              <a:stretch/>
            </p:blipFill>
            <p:spPr>
              <a:xfrm>
                <a:off x="4996497" y="2185119"/>
                <a:ext cx="2075875" cy="1891955"/>
              </a:xfrm>
              <a:prstGeom prst="rect">
                <a:avLst/>
              </a:prstGeom>
              <a:noFill/>
              <a:ln cap="flat" cmpd="sng" w="28575">
                <a:solidFill>
                  <a:schemeClr val="accent2"/>
                </a:solidFill>
                <a:prstDash val="solid"/>
                <a:round/>
                <a:headEnd len="sm" w="sm" type="none"/>
                <a:tailEnd len="sm" w="sm" type="none"/>
              </a:ln>
            </p:spPr>
          </p:pic>
          <p:sp>
            <p:nvSpPr>
              <p:cNvPr id="75" name="Google Shape;75;g1fb2e8a79f5_0_580"/>
              <p:cNvSpPr txBox="1"/>
              <p:nvPr/>
            </p:nvSpPr>
            <p:spPr>
              <a:xfrm>
                <a:off x="5092937" y="3496882"/>
                <a:ext cx="1912500" cy="574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Allowing a stranger to transfer money through a personal bank account</a:t>
                </a:r>
                <a:endParaRPr b="1" sz="1000">
                  <a:solidFill>
                    <a:srgbClr val="351C75"/>
                  </a:solidFill>
                  <a:latin typeface="Lato"/>
                  <a:ea typeface="Lato"/>
                  <a:cs typeface="Lato"/>
                  <a:sym typeface="Lato"/>
                </a:endParaRPr>
              </a:p>
            </p:txBody>
          </p:sp>
        </p:grpSp>
        <p:pic>
          <p:nvPicPr>
            <p:cNvPr id="76" name="Google Shape;76;g1fb2e8a79f5_0_580"/>
            <p:cNvPicPr preferRelativeResize="0"/>
            <p:nvPr/>
          </p:nvPicPr>
          <p:blipFill rotWithShape="1">
            <a:blip r:embed="rId3">
              <a:alphaModFix/>
            </a:blip>
            <a:srcRect b="36326" l="60017" r="25779" t="39678"/>
            <a:stretch/>
          </p:blipFill>
          <p:spPr>
            <a:xfrm>
              <a:off x="4835999" y="2150821"/>
              <a:ext cx="2026608" cy="1891955"/>
            </a:xfrm>
            <a:prstGeom prst="rect">
              <a:avLst/>
            </a:prstGeom>
            <a:noFill/>
            <a:ln cap="flat" cmpd="sng" w="28575">
              <a:solidFill>
                <a:schemeClr val="accent2"/>
              </a:solidFill>
              <a:prstDash val="solid"/>
              <a:round/>
              <a:headEnd len="sm" w="sm" type="none"/>
              <a:tailEnd len="sm" w="sm" type="none"/>
            </a:ln>
          </p:spPr>
        </p:pic>
        <p:sp>
          <p:nvSpPr>
            <p:cNvPr id="77" name="Google Shape;77;g1fb2e8a79f5_0_580"/>
            <p:cNvSpPr txBox="1"/>
            <p:nvPr/>
          </p:nvSpPr>
          <p:spPr>
            <a:xfrm>
              <a:off x="4893050" y="3479100"/>
              <a:ext cx="1912500" cy="437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Giving credit card details to someone you don’t know</a:t>
              </a:r>
              <a:endParaRPr b="1" sz="1000">
                <a:solidFill>
                  <a:srgbClr val="351C75"/>
                </a:solidFill>
                <a:latin typeface="Lato"/>
                <a:ea typeface="Lato"/>
                <a:cs typeface="Lato"/>
                <a:sym typeface="Lato"/>
              </a:endParaRPr>
            </a:p>
          </p:txBody>
        </p:sp>
        <p:sp>
          <p:nvSpPr>
            <p:cNvPr id="78" name="Google Shape;78;g1fb2e8a79f5_0_580"/>
            <p:cNvSpPr txBox="1"/>
            <p:nvPr/>
          </p:nvSpPr>
          <p:spPr>
            <a:xfrm>
              <a:off x="380225" y="3402150"/>
              <a:ext cx="2026500" cy="574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Using parents’ bank account details to pay for online shopping without them knowing</a:t>
              </a:r>
              <a:endParaRPr b="1" sz="1000">
                <a:solidFill>
                  <a:srgbClr val="351C75"/>
                </a:solidFill>
                <a:latin typeface="Lato"/>
                <a:ea typeface="Lato"/>
                <a:cs typeface="Lato"/>
                <a:sym typeface="Lato"/>
              </a:endParaRPr>
            </a:p>
          </p:txBody>
        </p:sp>
      </p:grpSp>
      <p:sp>
        <p:nvSpPr>
          <p:cNvPr id="79" name="Google Shape;79;g1fb2e8a79f5_0_580"/>
          <p:cNvSpPr txBox="1"/>
          <p:nvPr/>
        </p:nvSpPr>
        <p:spPr>
          <a:xfrm>
            <a:off x="59125" y="4835425"/>
            <a:ext cx="471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rgbClr val="FF8022"/>
                </a:solidFill>
                <a:latin typeface="Lato"/>
                <a:ea typeface="Lato"/>
                <a:cs typeface="Lato"/>
                <a:sym typeface="Lato"/>
              </a:rPr>
              <a:t>Source: adapted from </a:t>
            </a:r>
            <a:r>
              <a:rPr b="1" lang="en-GB" sz="800">
                <a:solidFill>
                  <a:srgbClr val="FF8022"/>
                </a:solidFill>
                <a:latin typeface="Lato"/>
                <a:ea typeface="Lato"/>
                <a:cs typeface="Lato"/>
                <a:sym typeface="Lato"/>
              </a:rPr>
              <a:t>https://www.cifas.org.uk/</a:t>
            </a:r>
            <a:endParaRPr b="1" sz="800">
              <a:solidFill>
                <a:srgbClr val="FF8022"/>
              </a:solidFill>
              <a:latin typeface="Lato"/>
              <a:ea typeface="Lato"/>
              <a:cs typeface="Lato"/>
              <a:sym typeface="Lato"/>
            </a:endParaRPr>
          </a:p>
        </p:txBody>
      </p:sp>
      <p:sp>
        <p:nvSpPr>
          <p:cNvPr id="80" name="Google Shape;80;g1fb2e8a79f5_0_580"/>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81" name="Google Shape;81;g1fb2e8a79f5_0_580"/>
          <p:cNvSpPr txBox="1"/>
          <p:nvPr/>
        </p:nvSpPr>
        <p:spPr>
          <a:xfrm>
            <a:off x="152688" y="1158925"/>
            <a:ext cx="8838600" cy="4311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Read the scenarios below. Are there any problems with what is being described?</a:t>
            </a:r>
            <a:endParaRPr b="1" sz="1600">
              <a:solidFill>
                <a:schemeClr val="lt1"/>
              </a:solidFill>
              <a:latin typeface="Lato"/>
              <a:ea typeface="Lato"/>
              <a:cs typeface="Lato"/>
              <a:sym typeface="Lato"/>
            </a:endParaRPr>
          </a:p>
        </p:txBody>
      </p:sp>
      <p:sp>
        <p:nvSpPr>
          <p:cNvPr id="82" name="Google Shape;82;g1fb2e8a79f5_0_580"/>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Fraud is “wrongful or criminal </a:t>
            </a:r>
            <a:r>
              <a:rPr b="1" lang="en-GB" sz="1600" u="sng">
                <a:solidFill>
                  <a:schemeClr val="lt1"/>
                </a:solidFill>
                <a:latin typeface="Lato"/>
                <a:ea typeface="Lato"/>
                <a:cs typeface="Lato"/>
                <a:sym typeface="Lato"/>
              </a:rPr>
              <a:t>deception</a:t>
            </a:r>
            <a:r>
              <a:rPr b="1" lang="en-GB" sz="1600">
                <a:solidFill>
                  <a:schemeClr val="lt1"/>
                </a:solidFill>
                <a:latin typeface="Lato"/>
                <a:ea typeface="Lato"/>
                <a:cs typeface="Lato"/>
                <a:sym typeface="Lato"/>
              </a:rPr>
              <a:t> intended to result in financial or personal </a:t>
            </a:r>
            <a:r>
              <a:rPr b="1" lang="en-GB" sz="1600" u="sng">
                <a:solidFill>
                  <a:schemeClr val="lt1"/>
                </a:solidFill>
                <a:latin typeface="Lato"/>
                <a:ea typeface="Lato"/>
                <a:cs typeface="Lato"/>
                <a:sym typeface="Lato"/>
              </a:rPr>
              <a:t>gain</a:t>
            </a:r>
            <a:r>
              <a:rPr b="1" lang="en-GB" sz="1600">
                <a:solidFill>
                  <a:schemeClr val="lt1"/>
                </a:solidFill>
                <a:latin typeface="Lato"/>
                <a:ea typeface="Lato"/>
                <a:cs typeface="Lato"/>
                <a:sym typeface="Lato"/>
              </a:rPr>
              <a:t>.”</a:t>
            </a:r>
            <a:endParaRPr b="1" sz="1600">
              <a:solidFill>
                <a:schemeClr val="lt1"/>
              </a:solidFill>
              <a:latin typeface="Lato"/>
              <a:ea typeface="Lato"/>
              <a:cs typeface="Lato"/>
              <a:sym typeface="Lato"/>
            </a:endParaRPr>
          </a:p>
        </p:txBody>
      </p:sp>
      <p:sp>
        <p:nvSpPr>
          <p:cNvPr id="83" name="Google Shape;83;g1fb2e8a79f5_0_580"/>
          <p:cNvSpPr txBox="1"/>
          <p:nvPr/>
        </p:nvSpPr>
        <p:spPr>
          <a:xfrm>
            <a:off x="1046175" y="4063050"/>
            <a:ext cx="6922200" cy="7143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The scenarios described are examples of making </a:t>
            </a:r>
            <a:r>
              <a:rPr b="1" lang="en-GB" sz="1600" u="sng">
                <a:solidFill>
                  <a:schemeClr val="lt1"/>
                </a:solidFill>
                <a:latin typeface="Lato"/>
                <a:ea typeface="Lato"/>
                <a:cs typeface="Lato"/>
                <a:sym typeface="Lato"/>
              </a:rPr>
              <a:t>personal account</a:t>
            </a:r>
            <a:r>
              <a:rPr b="1" lang="en-GB" sz="1600" u="sng">
                <a:solidFill>
                  <a:schemeClr val="lt1"/>
                </a:solidFill>
                <a:latin typeface="Lato"/>
                <a:ea typeface="Lato"/>
                <a:cs typeface="Lato"/>
                <a:sym typeface="Lato"/>
              </a:rPr>
              <a:t> details</a:t>
            </a:r>
            <a:r>
              <a:rPr b="1" lang="en-GB" sz="1600">
                <a:solidFill>
                  <a:schemeClr val="lt1"/>
                </a:solidFill>
                <a:latin typeface="Lato"/>
                <a:ea typeface="Lato"/>
                <a:cs typeface="Lato"/>
                <a:sym typeface="Lato"/>
              </a:rPr>
              <a:t> vulnerable to </a:t>
            </a:r>
            <a:r>
              <a:rPr b="1" lang="en-GB" sz="1600" u="sng">
                <a:solidFill>
                  <a:schemeClr val="lt1"/>
                </a:solidFill>
                <a:latin typeface="Lato"/>
                <a:ea typeface="Lato"/>
                <a:cs typeface="Lato"/>
                <a:sym typeface="Lato"/>
              </a:rPr>
              <a:t>criminal activity</a:t>
            </a:r>
            <a:r>
              <a:rPr b="1" lang="en-GB" sz="1600">
                <a:solidFill>
                  <a:schemeClr val="lt1"/>
                </a:solidFill>
                <a:latin typeface="Lato"/>
                <a:ea typeface="Lato"/>
                <a:cs typeface="Lato"/>
                <a:sym typeface="Lato"/>
              </a:rPr>
              <a:t>.</a:t>
            </a:r>
            <a:endParaRPr b="1" sz="16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fb2e8a79f5_0_574"/>
          <p:cNvSpPr txBox="1"/>
          <p:nvPr/>
        </p:nvSpPr>
        <p:spPr>
          <a:xfrm>
            <a:off x="2366325" y="1336750"/>
            <a:ext cx="64095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It can be really easy to get into financial troubles, especially if someone is unaware of the signs to look out for, or </a:t>
            </a:r>
            <a:r>
              <a:rPr lang="en-GB" sz="1800">
                <a:latin typeface="Lato"/>
                <a:ea typeface="Lato"/>
                <a:cs typeface="Lato"/>
                <a:sym typeface="Lato"/>
              </a:rPr>
              <a:t>how</a:t>
            </a:r>
            <a:r>
              <a:rPr lang="en-GB" sz="1800">
                <a:latin typeface="Lato"/>
                <a:ea typeface="Lato"/>
                <a:cs typeface="Lato"/>
                <a:sym typeface="Lato"/>
              </a:rPr>
              <a:t> to protect themselves.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Let’s have a look at a series of events that happened for two young people over the course of five days.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As we go through the information, make a note of any warning signs that the young people are at risk of financial exploitation.</a:t>
            </a:r>
            <a:endParaRPr sz="1800">
              <a:latin typeface="Lato"/>
              <a:ea typeface="Lato"/>
              <a:cs typeface="Lato"/>
              <a:sym typeface="Lato"/>
            </a:endParaRPr>
          </a:p>
        </p:txBody>
      </p:sp>
      <p:pic>
        <p:nvPicPr>
          <p:cNvPr id="89" name="Google Shape;89;g1fb2e8a79f5_0_574"/>
          <p:cNvPicPr preferRelativeResize="0"/>
          <p:nvPr/>
        </p:nvPicPr>
        <p:blipFill>
          <a:blip r:embed="rId3">
            <a:alphaModFix/>
          </a:blip>
          <a:stretch>
            <a:fillRect/>
          </a:stretch>
        </p:blipFill>
        <p:spPr>
          <a:xfrm>
            <a:off x="83725" y="1625550"/>
            <a:ext cx="2143125" cy="2143125"/>
          </a:xfrm>
          <a:prstGeom prst="rect">
            <a:avLst/>
          </a:prstGeom>
          <a:noFill/>
          <a:ln>
            <a:noFill/>
          </a:ln>
        </p:spPr>
      </p:pic>
      <p:sp>
        <p:nvSpPr>
          <p:cNvPr id="90" name="Google Shape;90;g1fb2e8a79f5_0_574"/>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fb2e8a79f5_0_321"/>
          <p:cNvSpPr txBox="1"/>
          <p:nvPr>
            <p:ph idx="1" type="body"/>
          </p:nvPr>
        </p:nvSpPr>
        <p:spPr>
          <a:xfrm>
            <a:off x="438725" y="2004025"/>
            <a:ext cx="54438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t>
            </a:r>
            <a:r>
              <a:rPr lang="en-GB" sz="1800">
                <a:latin typeface="Lato"/>
                <a:ea typeface="Lato"/>
                <a:cs typeface="Lato"/>
                <a:sym typeface="Lato"/>
              </a:rPr>
              <a:t>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pic>
        <p:nvPicPr>
          <p:cNvPr id="96" name="Google Shape;96;g1fb2e8a79f5_0_3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
        <p:nvSpPr>
          <p:cNvPr id="97" name="Google Shape;97;g1fb2e8a79f5_0_32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fb2e8a79f5_0_327"/>
          <p:cNvSpPr txBox="1"/>
          <p:nvPr>
            <p:ph idx="1" type="body"/>
          </p:nvPr>
        </p:nvSpPr>
        <p:spPr>
          <a:xfrm>
            <a:off x="251523" y="2037600"/>
            <a:ext cx="44190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p:txBody>
      </p:sp>
      <p:pic>
        <p:nvPicPr>
          <p:cNvPr id="103" name="Google Shape;103;g1fb2e8a79f5_0_3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04" name="Google Shape;104;g1fb2e8a79f5_0_327"/>
          <p:cNvSpPr txBox="1"/>
          <p:nvPr/>
        </p:nvSpPr>
        <p:spPr>
          <a:xfrm>
            <a:off x="244297" y="1575900"/>
            <a:ext cx="437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05" name="Google Shape;105;g1fb2e8a79f5_0_3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1fb2e8a79f5_0_32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