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37.xml"/>
  <Override ContentType="application/vnd.openxmlformats-officedocument.presentationml.notesSlide+xml" PartName="/ppt/notesSlides/notesSlide29.xml"/>
  <Override ContentType="application/vnd.openxmlformats-officedocument.presentationml.notesSlide+xml" PartName="/ppt/notesSlides/notesSlide32.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33.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34.xml"/>
  <Override ContentType="application/vnd.openxmlformats-officedocument.presentationml.notesSlide+xml" PartName="/ppt/notesSlides/notesSlide38.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0.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35.xml"/>
  <Override ContentType="application/vnd.openxmlformats-officedocument.presentationml.notesSlide+xml" PartName="/ppt/notesSlides/notesSlide5.xml"/>
  <Override ContentType="application/vnd.openxmlformats-officedocument.presentationml.notesSlide+xml" PartName="/ppt/notesSlides/notesSlide31.xml"/>
  <Override ContentType="application/vnd.openxmlformats-officedocument.presentationml.notesSlide+xml" PartName="/ppt/notesSlides/notesSlide36.xml"/>
  <Override ContentType="application/vnd.openxmlformats-officedocument.presentationml.notesSlide+xml" PartName="/ppt/notesSlides/notesSlide19.xml"/>
  <Override ContentType="application/vnd.openxmlformats-officedocument.presentationml.notesSlide+xml" PartName="/ppt/notesSlides/notesSlide27.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30.xml"/>
  <Override ContentType="application/vnd.openxmlformats-officedocument.presentationml.slide+xml" PartName="/ppt/slides/slide22.xml"/>
  <Override ContentType="application/vnd.openxmlformats-officedocument.presentationml.slide+xml" PartName="/ppt/slides/slide35.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5.xml"/>
  <Override ContentType="application/vnd.openxmlformats-officedocument.presentationml.slide+xml" PartName="/ppt/slides/slide34.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33.xml"/>
  <Override ContentType="application/vnd.openxmlformats-officedocument.presentationml.slide+xml" PartName="/ppt/slides/slide38.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9.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32.xml"/>
  <Override ContentType="application/vnd.openxmlformats-officedocument.presentationml.slide+xml" PartName="/ppt/slides/slide37.xml"/>
  <Override ContentType="application/vnd.openxmlformats-officedocument.presentationml.slide+xml" PartName="/ppt/slides/slide1.xml"/>
  <Override ContentType="application/vnd.openxmlformats-officedocument.presentationml.slide+xml" PartName="/ppt/slides/slide28.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36.xml"/>
  <Override ContentType="application/vnd.openxmlformats-officedocument.presentationml.slide+xml" PartName="/ppt/slides/slide31.xml"/>
  <Override ContentType="application/vnd.openxmlformats-officedocument.presentationml.slide+xml" PartName="/ppt/slides/slide23.xml"/>
  <Override ContentType="application/vnd.openxmlformats-officedocument.presentationml.slide+xml" PartName="/ppt/slides/slide2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showSpecialPlsOnTitleSld="0">
  <p:sldMasterIdLst>
    <p:sldMasterId id="2147483648" r:id="rId5"/>
  </p:sldMasterIdLst>
  <p:notesMasterIdLst>
    <p:notesMasterId r:id="rId6"/>
  </p:notesMasterIdLst>
  <p:sldIdLst>
    <p:sldId id="256" r:id="rId7"/>
    <p:sldId id="257" r:id="rId8"/>
    <p:sldId id="258" r:id="rId9"/>
    <p:sldId id="259" r:id="rId10"/>
    <p:sldId id="260" r:id="rId11"/>
    <p:sldId id="261" r:id="rId12"/>
    <p:sldId id="262" r:id="rId13"/>
    <p:sldId id="263" r:id="rId14"/>
    <p:sldId id="264" r:id="rId15"/>
    <p:sldId id="265" r:id="rId16"/>
    <p:sldId id="266" r:id="rId17"/>
    <p:sldId id="267" r:id="rId18"/>
    <p:sldId id="268" r:id="rId19"/>
    <p:sldId id="269" r:id="rId20"/>
    <p:sldId id="270" r:id="rId21"/>
    <p:sldId id="271" r:id="rId22"/>
    <p:sldId id="272" r:id="rId23"/>
    <p:sldId id="273" r:id="rId24"/>
    <p:sldId id="274" r:id="rId25"/>
    <p:sldId id="275" r:id="rId26"/>
    <p:sldId id="276" r:id="rId27"/>
    <p:sldId id="277" r:id="rId28"/>
    <p:sldId id="278" r:id="rId29"/>
    <p:sldId id="279" r:id="rId30"/>
    <p:sldId id="280" r:id="rId31"/>
    <p:sldId id="281" r:id="rId32"/>
    <p:sldId id="282" r:id="rId33"/>
    <p:sldId id="283" r:id="rId34"/>
    <p:sldId id="284" r:id="rId35"/>
    <p:sldId id="285" r:id="rId36"/>
    <p:sldId id="286" r:id="rId37"/>
    <p:sldId id="287" r:id="rId38"/>
    <p:sldId id="288" r:id="rId39"/>
    <p:sldId id="289" r:id="rId40"/>
    <p:sldId id="290" r:id="rId41"/>
    <p:sldId id="291" r:id="rId42"/>
    <p:sldId id="292" r:id="rId43"/>
    <p:sldId id="293" r:id="rId44"/>
  </p:sldIdLst>
  <p:sldSz cy="5143500" cx="9144000"/>
  <p:notesSz cx="6858000" cy="9144000"/>
  <p:embeddedFontLst>
    <p:embeddedFont>
      <p:font typeface="Lato"/>
      <p:regular r:id="rId45"/>
      <p:bold r:id="rId46"/>
      <p:italic r:id="rId47"/>
      <p:boldItalic r:id="rId48"/>
    </p:embeddedFont>
    <p:embeddedFont>
      <p:font typeface="Lato Light"/>
      <p:regular r:id="rId49"/>
      <p:bold r:id="rId50"/>
      <p:italic r:id="rId51"/>
      <p:boldItalic r:id="rId52"/>
    </p:embeddedFont>
    <p:embeddedFont>
      <p:font typeface="Lato Black"/>
      <p:bold r:id="rId53"/>
      <p:boldItalic r:id="rId54"/>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27">
          <p15:clr>
            <a:srgbClr val="A4A3A4"/>
          </p15:clr>
        </p15:guide>
      </p15:sldGuideLst>
    </p:ext>
    <p:ext uri="GoogleSlidesCustomDataVersion2">
      <go:slidesCustomData xmlns:go="http://customooxmlschemas.google.com/" r:id="rId55" roundtripDataSignature="AMtx7mgZdiTccgvFTeU+PBUnfxeD0UmRMQ=="/>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52B06ABB-9613-4074-A631-10BE46963289}">
  <a:tblStyle styleId="{52B06ABB-9613-4074-A631-10BE46963289}" styleName="Table_0">
    <a:wholeTbl>
      <a:tcTxStyle b="off" i="off">
        <a:font>
          <a:latin typeface="Arial"/>
          <a:ea typeface="Arial"/>
          <a:cs typeface="Arial"/>
        </a:font>
        <a:srgbClr val="000000"/>
      </a:tcTxStyle>
      <a:tcStyle>
        <a:tcBdr>
          <a:left>
            <a:ln cap="flat" cmpd="sng" w="9525">
              <a:solidFill>
                <a:srgbClr val="9E9E9E"/>
              </a:solidFill>
              <a:prstDash val="solid"/>
              <a:round/>
              <a:headEnd len="sm" w="sm" type="none"/>
              <a:tailEnd len="sm" w="sm" type="none"/>
            </a:ln>
          </a:left>
          <a:right>
            <a:ln cap="flat" cmpd="sng" w="9525">
              <a:solidFill>
                <a:srgbClr val="9E9E9E"/>
              </a:solidFill>
              <a:prstDash val="solid"/>
              <a:round/>
              <a:headEnd len="sm" w="sm" type="none"/>
              <a:tailEnd len="sm" w="sm" type="none"/>
            </a:ln>
          </a:right>
          <a:top>
            <a:ln cap="flat" cmpd="sng" w="9525">
              <a:solidFill>
                <a:srgbClr val="9E9E9E"/>
              </a:solidFill>
              <a:prstDash val="solid"/>
              <a:round/>
              <a:headEnd len="sm" w="sm" type="none"/>
              <a:tailEnd len="sm" w="sm" type="none"/>
            </a:ln>
          </a:top>
          <a:bottom>
            <a:ln cap="flat" cmpd="sng" w="9525">
              <a:solidFill>
                <a:srgbClr val="9E9E9E"/>
              </a:solidFill>
              <a:prstDash val="solid"/>
              <a:round/>
              <a:headEnd len="sm" w="sm" type="none"/>
              <a:tailEnd len="sm" w="sm" type="none"/>
            </a:ln>
          </a:bottom>
          <a:insideH>
            <a:ln cap="flat" cmpd="sng" w="9525">
              <a:solidFill>
                <a:srgbClr val="9E9E9E"/>
              </a:solidFill>
              <a:prstDash val="solid"/>
              <a:round/>
              <a:headEnd len="sm" w="sm" type="none"/>
              <a:tailEnd len="sm" w="sm" type="none"/>
            </a:ln>
          </a:insideH>
          <a:insideV>
            <a:ln cap="flat" cmpd="sng" w="9525">
              <a:solidFill>
                <a:srgbClr val="9E9E9E"/>
              </a:solidFill>
              <a:prstDash val="solid"/>
              <a:round/>
              <a:headEnd len="sm" w="sm" type="none"/>
              <a:tailEnd len="sm" w="sm" type="none"/>
            </a:ln>
          </a:insideV>
        </a:tcBdr>
      </a:tcStyle>
    </a:wholeTbl>
    <a:band1H>
      <a:tcTxStyle b="off" i="off"/>
    </a:band1H>
    <a:band2H>
      <a:tcTxStyle b="off" i="off"/>
    </a:band2H>
    <a:band1V>
      <a:tcTxStyle b="off" i="off"/>
    </a:band1V>
    <a:band2V>
      <a:tcTxStyle b="off" i="off"/>
    </a:band2V>
    <a:lastCol>
      <a:tcTxStyle b="off" i="off"/>
    </a:lastCol>
    <a:firstCol>
      <a:tcTxStyle b="off" i="off"/>
    </a:firstCol>
    <a:lastRow>
      <a:tcTxStyle b="off" i="off"/>
    </a:lastRow>
    <a:seCell>
      <a:tcTxStyle b="off" i="off"/>
    </a:seCell>
    <a:swCell>
      <a:tcTxStyle b="off" i="off"/>
    </a:swCell>
    <a:firstRow>
      <a:tcTxStyle b="off" i="off"/>
    </a:firstRow>
    <a:neCell>
      <a:tcTxStyle b="off" i="off"/>
    </a:neCell>
    <a:nwCell>
      <a:tcTxStyle b="off" i="off"/>
    </a:nwCell>
  </a:tblStyle>
</a:tblStyleLst>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27"/>
      </p:guideLst>
    </p:cSldViewPr>
  </p:slideViewPr>
</p:viewPr>
</file>

<file path=ppt/_rels/presentation.xml.rels><?xml version="1.0" encoding="UTF-8" standalone="yes"?><Relationships xmlns="http://schemas.openxmlformats.org/package/2006/relationships"><Relationship Id="rId40" Type="http://schemas.openxmlformats.org/officeDocument/2006/relationships/slide" Target="slides/slide34.xml"/><Relationship Id="rId42" Type="http://schemas.openxmlformats.org/officeDocument/2006/relationships/slide" Target="slides/slide36.xml"/><Relationship Id="rId41" Type="http://schemas.openxmlformats.org/officeDocument/2006/relationships/slide" Target="slides/slide35.xml"/><Relationship Id="rId44" Type="http://schemas.openxmlformats.org/officeDocument/2006/relationships/slide" Target="slides/slide38.xml"/><Relationship Id="rId43" Type="http://schemas.openxmlformats.org/officeDocument/2006/relationships/slide" Target="slides/slide37.xml"/><Relationship Id="rId46" Type="http://schemas.openxmlformats.org/officeDocument/2006/relationships/font" Target="fonts/Lato-bold.fntdata"/><Relationship Id="rId45" Type="http://schemas.openxmlformats.org/officeDocument/2006/relationships/font" Target="fonts/Lato-regular.fntdata"/><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tableStyles" Target="tableStyles.xml"/><Relationship Id="rId9" Type="http://schemas.openxmlformats.org/officeDocument/2006/relationships/slide" Target="slides/slide3.xml"/><Relationship Id="rId48" Type="http://schemas.openxmlformats.org/officeDocument/2006/relationships/font" Target="fonts/Lato-boldItalic.fntdata"/><Relationship Id="rId47" Type="http://schemas.openxmlformats.org/officeDocument/2006/relationships/font" Target="fonts/Lato-italic.fntdata"/><Relationship Id="rId49" Type="http://schemas.openxmlformats.org/officeDocument/2006/relationships/font" Target="fonts/LatoLight-regular.fntdata"/><Relationship Id="rId5" Type="http://schemas.openxmlformats.org/officeDocument/2006/relationships/slideMaster" Target="slideMasters/slideMaster1.xml"/><Relationship Id="rId6" Type="http://schemas.openxmlformats.org/officeDocument/2006/relationships/notesMaster" Target="notesMasters/notesMaster1.xml"/><Relationship Id="rId7" Type="http://schemas.openxmlformats.org/officeDocument/2006/relationships/slide" Target="slides/slide1.xml"/><Relationship Id="rId8" Type="http://schemas.openxmlformats.org/officeDocument/2006/relationships/slide" Target="slides/slide2.xml"/><Relationship Id="rId31" Type="http://schemas.openxmlformats.org/officeDocument/2006/relationships/slide" Target="slides/slide25.xml"/><Relationship Id="rId30" Type="http://schemas.openxmlformats.org/officeDocument/2006/relationships/slide" Target="slides/slide24.xml"/><Relationship Id="rId33" Type="http://schemas.openxmlformats.org/officeDocument/2006/relationships/slide" Target="slides/slide27.xml"/><Relationship Id="rId32" Type="http://schemas.openxmlformats.org/officeDocument/2006/relationships/slide" Target="slides/slide26.xml"/><Relationship Id="rId35" Type="http://schemas.openxmlformats.org/officeDocument/2006/relationships/slide" Target="slides/slide29.xml"/><Relationship Id="rId34" Type="http://schemas.openxmlformats.org/officeDocument/2006/relationships/slide" Target="slides/slide28.xml"/><Relationship Id="rId37" Type="http://schemas.openxmlformats.org/officeDocument/2006/relationships/slide" Target="slides/slide31.xml"/><Relationship Id="rId36" Type="http://schemas.openxmlformats.org/officeDocument/2006/relationships/slide" Target="slides/slide30.xml"/><Relationship Id="rId39" Type="http://schemas.openxmlformats.org/officeDocument/2006/relationships/slide" Target="slides/slide33.xml"/><Relationship Id="rId38" Type="http://schemas.openxmlformats.org/officeDocument/2006/relationships/slide" Target="slides/slide32.xml"/><Relationship Id="rId20" Type="http://schemas.openxmlformats.org/officeDocument/2006/relationships/slide" Target="slides/slide14.xml"/><Relationship Id="rId22" Type="http://schemas.openxmlformats.org/officeDocument/2006/relationships/slide" Target="slides/slide16.xml"/><Relationship Id="rId21" Type="http://schemas.openxmlformats.org/officeDocument/2006/relationships/slide" Target="slides/slide15.xml"/><Relationship Id="rId24" Type="http://schemas.openxmlformats.org/officeDocument/2006/relationships/slide" Target="slides/slide18.xml"/><Relationship Id="rId23" Type="http://schemas.openxmlformats.org/officeDocument/2006/relationships/slide" Target="slides/slide17.xml"/><Relationship Id="rId26" Type="http://schemas.openxmlformats.org/officeDocument/2006/relationships/slide" Target="slides/slide20.xml"/><Relationship Id="rId25" Type="http://schemas.openxmlformats.org/officeDocument/2006/relationships/slide" Target="slides/slide19.xml"/><Relationship Id="rId28" Type="http://schemas.openxmlformats.org/officeDocument/2006/relationships/slide" Target="slides/slide22.xml"/><Relationship Id="rId27" Type="http://schemas.openxmlformats.org/officeDocument/2006/relationships/slide" Target="slides/slide21.xml"/><Relationship Id="rId29" Type="http://schemas.openxmlformats.org/officeDocument/2006/relationships/slide" Target="slides/slide23.xml"/><Relationship Id="rId51" Type="http://schemas.openxmlformats.org/officeDocument/2006/relationships/font" Target="fonts/LatoLight-italic.fntdata"/><Relationship Id="rId50" Type="http://schemas.openxmlformats.org/officeDocument/2006/relationships/font" Target="fonts/LatoLight-bold.fntdata"/><Relationship Id="rId53" Type="http://schemas.openxmlformats.org/officeDocument/2006/relationships/font" Target="fonts/LatoBlack-bold.fntdata"/><Relationship Id="rId52" Type="http://schemas.openxmlformats.org/officeDocument/2006/relationships/font" Target="fonts/LatoLight-boldItalic.fntdata"/><Relationship Id="rId11" Type="http://schemas.openxmlformats.org/officeDocument/2006/relationships/slide" Target="slides/slide5.xml"/><Relationship Id="rId55" Type="http://customschemas.google.com/relationships/presentationmetadata" Target="metadata"/><Relationship Id="rId10" Type="http://schemas.openxmlformats.org/officeDocument/2006/relationships/slide" Target="slides/slide4.xml"/><Relationship Id="rId54" Type="http://schemas.openxmlformats.org/officeDocument/2006/relationships/font" Target="fonts/LatoBlack-boldItalic.fntdata"/><Relationship Id="rId13" Type="http://schemas.openxmlformats.org/officeDocument/2006/relationships/slide" Target="slides/slide7.xml"/><Relationship Id="rId12" Type="http://schemas.openxmlformats.org/officeDocument/2006/relationships/slide" Target="slides/slide6.xml"/><Relationship Id="rId15" Type="http://schemas.openxmlformats.org/officeDocument/2006/relationships/slide" Target="slides/slide9.xml"/><Relationship Id="rId14" Type="http://schemas.openxmlformats.org/officeDocument/2006/relationships/slide" Target="slides/slide8.xml"/><Relationship Id="rId17" Type="http://schemas.openxmlformats.org/officeDocument/2006/relationships/slide" Target="slides/slide11.xml"/><Relationship Id="rId16" Type="http://schemas.openxmlformats.org/officeDocument/2006/relationships/slide" Target="slides/slide10.xml"/><Relationship Id="rId19" Type="http://schemas.openxmlformats.org/officeDocument/2006/relationships/slide" Target="slides/slide13.xml"/><Relationship Id="rId18" Type="http://schemas.openxmlformats.org/officeDocument/2006/relationships/slide" Target="slides/slide1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1pPr>
            <a:lvl2pPr indent="-298450" lvl="1" marL="914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2pPr>
            <a:lvl3pPr indent="-298450" lvl="2" marL="1371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3pPr>
            <a:lvl4pPr indent="-298450" lvl="3" marL="1828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4pPr>
            <a:lvl5pPr indent="-298450" lvl="4" marL="22860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5pPr>
            <a:lvl6pPr indent="-298450" lvl="5" marL="2743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6pPr>
            <a:lvl7pPr indent="-298450" lvl="6" marL="3200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7pPr>
            <a:lvl8pPr indent="-298450" lvl="7" marL="3657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8pPr>
            <a:lvl9pPr indent="-298450" lvl="8" marL="4114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www.gov.uk/government/calls-for-evidence/loot-boxes-in-video-games-call-for-evidence/outcome/government-response-to-the-call-for-evidence-on-loot-boxes-in-video-games" TargetMode="External"/><Relationship Id="rId3" Type="http://schemas.openxmlformats.org/officeDocument/2006/relationships/hyperlink" Target="https://researchbriefings.files.parliament.uk/documents/CBP-8498/CBP-8498.pdf" TargetMode="External"/><Relationship Id="rId4" Type="http://schemas.openxmlformats.org/officeDocument/2006/relationships/hyperlink" Target="https://www.statista.com/statistics/829395/consumer-spending-loot-boxes-skins/" TargetMode="Externa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www.rsph.org.uk/static/1997fb77-2b38-4b7f-8725b21e158d009a/Gambling-short-paperv4.pdf" TargetMode="Externa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8" name="Shape 38"/>
        <p:cNvGrpSpPr/>
        <p:nvPr/>
      </p:nvGrpSpPr>
      <p:grpSpPr>
        <a:xfrm>
          <a:off x="0" y="0"/>
          <a:ext cx="0" cy="0"/>
          <a:chOff x="0" y="0"/>
          <a:chExt cx="0" cy="0"/>
        </a:xfrm>
      </p:grpSpPr>
      <p:sp>
        <p:nvSpPr>
          <p:cNvPr id="39" name="Google Shape;39;g25ebec4249c_0_5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0" name="Google Shape;40;g25ebec4249c_0_5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3" name="Shape 123"/>
        <p:cNvGrpSpPr/>
        <p:nvPr/>
      </p:nvGrpSpPr>
      <p:grpSpPr>
        <a:xfrm>
          <a:off x="0" y="0"/>
          <a:ext cx="0" cy="0"/>
          <a:chOff x="0" y="0"/>
          <a:chExt cx="0" cy="0"/>
        </a:xfrm>
      </p:grpSpPr>
      <p:sp>
        <p:nvSpPr>
          <p:cNvPr id="124" name="Google Shape;124;g1821680791e_0_11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25" name="Google Shape;125;g1821680791e_0_11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en-GB" u="sng">
                <a:solidFill>
                  <a:schemeClr val="hlink"/>
                </a:solidFill>
                <a:hlinkClick r:id="rId2"/>
              </a:rPr>
              <a:t>Government response to the call for evidence on loot boxes in video games - GOV.UK</a:t>
            </a:r>
            <a:r>
              <a:rPr lang="en-GB"/>
              <a:t>. Research </a:t>
            </a:r>
            <a:r>
              <a:rPr lang="en-GB" u="sng">
                <a:solidFill>
                  <a:schemeClr val="hlink"/>
                </a:solidFill>
                <a:hlinkClick r:id="rId3"/>
              </a:rPr>
              <a:t>here</a:t>
            </a:r>
            <a:endParaRPr/>
          </a:p>
          <a:p>
            <a:pPr indent="0" lvl="0" marL="0" rtl="0" algn="l">
              <a:lnSpc>
                <a:spcPct val="100000"/>
              </a:lnSpc>
              <a:spcBef>
                <a:spcPts val="0"/>
              </a:spcBef>
              <a:spcAft>
                <a:spcPts val="0"/>
              </a:spcAft>
              <a:buSzPts val="1100"/>
              <a:buNone/>
            </a:pPr>
            <a:r>
              <a:t/>
            </a:r>
            <a:endParaRPr/>
          </a:p>
          <a:p>
            <a:pPr indent="0" lvl="0" marL="0" rtl="0" algn="l">
              <a:lnSpc>
                <a:spcPct val="100000"/>
              </a:lnSpc>
              <a:spcBef>
                <a:spcPts val="0"/>
              </a:spcBef>
              <a:spcAft>
                <a:spcPts val="0"/>
              </a:spcAft>
              <a:buSzPts val="1100"/>
              <a:buNone/>
            </a:pPr>
            <a:r>
              <a:rPr lang="en-GB"/>
              <a:t>Predicted global spending on loot boxes in 2025 is over $20 billion. </a:t>
            </a:r>
            <a:r>
              <a:rPr lang="en-GB" u="sng">
                <a:solidFill>
                  <a:schemeClr val="hlink"/>
                </a:solidFill>
                <a:hlinkClick r:id="rId4"/>
              </a:rPr>
              <a:t>Source</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2" name="Shape 132"/>
        <p:cNvGrpSpPr/>
        <p:nvPr/>
      </p:nvGrpSpPr>
      <p:grpSpPr>
        <a:xfrm>
          <a:off x="0" y="0"/>
          <a:ext cx="0" cy="0"/>
          <a:chOff x="0" y="0"/>
          <a:chExt cx="0" cy="0"/>
        </a:xfrm>
      </p:grpSpPr>
      <p:sp>
        <p:nvSpPr>
          <p:cNvPr id="133" name="Google Shape;133;g279441aa88e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4" name="Google Shape;134;g279441aa88e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7" name="Shape 137"/>
        <p:cNvGrpSpPr/>
        <p:nvPr/>
      </p:nvGrpSpPr>
      <p:grpSpPr>
        <a:xfrm>
          <a:off x="0" y="0"/>
          <a:ext cx="0" cy="0"/>
          <a:chOff x="0" y="0"/>
          <a:chExt cx="0" cy="0"/>
        </a:xfrm>
      </p:grpSpPr>
      <p:sp>
        <p:nvSpPr>
          <p:cNvPr id="138" name="Google Shape;138;g1821680791e_0_13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39" name="Google Shape;139;g1821680791e_0_13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5" name="Shape 145"/>
        <p:cNvGrpSpPr/>
        <p:nvPr/>
      </p:nvGrpSpPr>
      <p:grpSpPr>
        <a:xfrm>
          <a:off x="0" y="0"/>
          <a:ext cx="0" cy="0"/>
          <a:chOff x="0" y="0"/>
          <a:chExt cx="0" cy="0"/>
        </a:xfrm>
      </p:grpSpPr>
      <p:sp>
        <p:nvSpPr>
          <p:cNvPr id="146" name="Google Shape;146;g279441aa88e_0_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7" name="Google Shape;147;g279441aa88e_0_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0" name="Shape 150"/>
        <p:cNvGrpSpPr/>
        <p:nvPr/>
      </p:nvGrpSpPr>
      <p:grpSpPr>
        <a:xfrm>
          <a:off x="0" y="0"/>
          <a:ext cx="0" cy="0"/>
          <a:chOff x="0" y="0"/>
          <a:chExt cx="0" cy="0"/>
        </a:xfrm>
      </p:grpSpPr>
      <p:sp>
        <p:nvSpPr>
          <p:cNvPr id="151" name="Google Shape;151;g1821680791e_0_2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52" name="Google Shape;152;g1821680791e_0_2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GB">
                <a:latin typeface="Lato"/>
                <a:ea typeface="Lato"/>
                <a:cs typeface="Lato"/>
                <a:sym typeface="Lato"/>
              </a:rPr>
              <a:t>Source: </a:t>
            </a:r>
            <a:r>
              <a:rPr lang="en-GB" u="sng">
                <a:solidFill>
                  <a:schemeClr val="hlink"/>
                </a:solidFill>
                <a:latin typeface="Lato"/>
                <a:ea typeface="Lato"/>
                <a:cs typeface="Lato"/>
                <a:sym typeface="Lato"/>
                <a:hlinkClick r:id="rId2"/>
              </a:rPr>
              <a:t>WHAT IS THE FINANCIAL IMPACT OF LOOT BOXES ON CHILDREN AND YOUNG PEOPLE?</a:t>
            </a:r>
            <a:r>
              <a:rPr lang="en-GB">
                <a:latin typeface="Lato"/>
                <a:ea typeface="Lato"/>
                <a:cs typeface="Lato"/>
                <a:sym typeface="Lato"/>
              </a:rPr>
              <a:t> </a:t>
            </a:r>
            <a:endParaRPr sz="1400">
              <a:latin typeface="Lato"/>
              <a:ea typeface="Lato"/>
              <a:cs typeface="Lato"/>
              <a:sym typeface="Lato"/>
            </a:endParaRPr>
          </a:p>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0" name="Shape 160"/>
        <p:cNvGrpSpPr/>
        <p:nvPr/>
      </p:nvGrpSpPr>
      <p:grpSpPr>
        <a:xfrm>
          <a:off x="0" y="0"/>
          <a:ext cx="0" cy="0"/>
          <a:chOff x="0" y="0"/>
          <a:chExt cx="0" cy="0"/>
        </a:xfrm>
      </p:grpSpPr>
      <p:sp>
        <p:nvSpPr>
          <p:cNvPr id="161" name="Google Shape;161;g1821680791e_0_6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62" name="Google Shape;162;g1821680791e_0_6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9" name="Shape 169"/>
        <p:cNvGrpSpPr/>
        <p:nvPr/>
      </p:nvGrpSpPr>
      <p:grpSpPr>
        <a:xfrm>
          <a:off x="0" y="0"/>
          <a:ext cx="0" cy="0"/>
          <a:chOff x="0" y="0"/>
          <a:chExt cx="0" cy="0"/>
        </a:xfrm>
      </p:grpSpPr>
      <p:sp>
        <p:nvSpPr>
          <p:cNvPr id="170" name="Google Shape;170;g1821680791e_0_7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71" name="Google Shape;171;g1821680791e_0_7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9" name="Shape 179"/>
        <p:cNvGrpSpPr/>
        <p:nvPr/>
      </p:nvGrpSpPr>
      <p:grpSpPr>
        <a:xfrm>
          <a:off x="0" y="0"/>
          <a:ext cx="0" cy="0"/>
          <a:chOff x="0" y="0"/>
          <a:chExt cx="0" cy="0"/>
        </a:xfrm>
      </p:grpSpPr>
      <p:sp>
        <p:nvSpPr>
          <p:cNvPr id="180" name="Google Shape;180;g1821680791e_0_7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81" name="Google Shape;181;g1821680791e_0_7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8" name="Shape 188"/>
        <p:cNvGrpSpPr/>
        <p:nvPr/>
      </p:nvGrpSpPr>
      <p:grpSpPr>
        <a:xfrm>
          <a:off x="0" y="0"/>
          <a:ext cx="0" cy="0"/>
          <a:chOff x="0" y="0"/>
          <a:chExt cx="0" cy="0"/>
        </a:xfrm>
      </p:grpSpPr>
      <p:sp>
        <p:nvSpPr>
          <p:cNvPr id="189" name="Google Shape;189;g1821680791e_0_8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90" name="Google Shape;190;g1821680791e_0_8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8" name="Shape 198"/>
        <p:cNvGrpSpPr/>
        <p:nvPr/>
      </p:nvGrpSpPr>
      <p:grpSpPr>
        <a:xfrm>
          <a:off x="0" y="0"/>
          <a:ext cx="0" cy="0"/>
          <a:chOff x="0" y="0"/>
          <a:chExt cx="0" cy="0"/>
        </a:xfrm>
      </p:grpSpPr>
      <p:sp>
        <p:nvSpPr>
          <p:cNvPr id="199" name="Google Shape;199;g1821680791e_0_9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00" name="Google Shape;200;g1821680791e_0_9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4" name="Shape 44"/>
        <p:cNvGrpSpPr/>
        <p:nvPr/>
      </p:nvGrpSpPr>
      <p:grpSpPr>
        <a:xfrm>
          <a:off x="0" y="0"/>
          <a:ext cx="0" cy="0"/>
          <a:chOff x="0" y="0"/>
          <a:chExt cx="0" cy="0"/>
        </a:xfrm>
      </p:grpSpPr>
      <p:sp>
        <p:nvSpPr>
          <p:cNvPr id="45" name="Google Shape;45;g1821680791e_0_19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6" name="Google Shape;46;g1821680791e_0_19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7" name="Shape 207"/>
        <p:cNvGrpSpPr/>
        <p:nvPr/>
      </p:nvGrpSpPr>
      <p:grpSpPr>
        <a:xfrm>
          <a:off x="0" y="0"/>
          <a:ext cx="0" cy="0"/>
          <a:chOff x="0" y="0"/>
          <a:chExt cx="0" cy="0"/>
        </a:xfrm>
      </p:grpSpPr>
      <p:sp>
        <p:nvSpPr>
          <p:cNvPr id="208" name="Google Shape;208;g1821680791e_0_157: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09" name="Google Shape;209;g1821680791e_0_15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4" name="Shape 214"/>
        <p:cNvGrpSpPr/>
        <p:nvPr/>
      </p:nvGrpSpPr>
      <p:grpSpPr>
        <a:xfrm>
          <a:off x="0" y="0"/>
          <a:ext cx="0" cy="0"/>
          <a:chOff x="0" y="0"/>
          <a:chExt cx="0" cy="0"/>
        </a:xfrm>
      </p:grpSpPr>
      <p:sp>
        <p:nvSpPr>
          <p:cNvPr id="215" name="Google Shape;215;g249bd23eefa_0_116: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16" name="Google Shape;216;g249bd23eefa_0_11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Clr>
                <a:schemeClr val="dk1"/>
              </a:buClr>
              <a:buSzPts val="1100"/>
              <a:buFont typeface="Arial"/>
              <a:buNone/>
            </a:pPr>
            <a:r>
              <a:rPr b="1" lang="en-GB" sz="1000">
                <a:solidFill>
                  <a:schemeClr val="dk1"/>
                </a:solidFill>
              </a:rPr>
              <a:t>Delivery Instructions</a:t>
            </a:r>
            <a:endParaRPr b="1" sz="1000">
              <a:solidFill>
                <a:schemeClr val="dk1"/>
              </a:solidFill>
            </a:endParaRPr>
          </a:p>
          <a:p>
            <a:pPr indent="0" lvl="0" marL="0" rtl="0" algn="l">
              <a:lnSpc>
                <a:spcPct val="100000"/>
              </a:lnSpc>
              <a:spcBef>
                <a:spcPts val="0"/>
              </a:spcBef>
              <a:spcAft>
                <a:spcPts val="0"/>
              </a:spcAft>
              <a:buClr>
                <a:schemeClr val="dk1"/>
              </a:buClr>
              <a:buSzPts val="1100"/>
              <a:buFont typeface="Arial"/>
              <a:buNone/>
            </a:pPr>
            <a:r>
              <a:rPr lang="en-GB" sz="1000">
                <a:solidFill>
                  <a:schemeClr val="dk1"/>
                </a:solidFill>
              </a:rPr>
              <a:t>A worked example is on the next slide</a:t>
            </a:r>
            <a:endParaRPr sz="1000">
              <a:solidFill>
                <a:schemeClr val="dk1"/>
              </a:solidFill>
            </a:endParaRPr>
          </a:p>
          <a:p>
            <a:pPr indent="0" lvl="0" marL="0" rtl="0" algn="l">
              <a:lnSpc>
                <a:spcPct val="100000"/>
              </a:lnSpc>
              <a:spcBef>
                <a:spcPts val="0"/>
              </a:spcBef>
              <a:spcAft>
                <a:spcPts val="0"/>
              </a:spcAft>
              <a:buClr>
                <a:schemeClr val="dk1"/>
              </a:buClr>
              <a:buSzPts val="1100"/>
              <a:buFont typeface="Arial"/>
              <a:buNone/>
            </a:pPr>
            <a:r>
              <a:t/>
            </a:r>
            <a:endParaRPr sz="1000">
              <a:solidFill>
                <a:schemeClr val="dk1"/>
              </a:solidFill>
            </a:endParaRPr>
          </a:p>
          <a:p>
            <a:pPr indent="0" lvl="0" marL="0" rtl="0" algn="l">
              <a:lnSpc>
                <a:spcPct val="100000"/>
              </a:lnSpc>
              <a:spcBef>
                <a:spcPts val="0"/>
              </a:spcBef>
              <a:spcAft>
                <a:spcPts val="0"/>
              </a:spcAft>
              <a:buClr>
                <a:schemeClr val="dk1"/>
              </a:buClr>
              <a:buSzPts val="1100"/>
              <a:buFont typeface="Arial"/>
              <a:buNone/>
            </a:pPr>
            <a:r>
              <a:rPr b="1" lang="en-GB" sz="1000">
                <a:solidFill>
                  <a:schemeClr val="dk1"/>
                </a:solidFill>
              </a:rPr>
              <a:t>Teacher Explanation</a:t>
            </a:r>
            <a:endParaRPr b="1" sz="1000">
              <a:solidFill>
                <a:schemeClr val="dk1"/>
              </a:solidFill>
            </a:endParaRPr>
          </a:p>
          <a:p>
            <a:pPr indent="0" lvl="0" marL="0" rtl="0" algn="l">
              <a:lnSpc>
                <a:spcPct val="100000"/>
              </a:lnSpc>
              <a:spcBef>
                <a:spcPts val="0"/>
              </a:spcBef>
              <a:spcAft>
                <a:spcPts val="0"/>
              </a:spcAft>
              <a:buClr>
                <a:schemeClr val="dk1"/>
              </a:buClr>
              <a:buSzPts val="1100"/>
              <a:buFont typeface="Arial"/>
              <a:buNone/>
            </a:pPr>
            <a:r>
              <a:rPr lang="en-GB" sz="1000">
                <a:solidFill>
                  <a:schemeClr val="dk1"/>
                </a:solidFill>
              </a:rPr>
              <a:t>Stretch: Exchange rate is not enough, due to the different pricing structures of in game purchases in the different game. An example of this is comparing Roblux to V-Bucks. £1 acquired roughly 100 Robux, but 200 V-Bucks. However most paid games in Roblox are only 25 Robux, whereas the cheapest pickaxe in Fortnite is 500. To use economic language, the purchasing power within these different games is quite different.</a:t>
            </a:r>
            <a:endParaRPr sz="1000">
              <a:solidFill>
                <a:schemeClr val="dk1"/>
              </a:solidFill>
            </a:endParaRPr>
          </a:p>
          <a:p>
            <a:pPr indent="0" lvl="0" marL="0" rtl="0" algn="l">
              <a:lnSpc>
                <a:spcPct val="100000"/>
              </a:lnSpc>
              <a:spcBef>
                <a:spcPts val="0"/>
              </a:spcBef>
              <a:spcAft>
                <a:spcPts val="0"/>
              </a:spcAft>
              <a:buClr>
                <a:schemeClr val="dk1"/>
              </a:buClr>
              <a:buSzPts val="1100"/>
              <a:buFont typeface="Arial"/>
              <a:buNone/>
            </a:pPr>
            <a:r>
              <a:t/>
            </a:r>
            <a:endParaRPr b="1" sz="1000">
              <a:solidFill>
                <a:schemeClr val="dk1"/>
              </a:solidFill>
            </a:endParaRPr>
          </a:p>
          <a:p>
            <a:pPr indent="0" lvl="0" marL="0" rtl="0" algn="l">
              <a:lnSpc>
                <a:spcPct val="100000"/>
              </a:lnSpc>
              <a:spcBef>
                <a:spcPts val="0"/>
              </a:spcBef>
              <a:spcAft>
                <a:spcPts val="0"/>
              </a:spcAft>
              <a:buClr>
                <a:schemeClr val="dk1"/>
              </a:buClr>
              <a:buSzPts val="1100"/>
              <a:buFont typeface="Arial"/>
              <a:buNone/>
            </a:pPr>
            <a:r>
              <a:rPr b="1" lang="en-GB" sz="1000">
                <a:solidFill>
                  <a:schemeClr val="dk1"/>
                </a:solidFill>
              </a:rPr>
              <a:t>Prompt Questions</a:t>
            </a:r>
            <a:endParaRPr b="1" sz="1000">
              <a:solidFill>
                <a:schemeClr val="dk1"/>
              </a:solidFill>
            </a:endParaRPr>
          </a:p>
          <a:p>
            <a:pPr indent="0" lvl="0" marL="0" rtl="0" algn="l">
              <a:lnSpc>
                <a:spcPct val="100000"/>
              </a:lnSpc>
              <a:spcBef>
                <a:spcPts val="0"/>
              </a:spcBef>
              <a:spcAft>
                <a:spcPts val="0"/>
              </a:spcAft>
              <a:buClr>
                <a:schemeClr val="dk1"/>
              </a:buClr>
              <a:buSzPts val="1100"/>
              <a:buFont typeface="Arial"/>
              <a:buNone/>
            </a:pPr>
            <a:r>
              <a:rPr lang="en-GB" sz="1000">
                <a:solidFill>
                  <a:schemeClr val="dk1"/>
                </a:solidFill>
              </a:rPr>
              <a:t>How can you change these numbers to make the calculation easier?</a:t>
            </a:r>
            <a:endParaRPr sz="1000">
              <a:solidFill>
                <a:schemeClr val="dk1"/>
              </a:solidFill>
            </a:endParaRPr>
          </a:p>
          <a:p>
            <a:pPr indent="0" lvl="0" marL="0" rtl="0" algn="l">
              <a:lnSpc>
                <a:spcPct val="100000"/>
              </a:lnSpc>
              <a:spcBef>
                <a:spcPts val="0"/>
              </a:spcBef>
              <a:spcAft>
                <a:spcPts val="0"/>
              </a:spcAft>
              <a:buClr>
                <a:schemeClr val="dk1"/>
              </a:buClr>
              <a:buSzPts val="1100"/>
              <a:buFont typeface="Arial"/>
              <a:buNone/>
            </a:pPr>
            <a:r>
              <a:t/>
            </a:r>
            <a:endParaRPr b="1" sz="1000">
              <a:solidFill>
                <a:schemeClr val="dk1"/>
              </a:solidFill>
            </a:endParaRPr>
          </a:p>
          <a:p>
            <a:pPr indent="0" lvl="0" marL="0" rtl="0" algn="l">
              <a:lnSpc>
                <a:spcPct val="100000"/>
              </a:lnSpc>
              <a:spcBef>
                <a:spcPts val="0"/>
              </a:spcBef>
              <a:spcAft>
                <a:spcPts val="0"/>
              </a:spcAft>
              <a:buClr>
                <a:schemeClr val="dk1"/>
              </a:buClr>
              <a:buSzPts val="1100"/>
              <a:buFont typeface="Arial"/>
              <a:buNone/>
            </a:pPr>
            <a:r>
              <a:rPr b="1" lang="en-GB" sz="1000">
                <a:solidFill>
                  <a:schemeClr val="dk1"/>
                </a:solidFill>
              </a:rPr>
              <a:t>Additional Context</a:t>
            </a:r>
            <a:endParaRPr b="1" sz="1000">
              <a:solidFill>
                <a:schemeClr val="dk1"/>
              </a:solidFill>
            </a:endParaRPr>
          </a:p>
          <a:p>
            <a:pPr indent="0" lvl="0" marL="0" rtl="0" algn="l">
              <a:lnSpc>
                <a:spcPct val="100000"/>
              </a:lnSpc>
              <a:spcBef>
                <a:spcPts val="0"/>
              </a:spcBef>
              <a:spcAft>
                <a:spcPts val="0"/>
              </a:spcAft>
              <a:buClr>
                <a:schemeClr val="dk1"/>
              </a:buClr>
              <a:buSzPts val="1100"/>
              <a:buFont typeface="Arial"/>
              <a:buNone/>
            </a:pPr>
            <a:r>
              <a:rPr lang="en-GB" sz="1000">
                <a:solidFill>
                  <a:schemeClr val="dk1"/>
                </a:solidFill>
              </a:rPr>
              <a:t>For some of these game, students may cite other in game currencies. FIFA also has FIFA Coins, and League of Legends has Blue Essence. The difference is that those currencies are accumulated by completing in game milestones, and cannot be bought.</a:t>
            </a:r>
            <a:endParaRPr sz="1000">
              <a:solidFill>
                <a:schemeClr val="dk1"/>
              </a:solidFill>
            </a:endParaRPr>
          </a:p>
          <a:p>
            <a:pPr indent="0" lvl="0" marL="0" rtl="0" algn="l">
              <a:lnSpc>
                <a:spcPct val="100000"/>
              </a:lnSpc>
              <a:spcBef>
                <a:spcPts val="0"/>
              </a:spcBef>
              <a:spcAft>
                <a:spcPts val="0"/>
              </a:spcAft>
              <a:buClr>
                <a:schemeClr val="dk1"/>
              </a:buClr>
              <a:buSzPts val="1100"/>
              <a:buFont typeface="Arial"/>
              <a:buNone/>
            </a:pPr>
            <a:r>
              <a:t/>
            </a:r>
            <a:endParaRPr sz="1000">
              <a:solidFill>
                <a:schemeClr val="dk1"/>
              </a:solidFill>
            </a:endParaRPr>
          </a:p>
          <a:p>
            <a:pPr indent="0" lvl="0" marL="0" rtl="0" algn="l">
              <a:lnSpc>
                <a:spcPct val="100000"/>
              </a:lnSpc>
              <a:spcBef>
                <a:spcPts val="0"/>
              </a:spcBef>
              <a:spcAft>
                <a:spcPts val="0"/>
              </a:spcAft>
              <a:buClr>
                <a:schemeClr val="dk1"/>
              </a:buClr>
              <a:buSzPts val="1100"/>
              <a:buFont typeface="Arial"/>
              <a:buNone/>
            </a:pPr>
            <a:r>
              <a:t/>
            </a:r>
            <a:endParaRPr b="1" sz="1000">
              <a:solidFill>
                <a:schemeClr val="dk1"/>
              </a:solidFill>
            </a:endParaRPr>
          </a:p>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5" name="Shape 225"/>
        <p:cNvGrpSpPr/>
        <p:nvPr/>
      </p:nvGrpSpPr>
      <p:grpSpPr>
        <a:xfrm>
          <a:off x="0" y="0"/>
          <a:ext cx="0" cy="0"/>
          <a:chOff x="0" y="0"/>
          <a:chExt cx="0" cy="0"/>
        </a:xfrm>
      </p:grpSpPr>
      <p:sp>
        <p:nvSpPr>
          <p:cNvPr id="226" name="Google Shape;226;g2f2c12e2c32_0_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27" name="Google Shape;227;g2f2c12e2c32_0_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3" name="Shape 233"/>
        <p:cNvGrpSpPr/>
        <p:nvPr/>
      </p:nvGrpSpPr>
      <p:grpSpPr>
        <a:xfrm>
          <a:off x="0" y="0"/>
          <a:ext cx="0" cy="0"/>
          <a:chOff x="0" y="0"/>
          <a:chExt cx="0" cy="0"/>
        </a:xfrm>
      </p:grpSpPr>
      <p:sp>
        <p:nvSpPr>
          <p:cNvPr id="234" name="Google Shape;234;g249bd23eefa_0_157: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35" name="Google Shape;235;g249bd23eefa_0_15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Clr>
                <a:schemeClr val="dk1"/>
              </a:buClr>
              <a:buSzPts val="1100"/>
              <a:buFont typeface="Arial"/>
              <a:buNone/>
            </a:pPr>
            <a:r>
              <a:rPr b="1" lang="en-GB" sz="1000">
                <a:solidFill>
                  <a:schemeClr val="dk1"/>
                </a:solidFill>
              </a:rPr>
              <a:t>Delivery Instructions</a:t>
            </a:r>
            <a:endParaRPr b="1" sz="1000">
              <a:solidFill>
                <a:schemeClr val="dk1"/>
              </a:solidFill>
            </a:endParaRPr>
          </a:p>
          <a:p>
            <a:pPr indent="0" lvl="0" marL="0" rtl="0" algn="l">
              <a:lnSpc>
                <a:spcPct val="100000"/>
              </a:lnSpc>
              <a:spcBef>
                <a:spcPts val="0"/>
              </a:spcBef>
              <a:spcAft>
                <a:spcPts val="0"/>
              </a:spcAft>
              <a:buClr>
                <a:schemeClr val="dk1"/>
              </a:buClr>
              <a:buSzPts val="1100"/>
              <a:buFont typeface="Arial"/>
              <a:buNone/>
            </a:pPr>
            <a:r>
              <a:rPr lang="en-GB" sz="1000">
                <a:solidFill>
                  <a:schemeClr val="dk1"/>
                </a:solidFill>
              </a:rPr>
              <a:t>A worked example is on the next slide</a:t>
            </a:r>
            <a:endParaRPr sz="1000">
              <a:solidFill>
                <a:schemeClr val="dk1"/>
              </a:solidFill>
            </a:endParaRPr>
          </a:p>
          <a:p>
            <a:pPr indent="0" lvl="0" marL="0" rtl="0" algn="l">
              <a:lnSpc>
                <a:spcPct val="100000"/>
              </a:lnSpc>
              <a:spcBef>
                <a:spcPts val="0"/>
              </a:spcBef>
              <a:spcAft>
                <a:spcPts val="0"/>
              </a:spcAft>
              <a:buClr>
                <a:schemeClr val="dk1"/>
              </a:buClr>
              <a:buSzPts val="1100"/>
              <a:buFont typeface="Arial"/>
              <a:buNone/>
            </a:pPr>
            <a:r>
              <a:t/>
            </a:r>
            <a:endParaRPr sz="1000">
              <a:solidFill>
                <a:schemeClr val="dk1"/>
              </a:solidFill>
            </a:endParaRPr>
          </a:p>
          <a:p>
            <a:pPr indent="0" lvl="0" marL="0" rtl="0" algn="l">
              <a:lnSpc>
                <a:spcPct val="100000"/>
              </a:lnSpc>
              <a:spcBef>
                <a:spcPts val="0"/>
              </a:spcBef>
              <a:spcAft>
                <a:spcPts val="0"/>
              </a:spcAft>
              <a:buClr>
                <a:schemeClr val="dk1"/>
              </a:buClr>
              <a:buSzPts val="1100"/>
              <a:buFont typeface="Arial"/>
              <a:buNone/>
            </a:pPr>
            <a:r>
              <a:rPr b="1" lang="en-GB" sz="1000">
                <a:solidFill>
                  <a:schemeClr val="dk1"/>
                </a:solidFill>
              </a:rPr>
              <a:t>Teacher Explanation</a:t>
            </a:r>
            <a:endParaRPr b="1" sz="1000">
              <a:solidFill>
                <a:schemeClr val="dk1"/>
              </a:solidFill>
            </a:endParaRPr>
          </a:p>
          <a:p>
            <a:pPr indent="0" lvl="0" marL="0" rtl="0" algn="l">
              <a:lnSpc>
                <a:spcPct val="100000"/>
              </a:lnSpc>
              <a:spcBef>
                <a:spcPts val="0"/>
              </a:spcBef>
              <a:spcAft>
                <a:spcPts val="0"/>
              </a:spcAft>
              <a:buClr>
                <a:schemeClr val="dk1"/>
              </a:buClr>
              <a:buSzPts val="1100"/>
              <a:buFont typeface="Arial"/>
              <a:buNone/>
            </a:pPr>
            <a:r>
              <a:rPr lang="en-GB" sz="1000">
                <a:solidFill>
                  <a:schemeClr val="dk1"/>
                </a:solidFill>
              </a:rPr>
              <a:t>Stretch: Exchange rate is not enough, due to the different pricing structures of in game purchases in the different game. An example of this is comparing Roblux to V-Bucks. £1 acquired roughly 100 Robux, but 200 V-Bucks. However most paid games in Roblox are only 25 Robux, whereas the cheapest pickaxe in Fortnite is 500. To use economic language, the purchasing power within these different games is quite different.</a:t>
            </a:r>
            <a:endParaRPr sz="1000">
              <a:solidFill>
                <a:schemeClr val="dk1"/>
              </a:solidFill>
            </a:endParaRPr>
          </a:p>
          <a:p>
            <a:pPr indent="0" lvl="0" marL="0" rtl="0" algn="l">
              <a:lnSpc>
                <a:spcPct val="100000"/>
              </a:lnSpc>
              <a:spcBef>
                <a:spcPts val="0"/>
              </a:spcBef>
              <a:spcAft>
                <a:spcPts val="0"/>
              </a:spcAft>
              <a:buClr>
                <a:schemeClr val="dk1"/>
              </a:buClr>
              <a:buSzPts val="1100"/>
              <a:buFont typeface="Arial"/>
              <a:buNone/>
            </a:pPr>
            <a:r>
              <a:t/>
            </a:r>
            <a:endParaRPr b="1" sz="1000">
              <a:solidFill>
                <a:schemeClr val="dk1"/>
              </a:solidFill>
            </a:endParaRPr>
          </a:p>
          <a:p>
            <a:pPr indent="0" lvl="0" marL="0" rtl="0" algn="l">
              <a:lnSpc>
                <a:spcPct val="100000"/>
              </a:lnSpc>
              <a:spcBef>
                <a:spcPts val="0"/>
              </a:spcBef>
              <a:spcAft>
                <a:spcPts val="0"/>
              </a:spcAft>
              <a:buClr>
                <a:schemeClr val="dk1"/>
              </a:buClr>
              <a:buSzPts val="1100"/>
              <a:buFont typeface="Arial"/>
              <a:buNone/>
            </a:pPr>
            <a:r>
              <a:rPr b="1" lang="en-GB" sz="1000">
                <a:solidFill>
                  <a:schemeClr val="dk1"/>
                </a:solidFill>
              </a:rPr>
              <a:t>Prompt Questions</a:t>
            </a:r>
            <a:endParaRPr b="1" sz="1000">
              <a:solidFill>
                <a:schemeClr val="dk1"/>
              </a:solidFill>
            </a:endParaRPr>
          </a:p>
          <a:p>
            <a:pPr indent="0" lvl="0" marL="0" rtl="0" algn="l">
              <a:lnSpc>
                <a:spcPct val="100000"/>
              </a:lnSpc>
              <a:spcBef>
                <a:spcPts val="0"/>
              </a:spcBef>
              <a:spcAft>
                <a:spcPts val="0"/>
              </a:spcAft>
              <a:buClr>
                <a:schemeClr val="dk1"/>
              </a:buClr>
              <a:buSzPts val="1100"/>
              <a:buFont typeface="Arial"/>
              <a:buNone/>
            </a:pPr>
            <a:r>
              <a:rPr lang="en-GB" sz="1000">
                <a:solidFill>
                  <a:schemeClr val="dk1"/>
                </a:solidFill>
              </a:rPr>
              <a:t>How can you change these numbers to make the calculation easier?</a:t>
            </a:r>
            <a:endParaRPr sz="1000">
              <a:solidFill>
                <a:schemeClr val="dk1"/>
              </a:solidFill>
            </a:endParaRPr>
          </a:p>
          <a:p>
            <a:pPr indent="0" lvl="0" marL="0" rtl="0" algn="l">
              <a:lnSpc>
                <a:spcPct val="100000"/>
              </a:lnSpc>
              <a:spcBef>
                <a:spcPts val="0"/>
              </a:spcBef>
              <a:spcAft>
                <a:spcPts val="0"/>
              </a:spcAft>
              <a:buClr>
                <a:schemeClr val="dk1"/>
              </a:buClr>
              <a:buSzPts val="1100"/>
              <a:buFont typeface="Arial"/>
              <a:buNone/>
            </a:pPr>
            <a:r>
              <a:t/>
            </a:r>
            <a:endParaRPr b="1" sz="1000">
              <a:solidFill>
                <a:schemeClr val="dk1"/>
              </a:solidFill>
            </a:endParaRPr>
          </a:p>
          <a:p>
            <a:pPr indent="0" lvl="0" marL="0" rtl="0" algn="l">
              <a:lnSpc>
                <a:spcPct val="100000"/>
              </a:lnSpc>
              <a:spcBef>
                <a:spcPts val="0"/>
              </a:spcBef>
              <a:spcAft>
                <a:spcPts val="0"/>
              </a:spcAft>
              <a:buClr>
                <a:schemeClr val="dk1"/>
              </a:buClr>
              <a:buSzPts val="1100"/>
              <a:buFont typeface="Arial"/>
              <a:buNone/>
            </a:pPr>
            <a:r>
              <a:rPr b="1" lang="en-GB" sz="1000">
                <a:solidFill>
                  <a:schemeClr val="dk1"/>
                </a:solidFill>
              </a:rPr>
              <a:t>Additional Context</a:t>
            </a:r>
            <a:endParaRPr b="1" sz="1000">
              <a:solidFill>
                <a:schemeClr val="dk1"/>
              </a:solidFill>
            </a:endParaRPr>
          </a:p>
          <a:p>
            <a:pPr indent="0" lvl="0" marL="0" rtl="0" algn="l">
              <a:lnSpc>
                <a:spcPct val="100000"/>
              </a:lnSpc>
              <a:spcBef>
                <a:spcPts val="0"/>
              </a:spcBef>
              <a:spcAft>
                <a:spcPts val="0"/>
              </a:spcAft>
              <a:buClr>
                <a:schemeClr val="dk1"/>
              </a:buClr>
              <a:buSzPts val="1100"/>
              <a:buFont typeface="Arial"/>
              <a:buNone/>
            </a:pPr>
            <a:r>
              <a:rPr lang="en-GB" sz="1000">
                <a:solidFill>
                  <a:schemeClr val="dk1"/>
                </a:solidFill>
              </a:rPr>
              <a:t>For some of these game, students may cite other in game currencies. FIFA also has FIFA Coins, and League of Legends has Blue Essence. The difference is that those currencies are accumulated by completing in game milestones, and cannot be bought.</a:t>
            </a:r>
            <a:endParaRPr sz="1000">
              <a:solidFill>
                <a:schemeClr val="dk1"/>
              </a:solidFill>
            </a:endParaRPr>
          </a:p>
          <a:p>
            <a:pPr indent="0" lvl="0" marL="0" rtl="0" algn="l">
              <a:lnSpc>
                <a:spcPct val="100000"/>
              </a:lnSpc>
              <a:spcBef>
                <a:spcPts val="0"/>
              </a:spcBef>
              <a:spcAft>
                <a:spcPts val="0"/>
              </a:spcAft>
              <a:buClr>
                <a:schemeClr val="dk1"/>
              </a:buClr>
              <a:buSzPts val="1100"/>
              <a:buFont typeface="Arial"/>
              <a:buNone/>
            </a:pPr>
            <a:r>
              <a:t/>
            </a:r>
            <a:endParaRPr sz="1000">
              <a:solidFill>
                <a:schemeClr val="dk1"/>
              </a:solidFill>
            </a:endParaRPr>
          </a:p>
          <a:p>
            <a:pPr indent="0" lvl="0" marL="0" rtl="0" algn="l">
              <a:lnSpc>
                <a:spcPct val="100000"/>
              </a:lnSpc>
              <a:spcBef>
                <a:spcPts val="0"/>
              </a:spcBef>
              <a:spcAft>
                <a:spcPts val="0"/>
              </a:spcAft>
              <a:buClr>
                <a:schemeClr val="dk1"/>
              </a:buClr>
              <a:buSzPts val="1100"/>
              <a:buFont typeface="Arial"/>
              <a:buNone/>
            </a:pPr>
            <a:r>
              <a:t/>
            </a:r>
            <a:endParaRPr b="1" sz="1000">
              <a:solidFill>
                <a:schemeClr val="dk1"/>
              </a:solidFill>
            </a:endParaRPr>
          </a:p>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5" name="Shape 245"/>
        <p:cNvGrpSpPr/>
        <p:nvPr/>
      </p:nvGrpSpPr>
      <p:grpSpPr>
        <a:xfrm>
          <a:off x="0" y="0"/>
          <a:ext cx="0" cy="0"/>
          <a:chOff x="0" y="0"/>
          <a:chExt cx="0" cy="0"/>
        </a:xfrm>
      </p:grpSpPr>
      <p:sp>
        <p:nvSpPr>
          <p:cNvPr id="246" name="Google Shape;246;g249bd23eefa_0_126: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47" name="Google Shape;247;g249bd23eefa_0_12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Clr>
                <a:schemeClr val="dk1"/>
              </a:buClr>
              <a:buSzPts val="1100"/>
              <a:buFont typeface="Arial"/>
              <a:buNone/>
            </a:pPr>
            <a:r>
              <a:rPr b="1" lang="en-GB" sz="1000">
                <a:solidFill>
                  <a:schemeClr val="dk1"/>
                </a:solidFill>
              </a:rPr>
              <a:t>Delivery Instructions</a:t>
            </a:r>
            <a:endParaRPr b="1" sz="1000">
              <a:solidFill>
                <a:schemeClr val="dk1"/>
              </a:solidFill>
            </a:endParaRPr>
          </a:p>
          <a:p>
            <a:pPr indent="0" lvl="0" marL="0" rtl="0" algn="l">
              <a:lnSpc>
                <a:spcPct val="100000"/>
              </a:lnSpc>
              <a:spcBef>
                <a:spcPts val="0"/>
              </a:spcBef>
              <a:spcAft>
                <a:spcPts val="0"/>
              </a:spcAft>
              <a:buClr>
                <a:schemeClr val="dk1"/>
              </a:buClr>
              <a:buSzPts val="1100"/>
              <a:buFont typeface="Arial"/>
              <a:buNone/>
            </a:pPr>
            <a:r>
              <a:rPr lang="en-GB" sz="1000">
                <a:solidFill>
                  <a:schemeClr val="dk1"/>
                </a:solidFill>
              </a:rPr>
              <a:t>A worked example is on the next slide</a:t>
            </a:r>
            <a:endParaRPr sz="1000">
              <a:solidFill>
                <a:schemeClr val="dk1"/>
              </a:solidFill>
            </a:endParaRPr>
          </a:p>
          <a:p>
            <a:pPr indent="0" lvl="0" marL="0" rtl="0" algn="l">
              <a:lnSpc>
                <a:spcPct val="100000"/>
              </a:lnSpc>
              <a:spcBef>
                <a:spcPts val="0"/>
              </a:spcBef>
              <a:spcAft>
                <a:spcPts val="0"/>
              </a:spcAft>
              <a:buClr>
                <a:schemeClr val="dk1"/>
              </a:buClr>
              <a:buSzPts val="1100"/>
              <a:buFont typeface="Arial"/>
              <a:buNone/>
            </a:pPr>
            <a:r>
              <a:t/>
            </a:r>
            <a:endParaRPr sz="1000">
              <a:solidFill>
                <a:schemeClr val="dk1"/>
              </a:solidFill>
            </a:endParaRPr>
          </a:p>
          <a:p>
            <a:pPr indent="0" lvl="0" marL="0" rtl="0" algn="l">
              <a:lnSpc>
                <a:spcPct val="100000"/>
              </a:lnSpc>
              <a:spcBef>
                <a:spcPts val="0"/>
              </a:spcBef>
              <a:spcAft>
                <a:spcPts val="0"/>
              </a:spcAft>
              <a:buClr>
                <a:schemeClr val="dk1"/>
              </a:buClr>
              <a:buSzPts val="1100"/>
              <a:buFont typeface="Arial"/>
              <a:buNone/>
            </a:pPr>
            <a:r>
              <a:rPr b="1" lang="en-GB" sz="1000">
                <a:solidFill>
                  <a:schemeClr val="dk1"/>
                </a:solidFill>
              </a:rPr>
              <a:t>Teacher Explanation</a:t>
            </a:r>
            <a:endParaRPr b="1" sz="1000">
              <a:solidFill>
                <a:schemeClr val="dk1"/>
              </a:solidFill>
            </a:endParaRPr>
          </a:p>
          <a:p>
            <a:pPr indent="0" lvl="0" marL="0" rtl="0" algn="l">
              <a:lnSpc>
                <a:spcPct val="100000"/>
              </a:lnSpc>
              <a:spcBef>
                <a:spcPts val="0"/>
              </a:spcBef>
              <a:spcAft>
                <a:spcPts val="0"/>
              </a:spcAft>
              <a:buClr>
                <a:schemeClr val="dk1"/>
              </a:buClr>
              <a:buSzPts val="1100"/>
              <a:buFont typeface="Arial"/>
              <a:buNone/>
            </a:pPr>
            <a:r>
              <a:rPr lang="en-GB" sz="1000">
                <a:solidFill>
                  <a:schemeClr val="dk1"/>
                </a:solidFill>
              </a:rPr>
              <a:t>Stretch: Exchange rate is not enough, due to the different pricing structures of in game purchases in the different game. An example of this is comparing Roblux to V-Bucks. £1 acquired roughly 100 Robux, but 200 V-Bucks. However most paid games in Roblox are only 25 Robux, whereas the cheapest pickaxe in Fortnite is 500. To use economic language, the purchasing power within these different games is quite different.</a:t>
            </a:r>
            <a:endParaRPr sz="1000">
              <a:solidFill>
                <a:schemeClr val="dk1"/>
              </a:solidFill>
            </a:endParaRPr>
          </a:p>
          <a:p>
            <a:pPr indent="0" lvl="0" marL="0" rtl="0" algn="l">
              <a:lnSpc>
                <a:spcPct val="100000"/>
              </a:lnSpc>
              <a:spcBef>
                <a:spcPts val="0"/>
              </a:spcBef>
              <a:spcAft>
                <a:spcPts val="0"/>
              </a:spcAft>
              <a:buClr>
                <a:schemeClr val="dk1"/>
              </a:buClr>
              <a:buSzPts val="1100"/>
              <a:buFont typeface="Arial"/>
              <a:buNone/>
            </a:pPr>
            <a:r>
              <a:t/>
            </a:r>
            <a:endParaRPr b="1" sz="1000">
              <a:solidFill>
                <a:schemeClr val="dk1"/>
              </a:solidFill>
            </a:endParaRPr>
          </a:p>
          <a:p>
            <a:pPr indent="0" lvl="0" marL="0" rtl="0" algn="l">
              <a:lnSpc>
                <a:spcPct val="100000"/>
              </a:lnSpc>
              <a:spcBef>
                <a:spcPts val="0"/>
              </a:spcBef>
              <a:spcAft>
                <a:spcPts val="0"/>
              </a:spcAft>
              <a:buClr>
                <a:schemeClr val="dk1"/>
              </a:buClr>
              <a:buSzPts val="1100"/>
              <a:buFont typeface="Arial"/>
              <a:buNone/>
            </a:pPr>
            <a:r>
              <a:rPr b="1" lang="en-GB" sz="1000">
                <a:solidFill>
                  <a:schemeClr val="dk1"/>
                </a:solidFill>
              </a:rPr>
              <a:t>Prompt Questions</a:t>
            </a:r>
            <a:endParaRPr b="1" sz="1000">
              <a:solidFill>
                <a:schemeClr val="dk1"/>
              </a:solidFill>
            </a:endParaRPr>
          </a:p>
          <a:p>
            <a:pPr indent="0" lvl="0" marL="0" rtl="0" algn="l">
              <a:lnSpc>
                <a:spcPct val="100000"/>
              </a:lnSpc>
              <a:spcBef>
                <a:spcPts val="0"/>
              </a:spcBef>
              <a:spcAft>
                <a:spcPts val="0"/>
              </a:spcAft>
              <a:buClr>
                <a:schemeClr val="dk1"/>
              </a:buClr>
              <a:buSzPts val="1100"/>
              <a:buFont typeface="Arial"/>
              <a:buNone/>
            </a:pPr>
            <a:r>
              <a:rPr lang="en-GB" sz="1000">
                <a:solidFill>
                  <a:schemeClr val="dk1"/>
                </a:solidFill>
              </a:rPr>
              <a:t>How can you change these numbers to make the calculation easier?</a:t>
            </a:r>
            <a:endParaRPr sz="1000">
              <a:solidFill>
                <a:schemeClr val="dk1"/>
              </a:solidFill>
            </a:endParaRPr>
          </a:p>
          <a:p>
            <a:pPr indent="0" lvl="0" marL="0" rtl="0" algn="l">
              <a:lnSpc>
                <a:spcPct val="100000"/>
              </a:lnSpc>
              <a:spcBef>
                <a:spcPts val="0"/>
              </a:spcBef>
              <a:spcAft>
                <a:spcPts val="0"/>
              </a:spcAft>
              <a:buClr>
                <a:schemeClr val="dk1"/>
              </a:buClr>
              <a:buSzPts val="1100"/>
              <a:buFont typeface="Arial"/>
              <a:buNone/>
            </a:pPr>
            <a:r>
              <a:t/>
            </a:r>
            <a:endParaRPr b="1" sz="1000">
              <a:solidFill>
                <a:schemeClr val="dk1"/>
              </a:solidFill>
            </a:endParaRPr>
          </a:p>
          <a:p>
            <a:pPr indent="0" lvl="0" marL="0" rtl="0" algn="l">
              <a:lnSpc>
                <a:spcPct val="100000"/>
              </a:lnSpc>
              <a:spcBef>
                <a:spcPts val="0"/>
              </a:spcBef>
              <a:spcAft>
                <a:spcPts val="0"/>
              </a:spcAft>
              <a:buClr>
                <a:schemeClr val="dk1"/>
              </a:buClr>
              <a:buSzPts val="1100"/>
              <a:buFont typeface="Arial"/>
              <a:buNone/>
            </a:pPr>
            <a:r>
              <a:rPr b="1" lang="en-GB" sz="1000">
                <a:solidFill>
                  <a:schemeClr val="dk1"/>
                </a:solidFill>
              </a:rPr>
              <a:t>Additional Context</a:t>
            </a:r>
            <a:endParaRPr b="1" sz="1000">
              <a:solidFill>
                <a:schemeClr val="dk1"/>
              </a:solidFill>
            </a:endParaRPr>
          </a:p>
          <a:p>
            <a:pPr indent="0" lvl="0" marL="0" rtl="0" algn="l">
              <a:lnSpc>
                <a:spcPct val="100000"/>
              </a:lnSpc>
              <a:spcBef>
                <a:spcPts val="0"/>
              </a:spcBef>
              <a:spcAft>
                <a:spcPts val="0"/>
              </a:spcAft>
              <a:buClr>
                <a:schemeClr val="dk1"/>
              </a:buClr>
              <a:buSzPts val="1100"/>
              <a:buFont typeface="Arial"/>
              <a:buNone/>
            </a:pPr>
            <a:r>
              <a:rPr lang="en-GB" sz="1000">
                <a:solidFill>
                  <a:schemeClr val="dk1"/>
                </a:solidFill>
              </a:rPr>
              <a:t>For some of these game, students may cite other in game currencies. FIFA also has FIFA Coins, and League of Legends has Blue Essence. The difference is that those currencies are accumulated by completing in game milestones, and cannot be bought.</a:t>
            </a:r>
            <a:endParaRPr sz="1000">
              <a:solidFill>
                <a:schemeClr val="dk1"/>
              </a:solidFill>
            </a:endParaRPr>
          </a:p>
          <a:p>
            <a:pPr indent="0" lvl="0" marL="0" rtl="0" algn="l">
              <a:lnSpc>
                <a:spcPct val="100000"/>
              </a:lnSpc>
              <a:spcBef>
                <a:spcPts val="0"/>
              </a:spcBef>
              <a:spcAft>
                <a:spcPts val="0"/>
              </a:spcAft>
              <a:buClr>
                <a:schemeClr val="dk1"/>
              </a:buClr>
              <a:buSzPts val="1100"/>
              <a:buFont typeface="Arial"/>
              <a:buNone/>
            </a:pPr>
            <a:r>
              <a:t/>
            </a:r>
            <a:endParaRPr sz="1000">
              <a:solidFill>
                <a:schemeClr val="dk1"/>
              </a:solidFill>
            </a:endParaRPr>
          </a:p>
          <a:p>
            <a:pPr indent="0" lvl="0" marL="0" rtl="0" algn="l">
              <a:lnSpc>
                <a:spcPct val="100000"/>
              </a:lnSpc>
              <a:spcBef>
                <a:spcPts val="0"/>
              </a:spcBef>
              <a:spcAft>
                <a:spcPts val="0"/>
              </a:spcAft>
              <a:buClr>
                <a:schemeClr val="dk1"/>
              </a:buClr>
              <a:buSzPts val="1100"/>
              <a:buFont typeface="Arial"/>
              <a:buNone/>
            </a:pPr>
            <a:r>
              <a:t/>
            </a:r>
            <a:endParaRPr b="1" sz="1000">
              <a:solidFill>
                <a:schemeClr val="dk1"/>
              </a:solidFill>
            </a:endParaRPr>
          </a:p>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6" name="Shape 276"/>
        <p:cNvGrpSpPr/>
        <p:nvPr/>
      </p:nvGrpSpPr>
      <p:grpSpPr>
        <a:xfrm>
          <a:off x="0" y="0"/>
          <a:ext cx="0" cy="0"/>
          <a:chOff x="0" y="0"/>
          <a:chExt cx="0" cy="0"/>
        </a:xfrm>
      </p:grpSpPr>
      <p:sp>
        <p:nvSpPr>
          <p:cNvPr id="277" name="Google Shape;277;g2c27dc0e935_0_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78" name="Google Shape;278;g2c27dc0e935_0_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Clr>
                <a:schemeClr val="dk1"/>
              </a:buClr>
              <a:buSzPts val="1100"/>
              <a:buFont typeface="Arial"/>
              <a:buNone/>
            </a:pPr>
            <a:r>
              <a:rPr b="1" lang="en-GB" sz="1000">
                <a:solidFill>
                  <a:schemeClr val="dk1"/>
                </a:solidFill>
              </a:rPr>
              <a:t>Delivery Instructions</a:t>
            </a:r>
            <a:endParaRPr b="1" sz="1000">
              <a:solidFill>
                <a:schemeClr val="dk1"/>
              </a:solidFill>
            </a:endParaRPr>
          </a:p>
          <a:p>
            <a:pPr indent="0" lvl="0" marL="0" rtl="0" algn="l">
              <a:lnSpc>
                <a:spcPct val="100000"/>
              </a:lnSpc>
              <a:spcBef>
                <a:spcPts val="0"/>
              </a:spcBef>
              <a:spcAft>
                <a:spcPts val="0"/>
              </a:spcAft>
              <a:buClr>
                <a:schemeClr val="dk1"/>
              </a:buClr>
              <a:buSzPts val="1100"/>
              <a:buFont typeface="Arial"/>
              <a:buNone/>
            </a:pPr>
            <a:r>
              <a:rPr lang="en-GB" sz="1000">
                <a:solidFill>
                  <a:schemeClr val="dk1"/>
                </a:solidFill>
              </a:rPr>
              <a:t>A worked example is on the next slide</a:t>
            </a:r>
            <a:endParaRPr sz="1000">
              <a:solidFill>
                <a:schemeClr val="dk1"/>
              </a:solidFill>
            </a:endParaRPr>
          </a:p>
          <a:p>
            <a:pPr indent="0" lvl="0" marL="0" rtl="0" algn="l">
              <a:lnSpc>
                <a:spcPct val="100000"/>
              </a:lnSpc>
              <a:spcBef>
                <a:spcPts val="0"/>
              </a:spcBef>
              <a:spcAft>
                <a:spcPts val="0"/>
              </a:spcAft>
              <a:buClr>
                <a:schemeClr val="dk1"/>
              </a:buClr>
              <a:buSzPts val="1100"/>
              <a:buFont typeface="Arial"/>
              <a:buNone/>
            </a:pPr>
            <a:r>
              <a:t/>
            </a:r>
            <a:endParaRPr sz="1000">
              <a:solidFill>
                <a:schemeClr val="dk1"/>
              </a:solidFill>
            </a:endParaRPr>
          </a:p>
          <a:p>
            <a:pPr indent="0" lvl="0" marL="0" rtl="0" algn="l">
              <a:lnSpc>
                <a:spcPct val="100000"/>
              </a:lnSpc>
              <a:spcBef>
                <a:spcPts val="0"/>
              </a:spcBef>
              <a:spcAft>
                <a:spcPts val="0"/>
              </a:spcAft>
              <a:buClr>
                <a:schemeClr val="dk1"/>
              </a:buClr>
              <a:buSzPts val="1100"/>
              <a:buFont typeface="Arial"/>
              <a:buNone/>
            </a:pPr>
            <a:r>
              <a:rPr b="1" lang="en-GB" sz="1000">
                <a:solidFill>
                  <a:schemeClr val="dk1"/>
                </a:solidFill>
              </a:rPr>
              <a:t>Teacher Explanation</a:t>
            </a:r>
            <a:endParaRPr b="1" sz="1000">
              <a:solidFill>
                <a:schemeClr val="dk1"/>
              </a:solidFill>
            </a:endParaRPr>
          </a:p>
          <a:p>
            <a:pPr indent="0" lvl="0" marL="0" rtl="0" algn="l">
              <a:lnSpc>
                <a:spcPct val="100000"/>
              </a:lnSpc>
              <a:spcBef>
                <a:spcPts val="0"/>
              </a:spcBef>
              <a:spcAft>
                <a:spcPts val="0"/>
              </a:spcAft>
              <a:buClr>
                <a:schemeClr val="dk1"/>
              </a:buClr>
              <a:buSzPts val="1100"/>
              <a:buFont typeface="Arial"/>
              <a:buNone/>
            </a:pPr>
            <a:r>
              <a:rPr lang="en-GB" sz="1000">
                <a:solidFill>
                  <a:schemeClr val="dk1"/>
                </a:solidFill>
              </a:rPr>
              <a:t>Stretch: Exchange rate is not enough, due to the different pricing structures of in game purchases in the different game. An example of this is comparing Roblux to V-Bucks. £1 acquired roughly 100 Robux, but 200 V-Bucks. However most paid games in Roblox are only 25 Robux, whereas the cheapest pickaxe in Fortnite is 500. To use economic language, the purchasing power within these different games is quite different.</a:t>
            </a:r>
            <a:endParaRPr sz="1000">
              <a:solidFill>
                <a:schemeClr val="dk1"/>
              </a:solidFill>
            </a:endParaRPr>
          </a:p>
          <a:p>
            <a:pPr indent="0" lvl="0" marL="0" rtl="0" algn="l">
              <a:lnSpc>
                <a:spcPct val="100000"/>
              </a:lnSpc>
              <a:spcBef>
                <a:spcPts val="0"/>
              </a:spcBef>
              <a:spcAft>
                <a:spcPts val="0"/>
              </a:spcAft>
              <a:buClr>
                <a:schemeClr val="dk1"/>
              </a:buClr>
              <a:buSzPts val="1100"/>
              <a:buFont typeface="Arial"/>
              <a:buNone/>
            </a:pPr>
            <a:r>
              <a:t/>
            </a:r>
            <a:endParaRPr b="1" sz="1000">
              <a:solidFill>
                <a:schemeClr val="dk1"/>
              </a:solidFill>
            </a:endParaRPr>
          </a:p>
          <a:p>
            <a:pPr indent="0" lvl="0" marL="0" rtl="0" algn="l">
              <a:lnSpc>
                <a:spcPct val="100000"/>
              </a:lnSpc>
              <a:spcBef>
                <a:spcPts val="0"/>
              </a:spcBef>
              <a:spcAft>
                <a:spcPts val="0"/>
              </a:spcAft>
              <a:buClr>
                <a:schemeClr val="dk1"/>
              </a:buClr>
              <a:buSzPts val="1100"/>
              <a:buFont typeface="Arial"/>
              <a:buNone/>
            </a:pPr>
            <a:r>
              <a:rPr b="1" lang="en-GB" sz="1000">
                <a:solidFill>
                  <a:schemeClr val="dk1"/>
                </a:solidFill>
              </a:rPr>
              <a:t>Prompt Questions</a:t>
            </a:r>
            <a:endParaRPr b="1" sz="1000">
              <a:solidFill>
                <a:schemeClr val="dk1"/>
              </a:solidFill>
            </a:endParaRPr>
          </a:p>
          <a:p>
            <a:pPr indent="0" lvl="0" marL="0" rtl="0" algn="l">
              <a:lnSpc>
                <a:spcPct val="100000"/>
              </a:lnSpc>
              <a:spcBef>
                <a:spcPts val="0"/>
              </a:spcBef>
              <a:spcAft>
                <a:spcPts val="0"/>
              </a:spcAft>
              <a:buClr>
                <a:schemeClr val="dk1"/>
              </a:buClr>
              <a:buSzPts val="1100"/>
              <a:buFont typeface="Arial"/>
              <a:buNone/>
            </a:pPr>
            <a:r>
              <a:rPr lang="en-GB" sz="1000">
                <a:solidFill>
                  <a:schemeClr val="dk1"/>
                </a:solidFill>
              </a:rPr>
              <a:t>How can you change these numbers to make the calculation easier?</a:t>
            </a:r>
            <a:endParaRPr sz="1000">
              <a:solidFill>
                <a:schemeClr val="dk1"/>
              </a:solidFill>
            </a:endParaRPr>
          </a:p>
          <a:p>
            <a:pPr indent="0" lvl="0" marL="0" rtl="0" algn="l">
              <a:lnSpc>
                <a:spcPct val="100000"/>
              </a:lnSpc>
              <a:spcBef>
                <a:spcPts val="0"/>
              </a:spcBef>
              <a:spcAft>
                <a:spcPts val="0"/>
              </a:spcAft>
              <a:buClr>
                <a:schemeClr val="dk1"/>
              </a:buClr>
              <a:buSzPts val="1100"/>
              <a:buFont typeface="Arial"/>
              <a:buNone/>
            </a:pPr>
            <a:r>
              <a:t/>
            </a:r>
            <a:endParaRPr b="1" sz="1000">
              <a:solidFill>
                <a:schemeClr val="dk1"/>
              </a:solidFill>
            </a:endParaRPr>
          </a:p>
          <a:p>
            <a:pPr indent="0" lvl="0" marL="0" rtl="0" algn="l">
              <a:lnSpc>
                <a:spcPct val="100000"/>
              </a:lnSpc>
              <a:spcBef>
                <a:spcPts val="0"/>
              </a:spcBef>
              <a:spcAft>
                <a:spcPts val="0"/>
              </a:spcAft>
              <a:buClr>
                <a:schemeClr val="dk1"/>
              </a:buClr>
              <a:buSzPts val="1100"/>
              <a:buFont typeface="Arial"/>
              <a:buNone/>
            </a:pPr>
            <a:r>
              <a:rPr b="1" lang="en-GB" sz="1000">
                <a:solidFill>
                  <a:schemeClr val="dk1"/>
                </a:solidFill>
              </a:rPr>
              <a:t>Additional Context</a:t>
            </a:r>
            <a:endParaRPr b="1" sz="1000">
              <a:solidFill>
                <a:schemeClr val="dk1"/>
              </a:solidFill>
            </a:endParaRPr>
          </a:p>
          <a:p>
            <a:pPr indent="0" lvl="0" marL="0" rtl="0" algn="l">
              <a:lnSpc>
                <a:spcPct val="100000"/>
              </a:lnSpc>
              <a:spcBef>
                <a:spcPts val="0"/>
              </a:spcBef>
              <a:spcAft>
                <a:spcPts val="0"/>
              </a:spcAft>
              <a:buClr>
                <a:schemeClr val="dk1"/>
              </a:buClr>
              <a:buSzPts val="1100"/>
              <a:buFont typeface="Arial"/>
              <a:buNone/>
            </a:pPr>
            <a:r>
              <a:rPr lang="en-GB" sz="1000">
                <a:solidFill>
                  <a:schemeClr val="dk1"/>
                </a:solidFill>
              </a:rPr>
              <a:t>For some of these games, students may cite other in-game currencies. FIFA also has FIFA Coins, and League of Legends has Blue Essence. The difference is that those currencies are accumulated by completing in game milestones, and cannot be bought.</a:t>
            </a:r>
            <a:endParaRPr sz="1000">
              <a:solidFill>
                <a:schemeClr val="dk1"/>
              </a:solidFill>
            </a:endParaRPr>
          </a:p>
          <a:p>
            <a:pPr indent="0" lvl="0" marL="0" rtl="0" algn="l">
              <a:lnSpc>
                <a:spcPct val="100000"/>
              </a:lnSpc>
              <a:spcBef>
                <a:spcPts val="0"/>
              </a:spcBef>
              <a:spcAft>
                <a:spcPts val="0"/>
              </a:spcAft>
              <a:buClr>
                <a:schemeClr val="dk1"/>
              </a:buClr>
              <a:buSzPts val="1100"/>
              <a:buFont typeface="Arial"/>
              <a:buNone/>
            </a:pPr>
            <a:r>
              <a:t/>
            </a:r>
            <a:endParaRPr sz="1000">
              <a:solidFill>
                <a:schemeClr val="dk1"/>
              </a:solidFill>
            </a:endParaRPr>
          </a:p>
          <a:p>
            <a:pPr indent="0" lvl="0" marL="0" rtl="0" algn="l">
              <a:lnSpc>
                <a:spcPct val="100000"/>
              </a:lnSpc>
              <a:spcBef>
                <a:spcPts val="0"/>
              </a:spcBef>
              <a:spcAft>
                <a:spcPts val="0"/>
              </a:spcAft>
              <a:buClr>
                <a:schemeClr val="dk1"/>
              </a:buClr>
              <a:buSzPts val="1100"/>
              <a:buFont typeface="Arial"/>
              <a:buNone/>
            </a:pPr>
            <a:r>
              <a:t/>
            </a:r>
            <a:endParaRPr b="1" sz="1000">
              <a:solidFill>
                <a:schemeClr val="dk1"/>
              </a:solidFill>
            </a:endParaRPr>
          </a:p>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6" name="Shape 316"/>
        <p:cNvGrpSpPr/>
        <p:nvPr/>
      </p:nvGrpSpPr>
      <p:grpSpPr>
        <a:xfrm>
          <a:off x="0" y="0"/>
          <a:ext cx="0" cy="0"/>
          <a:chOff x="0" y="0"/>
          <a:chExt cx="0" cy="0"/>
        </a:xfrm>
      </p:grpSpPr>
      <p:sp>
        <p:nvSpPr>
          <p:cNvPr id="317" name="Google Shape;317;g249bd23eefa_0_17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18" name="Google Shape;318;g249bd23eefa_0_17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Clr>
                <a:schemeClr val="dk1"/>
              </a:buClr>
              <a:buSzPts val="1100"/>
              <a:buFont typeface="Arial"/>
              <a:buNone/>
            </a:pPr>
            <a:r>
              <a:rPr b="1" lang="en-GB" sz="1000">
                <a:solidFill>
                  <a:schemeClr val="dk1"/>
                </a:solidFill>
              </a:rPr>
              <a:t>Teacher Explanation</a:t>
            </a:r>
            <a:endParaRPr b="1" sz="1000">
              <a:solidFill>
                <a:schemeClr val="dk1"/>
              </a:solidFill>
            </a:endParaRPr>
          </a:p>
          <a:p>
            <a:pPr indent="0" lvl="0" marL="0" rtl="0" algn="l">
              <a:lnSpc>
                <a:spcPct val="100000"/>
              </a:lnSpc>
              <a:spcBef>
                <a:spcPts val="0"/>
              </a:spcBef>
              <a:spcAft>
                <a:spcPts val="0"/>
              </a:spcAft>
              <a:buClr>
                <a:schemeClr val="dk1"/>
              </a:buClr>
              <a:buSzPts val="1100"/>
              <a:buFont typeface="Arial"/>
              <a:buNone/>
            </a:pPr>
            <a:r>
              <a:rPr lang="en-GB" sz="1000">
                <a:solidFill>
                  <a:schemeClr val="dk1"/>
                </a:solidFill>
              </a:rPr>
              <a:t>Stretch: Exchange rate is not enough, due to the different pricing structures of in game purchases in the different game. An example of this is comparing Roblux to V-Bucks. £1 acquired roughly 100 Robux, but 200 V-Bucks. However most paid games in Roblox are only 25 Robux, whereas the cheapest pickaxe in Fortnite is 500. To use economic language, the purchasing power within these different games is quite different.</a:t>
            </a:r>
            <a:endParaRPr sz="1000">
              <a:solidFill>
                <a:schemeClr val="dk1"/>
              </a:solidFill>
            </a:endParaRPr>
          </a:p>
          <a:p>
            <a:pPr indent="0" lvl="0" marL="0" rtl="0" algn="l">
              <a:lnSpc>
                <a:spcPct val="100000"/>
              </a:lnSpc>
              <a:spcBef>
                <a:spcPts val="0"/>
              </a:spcBef>
              <a:spcAft>
                <a:spcPts val="0"/>
              </a:spcAft>
              <a:buClr>
                <a:schemeClr val="dk1"/>
              </a:buClr>
              <a:buSzPts val="1100"/>
              <a:buFont typeface="Arial"/>
              <a:buNone/>
            </a:pPr>
            <a:r>
              <a:t/>
            </a:r>
            <a:endParaRPr b="1" sz="1000">
              <a:solidFill>
                <a:schemeClr val="dk1"/>
              </a:solidFill>
            </a:endParaRPr>
          </a:p>
          <a:p>
            <a:pPr indent="0" lvl="0" marL="0" rtl="0" algn="l">
              <a:lnSpc>
                <a:spcPct val="100000"/>
              </a:lnSpc>
              <a:spcBef>
                <a:spcPts val="0"/>
              </a:spcBef>
              <a:spcAft>
                <a:spcPts val="0"/>
              </a:spcAft>
              <a:buClr>
                <a:schemeClr val="dk1"/>
              </a:buClr>
              <a:buSzPts val="1100"/>
              <a:buFont typeface="Arial"/>
              <a:buNone/>
            </a:pPr>
            <a:r>
              <a:rPr b="1" lang="en-GB" sz="1000">
                <a:solidFill>
                  <a:schemeClr val="dk1"/>
                </a:solidFill>
              </a:rPr>
              <a:t>Prompt Questions</a:t>
            </a:r>
            <a:endParaRPr b="1" sz="1000">
              <a:solidFill>
                <a:schemeClr val="dk1"/>
              </a:solidFill>
            </a:endParaRPr>
          </a:p>
          <a:p>
            <a:pPr indent="0" lvl="0" marL="0" rtl="0" algn="l">
              <a:lnSpc>
                <a:spcPct val="100000"/>
              </a:lnSpc>
              <a:spcBef>
                <a:spcPts val="0"/>
              </a:spcBef>
              <a:spcAft>
                <a:spcPts val="0"/>
              </a:spcAft>
              <a:buClr>
                <a:schemeClr val="dk1"/>
              </a:buClr>
              <a:buSzPts val="1100"/>
              <a:buFont typeface="Arial"/>
              <a:buNone/>
            </a:pPr>
            <a:r>
              <a:rPr lang="en-GB" sz="1000">
                <a:solidFill>
                  <a:schemeClr val="dk1"/>
                </a:solidFill>
              </a:rPr>
              <a:t>How can you change these numbers to make the calculation easier?</a:t>
            </a:r>
            <a:endParaRPr sz="1000">
              <a:solidFill>
                <a:schemeClr val="dk1"/>
              </a:solidFill>
            </a:endParaRPr>
          </a:p>
          <a:p>
            <a:pPr indent="0" lvl="0" marL="0" rtl="0" algn="l">
              <a:lnSpc>
                <a:spcPct val="100000"/>
              </a:lnSpc>
              <a:spcBef>
                <a:spcPts val="0"/>
              </a:spcBef>
              <a:spcAft>
                <a:spcPts val="0"/>
              </a:spcAft>
              <a:buClr>
                <a:schemeClr val="dk1"/>
              </a:buClr>
              <a:buSzPts val="1100"/>
              <a:buFont typeface="Arial"/>
              <a:buNone/>
            </a:pPr>
            <a:r>
              <a:t/>
            </a:r>
            <a:endParaRPr b="1" sz="1000">
              <a:solidFill>
                <a:schemeClr val="dk1"/>
              </a:solidFill>
            </a:endParaRPr>
          </a:p>
          <a:p>
            <a:pPr indent="0" lvl="0" marL="0" rtl="0" algn="l">
              <a:lnSpc>
                <a:spcPct val="100000"/>
              </a:lnSpc>
              <a:spcBef>
                <a:spcPts val="0"/>
              </a:spcBef>
              <a:spcAft>
                <a:spcPts val="0"/>
              </a:spcAft>
              <a:buClr>
                <a:schemeClr val="dk1"/>
              </a:buClr>
              <a:buSzPts val="1100"/>
              <a:buFont typeface="Arial"/>
              <a:buNone/>
            </a:pPr>
            <a:r>
              <a:rPr b="1" lang="en-GB" sz="1000">
                <a:solidFill>
                  <a:schemeClr val="dk1"/>
                </a:solidFill>
              </a:rPr>
              <a:t>Additional Context</a:t>
            </a:r>
            <a:endParaRPr b="1" sz="1000">
              <a:solidFill>
                <a:schemeClr val="dk1"/>
              </a:solidFill>
            </a:endParaRPr>
          </a:p>
          <a:p>
            <a:pPr indent="0" lvl="0" marL="0" rtl="0" algn="l">
              <a:lnSpc>
                <a:spcPct val="100000"/>
              </a:lnSpc>
              <a:spcBef>
                <a:spcPts val="0"/>
              </a:spcBef>
              <a:spcAft>
                <a:spcPts val="0"/>
              </a:spcAft>
              <a:buClr>
                <a:schemeClr val="dk1"/>
              </a:buClr>
              <a:buSzPts val="1100"/>
              <a:buFont typeface="Arial"/>
              <a:buNone/>
            </a:pPr>
            <a:r>
              <a:rPr lang="en-GB" sz="1000">
                <a:solidFill>
                  <a:schemeClr val="dk1"/>
                </a:solidFill>
              </a:rPr>
              <a:t>For some of these games, students may cite other in-game currencies. FIFA also has FIFA Coins, and League of Legends has Blue Essence. The difference is that those currencies are accumulated by completing in game milestones, and cannot be bought.</a:t>
            </a:r>
            <a:endParaRPr sz="1000">
              <a:solidFill>
                <a:schemeClr val="dk1"/>
              </a:solidFill>
            </a:endParaRPr>
          </a:p>
          <a:p>
            <a:pPr indent="0" lvl="0" marL="0" rtl="0" algn="l">
              <a:lnSpc>
                <a:spcPct val="100000"/>
              </a:lnSpc>
              <a:spcBef>
                <a:spcPts val="0"/>
              </a:spcBef>
              <a:spcAft>
                <a:spcPts val="0"/>
              </a:spcAft>
              <a:buClr>
                <a:schemeClr val="dk1"/>
              </a:buClr>
              <a:buSzPts val="1100"/>
              <a:buFont typeface="Arial"/>
              <a:buNone/>
            </a:pPr>
            <a:r>
              <a:t/>
            </a:r>
            <a:endParaRPr sz="1000">
              <a:solidFill>
                <a:schemeClr val="dk1"/>
              </a:solidFill>
            </a:endParaRPr>
          </a:p>
          <a:p>
            <a:pPr indent="0" lvl="0" marL="0" rtl="0" algn="l">
              <a:lnSpc>
                <a:spcPct val="100000"/>
              </a:lnSpc>
              <a:spcBef>
                <a:spcPts val="0"/>
              </a:spcBef>
              <a:spcAft>
                <a:spcPts val="0"/>
              </a:spcAft>
              <a:buClr>
                <a:schemeClr val="dk1"/>
              </a:buClr>
              <a:buSzPts val="1100"/>
              <a:buFont typeface="Arial"/>
              <a:buNone/>
            </a:pPr>
            <a:r>
              <a:t/>
            </a:r>
            <a:endParaRPr b="1" sz="1000">
              <a:solidFill>
                <a:schemeClr val="dk1"/>
              </a:solidFill>
            </a:endParaRPr>
          </a:p>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2" name="Shape 332"/>
        <p:cNvGrpSpPr/>
        <p:nvPr/>
      </p:nvGrpSpPr>
      <p:grpSpPr>
        <a:xfrm>
          <a:off x="0" y="0"/>
          <a:ext cx="0" cy="0"/>
          <a:chOff x="0" y="0"/>
          <a:chExt cx="0" cy="0"/>
        </a:xfrm>
      </p:grpSpPr>
      <p:sp>
        <p:nvSpPr>
          <p:cNvPr id="333" name="Google Shape;333;g1de99902055_0_8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34" name="Google Shape;334;g1de99902055_0_8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8" name="Shape 338"/>
        <p:cNvGrpSpPr/>
        <p:nvPr/>
      </p:nvGrpSpPr>
      <p:grpSpPr>
        <a:xfrm>
          <a:off x="0" y="0"/>
          <a:ext cx="0" cy="0"/>
          <a:chOff x="0" y="0"/>
          <a:chExt cx="0" cy="0"/>
        </a:xfrm>
      </p:grpSpPr>
      <p:sp>
        <p:nvSpPr>
          <p:cNvPr id="339" name="Google Shape;339;g1b68ce0ba16_0_269: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40" name="Google Shape;340;g1b68ce0ba16_0_26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5" name="Shape 345"/>
        <p:cNvGrpSpPr/>
        <p:nvPr/>
      </p:nvGrpSpPr>
      <p:grpSpPr>
        <a:xfrm>
          <a:off x="0" y="0"/>
          <a:ext cx="0" cy="0"/>
          <a:chOff x="0" y="0"/>
          <a:chExt cx="0" cy="0"/>
        </a:xfrm>
      </p:grpSpPr>
      <p:sp>
        <p:nvSpPr>
          <p:cNvPr id="346" name="Google Shape;346;g1821680791e_0_14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47" name="Google Shape;347;g1821680791e_0_14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 name="Shape 50"/>
        <p:cNvGrpSpPr/>
        <p:nvPr/>
      </p:nvGrpSpPr>
      <p:grpSpPr>
        <a:xfrm>
          <a:off x="0" y="0"/>
          <a:ext cx="0" cy="0"/>
          <a:chOff x="0" y="0"/>
          <a:chExt cx="0" cy="0"/>
        </a:xfrm>
      </p:grpSpPr>
      <p:sp>
        <p:nvSpPr>
          <p:cNvPr id="51" name="Google Shape;51;g1466ef7c987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52" name="Google Shape;52;g1466ef7c987_0_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77272"/>
              </a:lnSpc>
              <a:spcBef>
                <a:spcPts val="0"/>
              </a:spcBef>
              <a:spcAft>
                <a:spcPts val="0"/>
              </a:spcAft>
              <a:buClr>
                <a:schemeClr val="dk1"/>
              </a:buClr>
              <a:buSzPts val="1100"/>
              <a:buFont typeface="Arial"/>
              <a:buNone/>
            </a:pPr>
            <a:r>
              <a:rPr b="1" lang="en-GB">
                <a:solidFill>
                  <a:schemeClr val="dk1"/>
                </a:solidFill>
                <a:latin typeface="Lato"/>
                <a:ea typeface="Lato"/>
                <a:cs typeface="Lato"/>
                <a:sym typeface="Lato"/>
              </a:rPr>
              <a:t>Teacher delivery</a:t>
            </a:r>
            <a:endParaRPr b="1">
              <a:solidFill>
                <a:schemeClr val="dk1"/>
              </a:solidFill>
              <a:latin typeface="Lato"/>
              <a:ea typeface="Lato"/>
              <a:cs typeface="Lato"/>
              <a:sym typeface="Lato"/>
            </a:endParaRPr>
          </a:p>
          <a:p>
            <a:pPr indent="-298450" lvl="0" marL="457200" rtl="0" algn="l">
              <a:spcBef>
                <a:spcPts val="0"/>
              </a:spcBef>
              <a:spcAft>
                <a:spcPts val="0"/>
              </a:spcAft>
              <a:buClr>
                <a:schemeClr val="dk1"/>
              </a:buClr>
              <a:buSzPts val="1100"/>
              <a:buFont typeface="Lato"/>
              <a:buChar char="●"/>
            </a:pPr>
            <a:r>
              <a:rPr lang="en-GB">
                <a:solidFill>
                  <a:schemeClr val="dk1"/>
                </a:solidFill>
                <a:latin typeface="Lato"/>
                <a:ea typeface="Lato"/>
                <a:cs typeface="Lato"/>
                <a:sym typeface="Lato"/>
              </a:rPr>
              <a:t>Students should be invited to ask questions and they should be provided with an opportunity to ask questions anonymously. It is useful to have a question box or allocated space on the whiteboard for students to share questions.</a:t>
            </a:r>
            <a:endParaRPr>
              <a:solidFill>
                <a:schemeClr val="dk1"/>
              </a:solidFill>
              <a:latin typeface="Lato"/>
              <a:ea typeface="Lato"/>
              <a:cs typeface="Lato"/>
              <a:sym typeface="Lato"/>
            </a:endParaRPr>
          </a:p>
          <a:p>
            <a:pPr indent="-298450" lvl="0" marL="457200" rtl="0" algn="l">
              <a:spcBef>
                <a:spcPts val="0"/>
              </a:spcBef>
              <a:spcAft>
                <a:spcPts val="0"/>
              </a:spcAft>
              <a:buClr>
                <a:schemeClr val="dk1"/>
              </a:buClr>
              <a:buSzPts val="1100"/>
              <a:buFont typeface="Lato"/>
              <a:buChar char="●"/>
            </a:pPr>
            <a:r>
              <a:rPr lang="en-GB">
                <a:solidFill>
                  <a:schemeClr val="dk1"/>
                </a:solidFill>
                <a:latin typeface="Lato"/>
                <a:ea typeface="Lato"/>
                <a:cs typeface="Lato"/>
                <a:sym typeface="Lato"/>
              </a:rPr>
              <a:t>It is suggested that students are provided with post-its or slips to write their questions on and as the teacher circulates throughout the lesson these questions can be collected and answers throughout the session or using an allocated ‘question time’ at the end of the session.</a:t>
            </a:r>
            <a:endParaRPr>
              <a:solidFill>
                <a:schemeClr val="dk1"/>
              </a:solidFill>
              <a:latin typeface="Lato"/>
              <a:ea typeface="Lato"/>
              <a:cs typeface="Lato"/>
              <a:sym typeface="Lato"/>
            </a:endParaRPr>
          </a:p>
          <a:p>
            <a:pPr indent="-298450" lvl="0" marL="457200" rtl="0" algn="l">
              <a:spcBef>
                <a:spcPts val="0"/>
              </a:spcBef>
              <a:spcAft>
                <a:spcPts val="0"/>
              </a:spcAft>
              <a:buClr>
                <a:schemeClr val="dk1"/>
              </a:buClr>
              <a:buSzPts val="1100"/>
              <a:buFont typeface="Lato"/>
              <a:buChar char="●"/>
            </a:pPr>
            <a:r>
              <a:rPr lang="en-GB">
                <a:solidFill>
                  <a:schemeClr val="dk1"/>
                </a:solidFill>
                <a:latin typeface="Lato"/>
                <a:ea typeface="Lato"/>
                <a:cs typeface="Lato"/>
                <a:sym typeface="Lato"/>
              </a:rPr>
              <a:t>Students can be invited to respond to questions asked by their peers. If responses to questions are based on personal preference or opinion, the teacher should be clear to preface any answers with this.</a:t>
            </a:r>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3" name="Shape 353"/>
        <p:cNvGrpSpPr/>
        <p:nvPr/>
      </p:nvGrpSpPr>
      <p:grpSpPr>
        <a:xfrm>
          <a:off x="0" y="0"/>
          <a:ext cx="0" cy="0"/>
          <a:chOff x="0" y="0"/>
          <a:chExt cx="0" cy="0"/>
        </a:xfrm>
      </p:grpSpPr>
      <p:sp>
        <p:nvSpPr>
          <p:cNvPr id="354" name="Google Shape;354;g1821680791e_0_164: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55" name="Google Shape;355;g1821680791e_0_16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60" name="Shape 360"/>
        <p:cNvGrpSpPr/>
        <p:nvPr/>
      </p:nvGrpSpPr>
      <p:grpSpPr>
        <a:xfrm>
          <a:off x="0" y="0"/>
          <a:ext cx="0" cy="0"/>
          <a:chOff x="0" y="0"/>
          <a:chExt cx="0" cy="0"/>
        </a:xfrm>
      </p:grpSpPr>
      <p:sp>
        <p:nvSpPr>
          <p:cNvPr id="361" name="Google Shape;361;g1821680791e_0_17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62" name="Google Shape;362;g1821680791e_0_17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66" name="Shape 366"/>
        <p:cNvGrpSpPr/>
        <p:nvPr/>
      </p:nvGrpSpPr>
      <p:grpSpPr>
        <a:xfrm>
          <a:off x="0" y="0"/>
          <a:ext cx="0" cy="0"/>
          <a:chOff x="0" y="0"/>
          <a:chExt cx="0" cy="0"/>
        </a:xfrm>
      </p:grpSpPr>
      <p:sp>
        <p:nvSpPr>
          <p:cNvPr id="367" name="Google Shape;367;g1821680791e_0_17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68" name="Google Shape;368;g1821680791e_0_17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78" name="Shape 378"/>
        <p:cNvGrpSpPr/>
        <p:nvPr/>
      </p:nvGrpSpPr>
      <p:grpSpPr>
        <a:xfrm>
          <a:off x="0" y="0"/>
          <a:ext cx="0" cy="0"/>
          <a:chOff x="0" y="0"/>
          <a:chExt cx="0" cy="0"/>
        </a:xfrm>
      </p:grpSpPr>
      <p:sp>
        <p:nvSpPr>
          <p:cNvPr id="379" name="Google Shape;379;g1b68ce0ba16_0_13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80" name="Google Shape;380;g1b68ce0ba16_0_13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83" name="Shape 383"/>
        <p:cNvGrpSpPr/>
        <p:nvPr/>
      </p:nvGrpSpPr>
      <p:grpSpPr>
        <a:xfrm>
          <a:off x="0" y="0"/>
          <a:ext cx="0" cy="0"/>
          <a:chOff x="0" y="0"/>
          <a:chExt cx="0" cy="0"/>
        </a:xfrm>
      </p:grpSpPr>
      <p:sp>
        <p:nvSpPr>
          <p:cNvPr id="384" name="Google Shape;384;g2762ccb0c99_0_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85" name="Google Shape;385;g2762ccb0c99_0_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90" name="Shape 390"/>
        <p:cNvGrpSpPr/>
        <p:nvPr/>
      </p:nvGrpSpPr>
      <p:grpSpPr>
        <a:xfrm>
          <a:off x="0" y="0"/>
          <a:ext cx="0" cy="0"/>
          <a:chOff x="0" y="0"/>
          <a:chExt cx="0" cy="0"/>
        </a:xfrm>
      </p:grpSpPr>
      <p:sp>
        <p:nvSpPr>
          <p:cNvPr id="391" name="Google Shape;391;g1821680791e_0_188: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92" name="Google Shape;392;g1821680791e_0_18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97" name="Shape 397"/>
        <p:cNvGrpSpPr/>
        <p:nvPr/>
      </p:nvGrpSpPr>
      <p:grpSpPr>
        <a:xfrm>
          <a:off x="0" y="0"/>
          <a:ext cx="0" cy="0"/>
          <a:chOff x="0" y="0"/>
          <a:chExt cx="0" cy="0"/>
        </a:xfrm>
      </p:grpSpPr>
      <p:sp>
        <p:nvSpPr>
          <p:cNvPr id="398" name="Google Shape;398;g21808b642f0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99" name="Google Shape;399;g21808b642f0_0_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15" name="Shape 415"/>
        <p:cNvGrpSpPr/>
        <p:nvPr/>
      </p:nvGrpSpPr>
      <p:grpSpPr>
        <a:xfrm>
          <a:off x="0" y="0"/>
          <a:ext cx="0" cy="0"/>
          <a:chOff x="0" y="0"/>
          <a:chExt cx="0" cy="0"/>
        </a:xfrm>
      </p:grpSpPr>
      <p:sp>
        <p:nvSpPr>
          <p:cNvPr id="416" name="Google Shape;416;g1821680791e_0_25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17" name="Google Shape;417;g1821680791e_0_25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21" name="Shape 421"/>
        <p:cNvGrpSpPr/>
        <p:nvPr/>
      </p:nvGrpSpPr>
      <p:grpSpPr>
        <a:xfrm>
          <a:off x="0" y="0"/>
          <a:ext cx="0" cy="0"/>
          <a:chOff x="0" y="0"/>
          <a:chExt cx="0" cy="0"/>
        </a:xfrm>
      </p:grpSpPr>
      <p:sp>
        <p:nvSpPr>
          <p:cNvPr id="422" name="Google Shape;422;g1821680791e_0_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23" name="Google Shape;423;g1821680791e_0_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7" name="Shape 57"/>
        <p:cNvGrpSpPr/>
        <p:nvPr/>
      </p:nvGrpSpPr>
      <p:grpSpPr>
        <a:xfrm>
          <a:off x="0" y="0"/>
          <a:ext cx="0" cy="0"/>
          <a:chOff x="0" y="0"/>
          <a:chExt cx="0" cy="0"/>
        </a:xfrm>
      </p:grpSpPr>
      <p:sp>
        <p:nvSpPr>
          <p:cNvPr id="58" name="Google Shape;58;g25ebec4249c_0_10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59" name="Google Shape;59;g25ebec4249c_0_10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sz="1200">
              <a:latin typeface="Lato"/>
              <a:ea typeface="Lato"/>
              <a:cs typeface="Lato"/>
              <a:sym typeface="Lato"/>
            </a:endParaRPr>
          </a:p>
          <a:p>
            <a:pPr indent="0" lvl="0" marL="0" rtl="0" algn="l">
              <a:lnSpc>
                <a:spcPct val="100000"/>
              </a:lnSpc>
              <a:spcBef>
                <a:spcPts val="0"/>
              </a:spcBef>
              <a:spcAft>
                <a:spcPts val="0"/>
              </a:spcAft>
              <a:buSzPts val="1100"/>
              <a:buNone/>
            </a:pPr>
            <a:r>
              <a:t/>
            </a:r>
            <a:endParaRPr sz="1200">
              <a:latin typeface="Lato"/>
              <a:ea typeface="Lato"/>
              <a:cs typeface="Lato"/>
              <a:sym typeface="Lato"/>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5" name="Shape 65"/>
        <p:cNvGrpSpPr/>
        <p:nvPr/>
      </p:nvGrpSpPr>
      <p:grpSpPr>
        <a:xfrm>
          <a:off x="0" y="0"/>
          <a:ext cx="0" cy="0"/>
          <a:chOff x="0" y="0"/>
          <a:chExt cx="0" cy="0"/>
        </a:xfrm>
      </p:grpSpPr>
      <p:sp>
        <p:nvSpPr>
          <p:cNvPr id="66" name="Google Shape;66;g1575e96a1fb_0_257: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67" name="Google Shape;67;g1575e96a1fb_0_25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292100" lvl="0" marL="457200" rtl="0" algn="l">
              <a:lnSpc>
                <a:spcPct val="107000"/>
              </a:lnSpc>
              <a:spcBef>
                <a:spcPts val="0"/>
              </a:spcBef>
              <a:spcAft>
                <a:spcPts val="0"/>
              </a:spcAft>
              <a:buClr>
                <a:schemeClr val="dk1"/>
              </a:buClr>
              <a:buSzPts val="1000"/>
              <a:buFont typeface="Lato"/>
              <a:buAutoNum type="arabicPeriod"/>
            </a:pPr>
            <a:r>
              <a:t/>
            </a:r>
            <a:endParaRPr sz="1000">
              <a:solidFill>
                <a:schemeClr val="dk1"/>
              </a:solidFill>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2" name="Shape 72"/>
        <p:cNvGrpSpPr/>
        <p:nvPr/>
      </p:nvGrpSpPr>
      <p:grpSpPr>
        <a:xfrm>
          <a:off x="0" y="0"/>
          <a:ext cx="0" cy="0"/>
          <a:chOff x="0" y="0"/>
          <a:chExt cx="0" cy="0"/>
        </a:xfrm>
      </p:grpSpPr>
      <p:sp>
        <p:nvSpPr>
          <p:cNvPr id="73" name="Google Shape;73;g1ff16ee016e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74" name="Google Shape;74;g1ff16ee016e_0_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en-GB"/>
              <a:t>Optional print for </a:t>
            </a:r>
            <a:r>
              <a:rPr b="1" lang="en-GB"/>
              <a:t>Do Now</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4" name="Shape 84"/>
        <p:cNvGrpSpPr/>
        <p:nvPr/>
      </p:nvGrpSpPr>
      <p:grpSpPr>
        <a:xfrm>
          <a:off x="0" y="0"/>
          <a:ext cx="0" cy="0"/>
          <a:chOff x="0" y="0"/>
          <a:chExt cx="0" cy="0"/>
        </a:xfrm>
      </p:grpSpPr>
      <p:sp>
        <p:nvSpPr>
          <p:cNvPr id="85" name="Google Shape;85;g1821680791e_0_3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86" name="Google Shape;86;g1821680791e_0_3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9" name="Shape 99"/>
        <p:cNvGrpSpPr/>
        <p:nvPr/>
      </p:nvGrpSpPr>
      <p:grpSpPr>
        <a:xfrm>
          <a:off x="0" y="0"/>
          <a:ext cx="0" cy="0"/>
          <a:chOff x="0" y="0"/>
          <a:chExt cx="0" cy="0"/>
        </a:xfrm>
      </p:grpSpPr>
      <p:sp>
        <p:nvSpPr>
          <p:cNvPr id="100" name="Google Shape;100;g1b68ce0ba16_0_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01" name="Google Shape;101;g1b68ce0ba16_0_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Clr>
                <a:schemeClr val="dk1"/>
              </a:buClr>
              <a:buSzPts val="1100"/>
              <a:buFont typeface="Arial"/>
              <a:buNone/>
            </a:pPr>
            <a:r>
              <a:rPr b="1" lang="en-GB" sz="1000">
                <a:solidFill>
                  <a:schemeClr val="dk1"/>
                </a:solidFill>
              </a:rPr>
              <a:t>Delivery Instructions</a:t>
            </a:r>
            <a:endParaRPr b="1" sz="1000">
              <a:solidFill>
                <a:schemeClr val="dk1"/>
              </a:solidFill>
            </a:endParaRPr>
          </a:p>
          <a:p>
            <a:pPr indent="0" lvl="0" marL="0" rtl="0" algn="l">
              <a:lnSpc>
                <a:spcPct val="100000"/>
              </a:lnSpc>
              <a:spcBef>
                <a:spcPts val="0"/>
              </a:spcBef>
              <a:spcAft>
                <a:spcPts val="0"/>
              </a:spcAft>
              <a:buClr>
                <a:schemeClr val="dk1"/>
              </a:buClr>
              <a:buSzPts val="1100"/>
              <a:buFont typeface="Arial"/>
              <a:buNone/>
            </a:pPr>
            <a:r>
              <a:t/>
            </a:r>
            <a:endParaRPr sz="1000">
              <a:solidFill>
                <a:schemeClr val="dk1"/>
              </a:solidFill>
            </a:endParaRPr>
          </a:p>
          <a:p>
            <a:pPr indent="0" lvl="0" marL="0" rtl="0" algn="l">
              <a:lnSpc>
                <a:spcPct val="100000"/>
              </a:lnSpc>
              <a:spcBef>
                <a:spcPts val="0"/>
              </a:spcBef>
              <a:spcAft>
                <a:spcPts val="0"/>
              </a:spcAft>
              <a:buClr>
                <a:schemeClr val="dk1"/>
              </a:buClr>
              <a:buSzPts val="1100"/>
              <a:buFont typeface="Arial"/>
              <a:buNone/>
            </a:pPr>
            <a:r>
              <a:t/>
            </a:r>
            <a:endParaRPr b="1" sz="1000">
              <a:solidFill>
                <a:schemeClr val="dk1"/>
              </a:solidFill>
            </a:endParaRPr>
          </a:p>
          <a:p>
            <a:pPr indent="0" lvl="0" marL="0" rtl="0" algn="l">
              <a:lnSpc>
                <a:spcPct val="100000"/>
              </a:lnSpc>
              <a:spcBef>
                <a:spcPts val="0"/>
              </a:spcBef>
              <a:spcAft>
                <a:spcPts val="0"/>
              </a:spcAft>
              <a:buClr>
                <a:schemeClr val="dk1"/>
              </a:buClr>
              <a:buSzPts val="1100"/>
              <a:buFont typeface="Arial"/>
              <a:buNone/>
            </a:pPr>
            <a:r>
              <a:rPr b="1" lang="en-GB" sz="1000">
                <a:solidFill>
                  <a:schemeClr val="dk1"/>
                </a:solidFill>
              </a:rPr>
              <a:t>Teacher Explanation</a:t>
            </a:r>
            <a:endParaRPr b="1" sz="1000">
              <a:solidFill>
                <a:schemeClr val="dk1"/>
              </a:solidFill>
            </a:endParaRPr>
          </a:p>
          <a:p>
            <a:pPr indent="0" lvl="0" marL="0" rtl="0" algn="l">
              <a:lnSpc>
                <a:spcPct val="100000"/>
              </a:lnSpc>
              <a:spcBef>
                <a:spcPts val="0"/>
              </a:spcBef>
              <a:spcAft>
                <a:spcPts val="0"/>
              </a:spcAft>
              <a:buClr>
                <a:schemeClr val="dk1"/>
              </a:buClr>
              <a:buSzPts val="1100"/>
              <a:buFont typeface="Arial"/>
              <a:buNone/>
            </a:pPr>
            <a:r>
              <a:t/>
            </a:r>
            <a:endParaRPr b="1" sz="1000">
              <a:solidFill>
                <a:schemeClr val="dk1"/>
              </a:solidFill>
            </a:endParaRPr>
          </a:p>
          <a:p>
            <a:pPr indent="0" lvl="0" marL="0" rtl="0" algn="l">
              <a:lnSpc>
                <a:spcPct val="100000"/>
              </a:lnSpc>
              <a:spcBef>
                <a:spcPts val="0"/>
              </a:spcBef>
              <a:spcAft>
                <a:spcPts val="0"/>
              </a:spcAft>
              <a:buClr>
                <a:schemeClr val="dk1"/>
              </a:buClr>
              <a:buSzPts val="1100"/>
              <a:buFont typeface="Arial"/>
              <a:buNone/>
            </a:pPr>
            <a:r>
              <a:rPr b="1" lang="en-GB" sz="1000">
                <a:solidFill>
                  <a:schemeClr val="dk1"/>
                </a:solidFill>
              </a:rPr>
              <a:t>Prompt Questions</a:t>
            </a:r>
            <a:endParaRPr b="1" sz="1000">
              <a:solidFill>
                <a:schemeClr val="dk1"/>
              </a:solidFill>
            </a:endParaRPr>
          </a:p>
          <a:p>
            <a:pPr indent="0" lvl="0" marL="0" rtl="0" algn="l">
              <a:lnSpc>
                <a:spcPct val="100000"/>
              </a:lnSpc>
              <a:spcBef>
                <a:spcPts val="0"/>
              </a:spcBef>
              <a:spcAft>
                <a:spcPts val="0"/>
              </a:spcAft>
              <a:buClr>
                <a:schemeClr val="dk1"/>
              </a:buClr>
              <a:buSzPts val="1100"/>
              <a:buFont typeface="Arial"/>
              <a:buNone/>
            </a:pPr>
            <a:r>
              <a:t/>
            </a:r>
            <a:endParaRPr b="1" sz="1000">
              <a:solidFill>
                <a:schemeClr val="dk1"/>
              </a:solidFill>
            </a:endParaRPr>
          </a:p>
          <a:p>
            <a:pPr indent="0" lvl="0" marL="0" rtl="0" algn="l">
              <a:lnSpc>
                <a:spcPct val="100000"/>
              </a:lnSpc>
              <a:spcBef>
                <a:spcPts val="0"/>
              </a:spcBef>
              <a:spcAft>
                <a:spcPts val="0"/>
              </a:spcAft>
              <a:buClr>
                <a:schemeClr val="dk1"/>
              </a:buClr>
              <a:buSzPts val="1100"/>
              <a:buFont typeface="Arial"/>
              <a:buNone/>
            </a:pPr>
            <a:r>
              <a:rPr b="1" lang="en-GB" sz="1000">
                <a:solidFill>
                  <a:schemeClr val="dk1"/>
                </a:solidFill>
              </a:rPr>
              <a:t>Additional Context</a:t>
            </a:r>
            <a:endParaRPr b="1" sz="1000">
              <a:solidFill>
                <a:schemeClr val="dk1"/>
              </a:solidFill>
            </a:endParaRPr>
          </a:p>
          <a:p>
            <a:pPr indent="0" lvl="0" marL="0" rtl="0" algn="l">
              <a:lnSpc>
                <a:spcPct val="100000"/>
              </a:lnSpc>
              <a:spcBef>
                <a:spcPts val="0"/>
              </a:spcBef>
              <a:spcAft>
                <a:spcPts val="0"/>
              </a:spcAft>
              <a:buClr>
                <a:schemeClr val="dk1"/>
              </a:buClr>
              <a:buSzPts val="1100"/>
              <a:buFont typeface="Arial"/>
              <a:buNone/>
            </a:pPr>
            <a:r>
              <a:t/>
            </a:r>
            <a:endParaRPr sz="1000">
              <a:solidFill>
                <a:schemeClr val="dk1"/>
              </a:solidFill>
            </a:endParaRPr>
          </a:p>
          <a:p>
            <a:pPr indent="0" lvl="0" marL="0" rtl="0" algn="l">
              <a:lnSpc>
                <a:spcPct val="100000"/>
              </a:lnSpc>
              <a:spcBef>
                <a:spcPts val="0"/>
              </a:spcBef>
              <a:spcAft>
                <a:spcPts val="0"/>
              </a:spcAft>
              <a:buClr>
                <a:schemeClr val="dk1"/>
              </a:buClr>
              <a:buSzPts val="1100"/>
              <a:buFont typeface="Arial"/>
              <a:buNone/>
            </a:pPr>
            <a:r>
              <a:t/>
            </a:r>
            <a:endParaRPr>
              <a:solidFill>
                <a:schemeClr val="dk1"/>
              </a:solidFill>
            </a:endParaRPr>
          </a:p>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7" name="Shape 107"/>
        <p:cNvGrpSpPr/>
        <p:nvPr/>
      </p:nvGrpSpPr>
      <p:grpSpPr>
        <a:xfrm>
          <a:off x="0" y="0"/>
          <a:ext cx="0" cy="0"/>
          <a:chOff x="0" y="0"/>
          <a:chExt cx="0" cy="0"/>
        </a:xfrm>
      </p:grpSpPr>
      <p:sp>
        <p:nvSpPr>
          <p:cNvPr id="108" name="Google Shape;108;g1b68ce0ba16_0_5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09" name="Google Shape;109;g1b68ce0ba16_0_5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Clr>
                <a:schemeClr val="dk1"/>
              </a:buClr>
              <a:buSzPts val="1100"/>
              <a:buFont typeface="Arial"/>
              <a:buNone/>
            </a:pPr>
            <a:r>
              <a:rPr b="1" lang="en-GB">
                <a:solidFill>
                  <a:schemeClr val="dk1"/>
                </a:solidFill>
                <a:latin typeface="Lato"/>
                <a:ea typeface="Lato"/>
                <a:cs typeface="Lato"/>
                <a:sym typeface="Lato"/>
              </a:rPr>
              <a:t>Additional Context</a:t>
            </a:r>
            <a:endParaRPr b="1">
              <a:solidFill>
                <a:schemeClr val="dk1"/>
              </a:solidFill>
              <a:latin typeface="Lato"/>
              <a:ea typeface="Lato"/>
              <a:cs typeface="Lato"/>
              <a:sym typeface="Lato"/>
            </a:endParaRPr>
          </a:p>
          <a:p>
            <a:pPr indent="-298450" lvl="0" marL="457200" rtl="0" algn="l">
              <a:lnSpc>
                <a:spcPct val="100000"/>
              </a:lnSpc>
              <a:spcBef>
                <a:spcPts val="0"/>
              </a:spcBef>
              <a:spcAft>
                <a:spcPts val="0"/>
              </a:spcAft>
              <a:buClr>
                <a:schemeClr val="dk1"/>
              </a:buClr>
              <a:buSzPts val="1100"/>
              <a:buFont typeface="Lato"/>
              <a:buChar char="●"/>
            </a:pPr>
            <a:r>
              <a:rPr lang="en-GB">
                <a:solidFill>
                  <a:schemeClr val="dk1"/>
                </a:solidFill>
                <a:latin typeface="Lato"/>
                <a:ea typeface="Lato"/>
                <a:cs typeface="Lato"/>
                <a:sym typeface="Lato"/>
              </a:rPr>
              <a:t>Use Virtual Currencies: This psychologically dissociates in game spending from spending actual money. Means people are more likely to spend, as it feels less like they are spending their own money</a:t>
            </a:r>
            <a:endParaRPr>
              <a:solidFill>
                <a:schemeClr val="dk1"/>
              </a:solidFill>
              <a:latin typeface="Lato"/>
              <a:ea typeface="Lato"/>
              <a:cs typeface="Lato"/>
              <a:sym typeface="Lato"/>
            </a:endParaRPr>
          </a:p>
          <a:p>
            <a:pPr indent="-298450" lvl="0" marL="457200" rtl="0" algn="l">
              <a:lnSpc>
                <a:spcPct val="100000"/>
              </a:lnSpc>
              <a:spcBef>
                <a:spcPts val="0"/>
              </a:spcBef>
              <a:spcAft>
                <a:spcPts val="0"/>
              </a:spcAft>
              <a:buClr>
                <a:schemeClr val="dk1"/>
              </a:buClr>
              <a:buSzPts val="1100"/>
              <a:buFont typeface="Lato"/>
              <a:buChar char="●"/>
            </a:pPr>
            <a:r>
              <a:rPr lang="en-GB">
                <a:solidFill>
                  <a:schemeClr val="dk1"/>
                </a:solidFill>
                <a:latin typeface="Lato"/>
                <a:ea typeface="Lato"/>
                <a:cs typeface="Lato"/>
                <a:sym typeface="Lato"/>
              </a:rPr>
              <a:t>Strange Exchange Rates: Makes it tricker to calculate exactly how much of your own money you are spending.</a:t>
            </a:r>
            <a:endParaRPr>
              <a:solidFill>
                <a:schemeClr val="dk1"/>
              </a:solidFill>
              <a:latin typeface="Lato"/>
              <a:ea typeface="Lato"/>
              <a:cs typeface="Lato"/>
              <a:sym typeface="Lato"/>
            </a:endParaRPr>
          </a:p>
          <a:p>
            <a:pPr indent="-298450" lvl="0" marL="457200" rtl="0" algn="l">
              <a:lnSpc>
                <a:spcPct val="100000"/>
              </a:lnSpc>
              <a:spcBef>
                <a:spcPts val="0"/>
              </a:spcBef>
              <a:spcAft>
                <a:spcPts val="0"/>
              </a:spcAft>
              <a:buClr>
                <a:schemeClr val="dk1"/>
              </a:buClr>
              <a:buSzPts val="1100"/>
              <a:buFont typeface="Lato"/>
              <a:buChar char="●"/>
            </a:pPr>
            <a:r>
              <a:rPr lang="en-GB">
                <a:solidFill>
                  <a:schemeClr val="dk1"/>
                </a:solidFill>
                <a:latin typeface="Lato"/>
                <a:ea typeface="Lato"/>
                <a:cs typeface="Lato"/>
                <a:sym typeface="Lato"/>
              </a:rPr>
              <a:t>Easy Payment Process: Simple methods of payment reduces barriers to purchases.</a:t>
            </a:r>
            <a:endParaRPr>
              <a:solidFill>
                <a:schemeClr val="dk1"/>
              </a:solidFill>
              <a:latin typeface="Lato"/>
              <a:ea typeface="Lato"/>
              <a:cs typeface="Lato"/>
              <a:sym typeface="Lato"/>
            </a:endParaRPr>
          </a:p>
          <a:p>
            <a:pPr indent="-298450" lvl="0" marL="457200" rtl="0" algn="l">
              <a:lnSpc>
                <a:spcPct val="100000"/>
              </a:lnSpc>
              <a:spcBef>
                <a:spcPts val="0"/>
              </a:spcBef>
              <a:spcAft>
                <a:spcPts val="0"/>
              </a:spcAft>
              <a:buClr>
                <a:schemeClr val="dk1"/>
              </a:buClr>
              <a:buSzPts val="1100"/>
              <a:buFont typeface="Lato"/>
              <a:buChar char="●"/>
            </a:pPr>
            <a:r>
              <a:rPr lang="en-GB">
                <a:solidFill>
                  <a:schemeClr val="dk1"/>
                </a:solidFill>
                <a:latin typeface="Lato"/>
                <a:ea typeface="Lato"/>
                <a:cs typeface="Lato"/>
                <a:sym typeface="Lato"/>
              </a:rPr>
              <a:t>Embedded Inconvenience: Encourages people to pay for items that improve convenience</a:t>
            </a:r>
            <a:endParaRPr>
              <a:solidFill>
                <a:schemeClr val="dk1"/>
              </a:solidFill>
              <a:latin typeface="Lato"/>
              <a:ea typeface="Lato"/>
              <a:cs typeface="Lato"/>
              <a:sym typeface="Lato"/>
            </a:endParaRPr>
          </a:p>
          <a:p>
            <a:pPr indent="-298450" lvl="0" marL="457200" rtl="0" algn="l">
              <a:lnSpc>
                <a:spcPct val="100000"/>
              </a:lnSpc>
              <a:spcBef>
                <a:spcPts val="0"/>
              </a:spcBef>
              <a:spcAft>
                <a:spcPts val="0"/>
              </a:spcAft>
              <a:buClr>
                <a:schemeClr val="dk1"/>
              </a:buClr>
              <a:buSzPts val="1100"/>
              <a:buFont typeface="Lato"/>
              <a:buChar char="●"/>
            </a:pPr>
            <a:r>
              <a:rPr lang="en-GB">
                <a:solidFill>
                  <a:schemeClr val="dk1"/>
                </a:solidFill>
                <a:latin typeface="Lato"/>
                <a:ea typeface="Lato"/>
                <a:cs typeface="Lato"/>
                <a:sym typeface="Lato"/>
              </a:rPr>
              <a:t>Dynamic Pricing: Captures people who may not be willing to pay higher prices, but might be more willing to pay lower prices.</a:t>
            </a:r>
            <a:endParaRPr>
              <a:solidFill>
                <a:schemeClr val="dk1"/>
              </a:solidFill>
              <a:latin typeface="Lato"/>
              <a:ea typeface="Lato"/>
              <a:cs typeface="Lato"/>
              <a:sym typeface="Lato"/>
            </a:endParaRPr>
          </a:p>
          <a:p>
            <a:pPr indent="0" lvl="0" marL="0" rtl="0" algn="l">
              <a:lnSpc>
                <a:spcPct val="100000"/>
              </a:lnSpc>
              <a:spcBef>
                <a:spcPts val="0"/>
              </a:spcBef>
              <a:spcAft>
                <a:spcPts val="0"/>
              </a:spcAft>
              <a:buClr>
                <a:schemeClr val="dk1"/>
              </a:buClr>
              <a:buSzPts val="1100"/>
              <a:buFont typeface="Arial"/>
              <a:buNone/>
            </a:pPr>
            <a:r>
              <a:t/>
            </a:r>
            <a:endParaRPr>
              <a:solidFill>
                <a:schemeClr val="dk1"/>
              </a:solidFill>
              <a:latin typeface="Lato"/>
              <a:ea typeface="Lato"/>
              <a:cs typeface="Lato"/>
              <a:sym typeface="Lato"/>
            </a:endParaRPr>
          </a:p>
          <a:p>
            <a:pPr indent="0" lvl="0" marL="0" rtl="0" algn="l">
              <a:lnSpc>
                <a:spcPct val="100000"/>
              </a:lnSpc>
              <a:spcBef>
                <a:spcPts val="0"/>
              </a:spcBef>
              <a:spcAft>
                <a:spcPts val="0"/>
              </a:spcAft>
              <a:buSzPts val="1100"/>
              <a:buNone/>
            </a:pPr>
            <a:r>
              <a:t/>
            </a:r>
            <a:endParaRPr>
              <a:latin typeface="Lato"/>
              <a:ea typeface="Lato"/>
              <a:cs typeface="Lato"/>
              <a:sym typeface="Lato"/>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6.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 Id="rId3" Type="http://schemas.openxmlformats.org/officeDocument/2006/relationships/image" Target="../media/image4.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pn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pn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slide 1">
  <p:cSld name="TITLE_AND_TWO_COLUMNS_1">
    <p:spTree>
      <p:nvGrpSpPr>
        <p:cNvPr id="7" name="Shape 7"/>
        <p:cNvGrpSpPr/>
        <p:nvPr/>
      </p:nvGrpSpPr>
      <p:grpSpPr>
        <a:xfrm>
          <a:off x="0" y="0"/>
          <a:ext cx="0" cy="0"/>
          <a:chOff x="0" y="0"/>
          <a:chExt cx="0" cy="0"/>
        </a:xfrm>
      </p:grpSpPr>
      <p:sp>
        <p:nvSpPr>
          <p:cNvPr id="8" name="Google Shape;8;g2fe1149e659_0_2"/>
          <p:cNvSpPr/>
          <p:nvPr/>
        </p:nvSpPr>
        <p:spPr>
          <a:xfrm>
            <a:off x="0" y="0"/>
            <a:ext cx="9144000" cy="1015500"/>
          </a:xfrm>
          <a:prstGeom prst="rect">
            <a:avLst/>
          </a:pr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id="9" name="Google Shape;9;g2fe1149e659_0_2"/>
          <p:cNvPicPr preferRelativeResize="0"/>
          <p:nvPr/>
        </p:nvPicPr>
        <p:blipFill rotWithShape="1">
          <a:blip r:embed="rId2">
            <a:alphaModFix/>
          </a:blip>
          <a:srcRect b="-9684" l="-7535" r="-5779" t="-8128"/>
          <a:stretch/>
        </p:blipFill>
        <p:spPr>
          <a:xfrm>
            <a:off x="8055750" y="4325600"/>
            <a:ext cx="835000" cy="643375"/>
          </a:xfrm>
          <a:prstGeom prst="rect">
            <a:avLst/>
          </a:prstGeom>
          <a:noFill/>
          <a:ln>
            <a:noFill/>
          </a:ln>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ivider slide 1">
  <p:cSld name="1_Divider slide">
    <p:bg>
      <p:bgPr>
        <a:solidFill>
          <a:srgbClr val="262A33"/>
        </a:solidFill>
      </p:bgPr>
    </p:bg>
    <p:spTree>
      <p:nvGrpSpPr>
        <p:cNvPr id="35" name="Shape 35"/>
        <p:cNvGrpSpPr/>
        <p:nvPr/>
      </p:nvGrpSpPr>
      <p:grpSpPr>
        <a:xfrm>
          <a:off x="0" y="0"/>
          <a:ext cx="0" cy="0"/>
          <a:chOff x="0" y="0"/>
          <a:chExt cx="0" cy="0"/>
        </a:xfrm>
      </p:grpSpPr>
      <p:pic>
        <p:nvPicPr>
          <p:cNvPr id="36" name="Google Shape;36;g2fe1149e659_0_30"/>
          <p:cNvPicPr preferRelativeResize="0"/>
          <p:nvPr/>
        </p:nvPicPr>
        <p:blipFill rotWithShape="1">
          <a:blip r:embed="rId2">
            <a:alphaModFix/>
          </a:blip>
          <a:srcRect b="0" l="0" r="0" t="0"/>
          <a:stretch/>
        </p:blipFill>
        <p:spPr>
          <a:xfrm>
            <a:off x="8052064" y="4271278"/>
            <a:ext cx="793551" cy="585406"/>
          </a:xfrm>
          <a:prstGeom prst="rect">
            <a:avLst/>
          </a:prstGeom>
          <a:noFill/>
          <a:ln>
            <a:noFill/>
          </a:ln>
        </p:spPr>
      </p:pic>
      <p:sp>
        <p:nvSpPr>
          <p:cNvPr id="37" name="Google Shape;37;g2fe1149e659_0_30"/>
          <p:cNvSpPr txBox="1"/>
          <p:nvPr>
            <p:ph idx="12" type="sldNum"/>
          </p:nvPr>
        </p:nvSpPr>
        <p:spPr>
          <a:xfrm>
            <a:off x="8556784" y="4749851"/>
            <a:ext cx="548700" cy="393600"/>
          </a:xfrm>
          <a:prstGeom prst="rect">
            <a:avLst/>
          </a:prstGeom>
          <a:noFill/>
          <a:ln>
            <a:noFill/>
          </a:ln>
        </p:spPr>
        <p:txBody>
          <a:bodyPr anchorCtr="0" anchor="t" bIns="91425" lIns="91425" spcFirstLastPara="1" rIns="91425" wrap="square" tIns="91425">
            <a:normAutofit/>
          </a:bodyPr>
          <a:lstStyle>
            <a:lvl1pPr indent="0" lvl="0" marL="0" marR="0" rtl="0" algn="r">
              <a:lnSpc>
                <a:spcPct val="100000"/>
              </a:lnSpc>
              <a:spcBef>
                <a:spcPts val="0"/>
              </a:spcBef>
              <a:spcAft>
                <a:spcPts val="0"/>
              </a:spcAft>
              <a:buClr>
                <a:srgbClr val="000000"/>
              </a:buClr>
              <a:buSzPts val="1000"/>
              <a:buFont typeface="Arial"/>
              <a:buNone/>
              <a:defRPr b="0" i="0" sz="1300" u="none" cap="none" strike="noStrike">
                <a:solidFill>
                  <a:schemeClr val="dk1"/>
                </a:solidFill>
                <a:latin typeface="Arial"/>
                <a:ea typeface="Arial"/>
                <a:cs typeface="Arial"/>
                <a:sym typeface="Arial"/>
              </a:defRPr>
            </a:lvl1pPr>
            <a:lvl2pPr indent="0" lvl="1" marL="0" marR="0" rtl="0" algn="r">
              <a:lnSpc>
                <a:spcPct val="100000"/>
              </a:lnSpc>
              <a:spcBef>
                <a:spcPts val="0"/>
              </a:spcBef>
              <a:spcAft>
                <a:spcPts val="0"/>
              </a:spcAft>
              <a:buClr>
                <a:srgbClr val="000000"/>
              </a:buClr>
              <a:buSzPts val="1000"/>
              <a:buFont typeface="Arial"/>
              <a:buNone/>
              <a:defRPr b="0" i="0" sz="1300" u="none" cap="none" strike="noStrike">
                <a:solidFill>
                  <a:schemeClr val="dk1"/>
                </a:solidFill>
                <a:latin typeface="Arial"/>
                <a:ea typeface="Arial"/>
                <a:cs typeface="Arial"/>
                <a:sym typeface="Arial"/>
              </a:defRPr>
            </a:lvl2pPr>
            <a:lvl3pPr indent="0" lvl="2" marL="0" marR="0" rtl="0" algn="r">
              <a:lnSpc>
                <a:spcPct val="100000"/>
              </a:lnSpc>
              <a:spcBef>
                <a:spcPts val="0"/>
              </a:spcBef>
              <a:spcAft>
                <a:spcPts val="0"/>
              </a:spcAft>
              <a:buClr>
                <a:srgbClr val="000000"/>
              </a:buClr>
              <a:buSzPts val="1000"/>
              <a:buFont typeface="Arial"/>
              <a:buNone/>
              <a:defRPr b="0" i="0" sz="1300" u="none" cap="none" strike="noStrike">
                <a:solidFill>
                  <a:schemeClr val="dk1"/>
                </a:solidFill>
                <a:latin typeface="Arial"/>
                <a:ea typeface="Arial"/>
                <a:cs typeface="Arial"/>
                <a:sym typeface="Arial"/>
              </a:defRPr>
            </a:lvl3pPr>
            <a:lvl4pPr indent="0" lvl="3" marL="0" marR="0" rtl="0" algn="r">
              <a:lnSpc>
                <a:spcPct val="100000"/>
              </a:lnSpc>
              <a:spcBef>
                <a:spcPts val="0"/>
              </a:spcBef>
              <a:spcAft>
                <a:spcPts val="0"/>
              </a:spcAft>
              <a:buClr>
                <a:srgbClr val="000000"/>
              </a:buClr>
              <a:buSzPts val="1000"/>
              <a:buFont typeface="Arial"/>
              <a:buNone/>
              <a:defRPr b="0" i="0" sz="1300" u="none" cap="none" strike="noStrike">
                <a:solidFill>
                  <a:schemeClr val="dk1"/>
                </a:solidFill>
                <a:latin typeface="Arial"/>
                <a:ea typeface="Arial"/>
                <a:cs typeface="Arial"/>
                <a:sym typeface="Arial"/>
              </a:defRPr>
            </a:lvl4pPr>
            <a:lvl5pPr indent="0" lvl="4" marL="0" marR="0" rtl="0" algn="r">
              <a:lnSpc>
                <a:spcPct val="100000"/>
              </a:lnSpc>
              <a:spcBef>
                <a:spcPts val="0"/>
              </a:spcBef>
              <a:spcAft>
                <a:spcPts val="0"/>
              </a:spcAft>
              <a:buClr>
                <a:srgbClr val="000000"/>
              </a:buClr>
              <a:buSzPts val="1000"/>
              <a:buFont typeface="Arial"/>
              <a:buNone/>
              <a:defRPr b="0" i="0" sz="1300" u="none" cap="none" strike="noStrike">
                <a:solidFill>
                  <a:schemeClr val="dk1"/>
                </a:solidFill>
                <a:latin typeface="Arial"/>
                <a:ea typeface="Arial"/>
                <a:cs typeface="Arial"/>
                <a:sym typeface="Arial"/>
              </a:defRPr>
            </a:lvl5pPr>
            <a:lvl6pPr indent="0" lvl="5" marL="0" marR="0" rtl="0" algn="r">
              <a:lnSpc>
                <a:spcPct val="100000"/>
              </a:lnSpc>
              <a:spcBef>
                <a:spcPts val="0"/>
              </a:spcBef>
              <a:spcAft>
                <a:spcPts val="0"/>
              </a:spcAft>
              <a:buClr>
                <a:srgbClr val="000000"/>
              </a:buClr>
              <a:buSzPts val="1000"/>
              <a:buFont typeface="Arial"/>
              <a:buNone/>
              <a:defRPr b="0" i="0" sz="1300" u="none" cap="none" strike="noStrike">
                <a:solidFill>
                  <a:schemeClr val="dk1"/>
                </a:solidFill>
                <a:latin typeface="Arial"/>
                <a:ea typeface="Arial"/>
                <a:cs typeface="Arial"/>
                <a:sym typeface="Arial"/>
              </a:defRPr>
            </a:lvl6pPr>
            <a:lvl7pPr indent="0" lvl="6" marL="0" marR="0" rtl="0" algn="r">
              <a:lnSpc>
                <a:spcPct val="100000"/>
              </a:lnSpc>
              <a:spcBef>
                <a:spcPts val="0"/>
              </a:spcBef>
              <a:spcAft>
                <a:spcPts val="0"/>
              </a:spcAft>
              <a:buClr>
                <a:srgbClr val="000000"/>
              </a:buClr>
              <a:buSzPts val="1000"/>
              <a:buFont typeface="Arial"/>
              <a:buNone/>
              <a:defRPr b="0" i="0" sz="1300" u="none" cap="none" strike="noStrike">
                <a:solidFill>
                  <a:schemeClr val="dk1"/>
                </a:solidFill>
                <a:latin typeface="Arial"/>
                <a:ea typeface="Arial"/>
                <a:cs typeface="Arial"/>
                <a:sym typeface="Arial"/>
              </a:defRPr>
            </a:lvl7pPr>
            <a:lvl8pPr indent="0" lvl="7" marL="0" marR="0" rtl="0" algn="r">
              <a:lnSpc>
                <a:spcPct val="100000"/>
              </a:lnSpc>
              <a:spcBef>
                <a:spcPts val="0"/>
              </a:spcBef>
              <a:spcAft>
                <a:spcPts val="0"/>
              </a:spcAft>
              <a:buClr>
                <a:srgbClr val="000000"/>
              </a:buClr>
              <a:buSzPts val="1000"/>
              <a:buFont typeface="Arial"/>
              <a:buNone/>
              <a:defRPr b="0" i="0" sz="1300" u="none" cap="none" strike="noStrike">
                <a:solidFill>
                  <a:schemeClr val="dk1"/>
                </a:solidFill>
                <a:latin typeface="Arial"/>
                <a:ea typeface="Arial"/>
                <a:cs typeface="Arial"/>
                <a:sym typeface="Arial"/>
              </a:defRPr>
            </a:lvl8pPr>
            <a:lvl9pPr indent="0" lvl="8" marL="0" marR="0" rtl="0" algn="r">
              <a:lnSpc>
                <a:spcPct val="100000"/>
              </a:lnSpc>
              <a:spcBef>
                <a:spcPts val="0"/>
              </a:spcBef>
              <a:spcAft>
                <a:spcPts val="0"/>
              </a:spcAft>
              <a:buClr>
                <a:srgbClr val="000000"/>
              </a:buClr>
              <a:buSzPts val="1000"/>
              <a:buFont typeface="Arial"/>
              <a:buNone/>
              <a:defRPr b="0" i="0" sz="1300" u="none" cap="none" strike="noStrike">
                <a:solidFill>
                  <a:schemeClr val="dk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ver" type="title">
  <p:cSld name="TITLE">
    <p:bg>
      <p:bgPr>
        <a:solidFill>
          <a:srgbClr val="262A33"/>
        </a:solidFill>
      </p:bgPr>
    </p:bg>
    <p:spTree>
      <p:nvGrpSpPr>
        <p:cNvPr id="10" name="Shape 10"/>
        <p:cNvGrpSpPr/>
        <p:nvPr/>
      </p:nvGrpSpPr>
      <p:grpSpPr>
        <a:xfrm>
          <a:off x="0" y="0"/>
          <a:ext cx="0" cy="0"/>
          <a:chOff x="0" y="0"/>
          <a:chExt cx="0" cy="0"/>
        </a:xfrm>
      </p:grpSpPr>
      <p:sp>
        <p:nvSpPr>
          <p:cNvPr id="11" name="Google Shape;11;g2fe1149e659_0_5"/>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GB"/>
              <a:t>‹#›</a:t>
            </a:fld>
            <a:endParaRPr/>
          </a:p>
        </p:txBody>
      </p:sp>
      <p:pic>
        <p:nvPicPr>
          <p:cNvPr id="12" name="Google Shape;12;g2fe1149e659_0_5"/>
          <p:cNvPicPr preferRelativeResize="0"/>
          <p:nvPr/>
        </p:nvPicPr>
        <p:blipFill rotWithShape="1">
          <a:blip r:embed="rId2">
            <a:alphaModFix/>
          </a:blip>
          <a:srcRect b="-5224" l="-1905" r="-1091" t="-5235"/>
          <a:stretch/>
        </p:blipFill>
        <p:spPr>
          <a:xfrm>
            <a:off x="426625" y="302950"/>
            <a:ext cx="2516427" cy="696225"/>
          </a:xfrm>
          <a:prstGeom prst="rect">
            <a:avLst/>
          </a:prstGeom>
          <a:noFill/>
          <a:ln>
            <a:noFill/>
          </a:ln>
        </p:spPr>
      </p:pic>
      <p:pic>
        <p:nvPicPr>
          <p:cNvPr id="13" name="Google Shape;13;g2fe1149e659_0_5"/>
          <p:cNvPicPr preferRelativeResize="0"/>
          <p:nvPr/>
        </p:nvPicPr>
        <p:blipFill rotWithShape="1">
          <a:blip r:embed="rId3">
            <a:alphaModFix/>
          </a:blip>
          <a:srcRect b="-2281" l="-4222" r="-3757" t="-2440"/>
          <a:stretch/>
        </p:blipFill>
        <p:spPr>
          <a:xfrm rot="-5400000">
            <a:off x="7182681" y="3219806"/>
            <a:ext cx="2039601" cy="1978026"/>
          </a:xfrm>
          <a:prstGeom prst="rect">
            <a:avLst/>
          </a:prstGeom>
          <a:noFill/>
          <a:ln>
            <a:noFill/>
          </a:ln>
        </p:spPr>
      </p:pic>
    </p:spTree>
  </p:cSld>
  <p:clrMapOvr>
    <a:masterClrMapping/>
  </p:clrMapOvr>
  <p:extLst>
    <p:ext uri="{DCECCB84-F9BA-43D5-87BE-67443E8EF086}">
      <p15:sldGuideLst>
        <p15:guide id="1" pos="302">
          <p15:clr>
            <a:srgbClr val="FA7B17"/>
          </p15:clr>
        </p15:guide>
      </p15:sldGuideLst>
    </p:ext>
  </p:extLst>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ivider slide" type="tx">
  <p:cSld name="TITLE_AND_BODY">
    <p:bg>
      <p:bgPr>
        <a:solidFill>
          <a:srgbClr val="262A33"/>
        </a:solidFill>
      </p:bgPr>
    </p:bg>
    <p:spTree>
      <p:nvGrpSpPr>
        <p:cNvPr id="14" name="Shape 14"/>
        <p:cNvGrpSpPr/>
        <p:nvPr/>
      </p:nvGrpSpPr>
      <p:grpSpPr>
        <a:xfrm>
          <a:off x="0" y="0"/>
          <a:ext cx="0" cy="0"/>
          <a:chOff x="0" y="0"/>
          <a:chExt cx="0" cy="0"/>
        </a:xfrm>
      </p:grpSpPr>
      <p:pic>
        <p:nvPicPr>
          <p:cNvPr id="15" name="Google Shape;15;g2fe1149e659_0_9"/>
          <p:cNvPicPr preferRelativeResize="0"/>
          <p:nvPr/>
        </p:nvPicPr>
        <p:blipFill rotWithShape="1">
          <a:blip r:embed="rId2">
            <a:alphaModFix/>
          </a:blip>
          <a:srcRect b="-8416" l="-5676" r="-7636" t="-10644"/>
          <a:stretch/>
        </p:blipFill>
        <p:spPr>
          <a:xfrm>
            <a:off x="8069450" y="4311925"/>
            <a:ext cx="835000" cy="650200"/>
          </a:xfrm>
          <a:prstGeom prst="rect">
            <a:avLst/>
          </a:prstGeom>
          <a:noFill/>
          <a:ln>
            <a:noFill/>
          </a:ln>
        </p:spPr>
      </p:pic>
      <p:sp>
        <p:nvSpPr>
          <p:cNvPr id="16" name="Google Shape;16;g2fe1149e659_0_9"/>
          <p:cNvSpPr txBox="1"/>
          <p:nvPr>
            <p:ph idx="12" type="sldNum"/>
          </p:nvPr>
        </p:nvSpPr>
        <p:spPr>
          <a:xfrm>
            <a:off x="8556784" y="4749851"/>
            <a:ext cx="548700" cy="393600"/>
          </a:xfrm>
          <a:prstGeom prst="rect">
            <a:avLst/>
          </a:prstGeom>
          <a:noFill/>
          <a:ln>
            <a:noFill/>
          </a:ln>
        </p:spPr>
        <p:txBody>
          <a:bodyPr anchorCtr="0" anchor="t"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300" u="none" cap="none" strike="noStrike">
                <a:solidFill>
                  <a:schemeClr val="dk1"/>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300" u="none" cap="none" strike="noStrike">
                <a:solidFill>
                  <a:schemeClr val="dk1"/>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300" u="none" cap="none" strike="noStrike">
                <a:solidFill>
                  <a:schemeClr val="dk1"/>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300" u="none" cap="none" strike="noStrike">
                <a:solidFill>
                  <a:schemeClr val="dk1"/>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300" u="none" cap="none" strike="noStrike">
                <a:solidFill>
                  <a:schemeClr val="dk1"/>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300" u="none" cap="none" strike="noStrike">
                <a:solidFill>
                  <a:schemeClr val="dk1"/>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300" u="none" cap="none" strike="noStrike">
                <a:solidFill>
                  <a:schemeClr val="dk1"/>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300" u="none" cap="none" strike="noStrike">
                <a:solidFill>
                  <a:schemeClr val="dk1"/>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300" u="none" cap="none" strike="noStrike">
                <a:solidFill>
                  <a:schemeClr val="dk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ivider/pullout" type="titleOnly">
  <p:cSld name="TITLE_ONLY">
    <p:bg>
      <p:bgPr>
        <a:solidFill>
          <a:srgbClr val="262A33"/>
        </a:solidFill>
      </p:bgPr>
    </p:bg>
    <p:spTree>
      <p:nvGrpSpPr>
        <p:cNvPr id="17" name="Shape 17"/>
        <p:cNvGrpSpPr/>
        <p:nvPr/>
      </p:nvGrpSpPr>
      <p:grpSpPr>
        <a:xfrm>
          <a:off x="0" y="0"/>
          <a:ext cx="0" cy="0"/>
          <a:chOff x="0" y="0"/>
          <a:chExt cx="0" cy="0"/>
        </a:xfrm>
      </p:grpSpPr>
      <p:pic>
        <p:nvPicPr>
          <p:cNvPr id="18" name="Google Shape;18;g2fe1149e659_0_12"/>
          <p:cNvPicPr preferRelativeResize="0"/>
          <p:nvPr/>
        </p:nvPicPr>
        <p:blipFill rotWithShape="1">
          <a:blip r:embed="rId2">
            <a:alphaModFix/>
          </a:blip>
          <a:srcRect b="-8416" l="-5676" r="-7636" t="-10644"/>
          <a:stretch/>
        </p:blipFill>
        <p:spPr>
          <a:xfrm>
            <a:off x="8069450" y="4311925"/>
            <a:ext cx="835000" cy="650200"/>
          </a:xfrm>
          <a:prstGeom prst="rect">
            <a:avLst/>
          </a:prstGeom>
          <a:noFill/>
          <a:ln>
            <a:noFill/>
          </a:ln>
        </p:spPr>
      </p:pic>
      <p:sp>
        <p:nvSpPr>
          <p:cNvPr id="19" name="Google Shape;19;g2fe1149e659_0_12"/>
          <p:cNvSpPr txBox="1"/>
          <p:nvPr>
            <p:ph idx="12" type="sldNum"/>
          </p:nvPr>
        </p:nvSpPr>
        <p:spPr>
          <a:xfrm>
            <a:off x="8556784" y="4749851"/>
            <a:ext cx="548700" cy="393600"/>
          </a:xfrm>
          <a:prstGeom prst="rect">
            <a:avLst/>
          </a:prstGeom>
          <a:noFill/>
          <a:ln>
            <a:noFill/>
          </a:ln>
        </p:spPr>
        <p:txBody>
          <a:bodyPr anchorCtr="0" anchor="t"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300" u="none" cap="none" strike="noStrike">
                <a:solidFill>
                  <a:schemeClr val="dk1"/>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300" u="none" cap="none" strike="noStrike">
                <a:solidFill>
                  <a:schemeClr val="dk1"/>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300" u="none" cap="none" strike="noStrike">
                <a:solidFill>
                  <a:schemeClr val="dk1"/>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300" u="none" cap="none" strike="noStrike">
                <a:solidFill>
                  <a:schemeClr val="dk1"/>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300" u="none" cap="none" strike="noStrike">
                <a:solidFill>
                  <a:schemeClr val="dk1"/>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300" u="none" cap="none" strike="noStrike">
                <a:solidFill>
                  <a:schemeClr val="dk1"/>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300" u="none" cap="none" strike="noStrike">
                <a:solidFill>
                  <a:schemeClr val="dk1"/>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300" u="none" cap="none" strike="noStrike">
                <a:solidFill>
                  <a:schemeClr val="dk1"/>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300" u="none" cap="none" strike="noStrike">
                <a:solidFill>
                  <a:schemeClr val="dk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s" type="secHead">
  <p:cSld name="SECTION_HEADER">
    <p:bg>
      <p:bgPr>
        <a:solidFill>
          <a:srgbClr val="262A33"/>
        </a:solidFill>
      </p:bgPr>
    </p:bg>
    <p:spTree>
      <p:nvGrpSpPr>
        <p:cNvPr id="20" name="Shape 20"/>
        <p:cNvGrpSpPr/>
        <p:nvPr/>
      </p:nvGrpSpPr>
      <p:grpSpPr>
        <a:xfrm>
          <a:off x="0" y="0"/>
          <a:ext cx="0" cy="0"/>
          <a:chOff x="0" y="0"/>
          <a:chExt cx="0" cy="0"/>
        </a:xfrm>
      </p:grpSpPr>
      <p:sp>
        <p:nvSpPr>
          <p:cNvPr id="21" name="Google Shape;21;g2fe1149e659_0_15"/>
          <p:cNvSpPr txBox="1"/>
          <p:nvPr/>
        </p:nvSpPr>
        <p:spPr>
          <a:xfrm>
            <a:off x="388800" y="298800"/>
            <a:ext cx="6785400" cy="781500"/>
          </a:xfrm>
          <a:prstGeom prst="rect">
            <a:avLst/>
          </a:prstGeom>
          <a:noFill/>
          <a:ln>
            <a:noFill/>
          </a:ln>
        </p:spPr>
        <p:txBody>
          <a:bodyPr anchorCtr="0" anchor="t" bIns="0" lIns="0" spcFirstLastPara="1" rIns="0" wrap="square" tIns="0">
            <a:noAutofit/>
          </a:bodyPr>
          <a:lstStyle/>
          <a:p>
            <a:pPr indent="0" lvl="0" marL="0" marR="0" rtl="0" algn="l">
              <a:lnSpc>
                <a:spcPct val="115000"/>
              </a:lnSpc>
              <a:spcBef>
                <a:spcPts val="0"/>
              </a:spcBef>
              <a:spcAft>
                <a:spcPts val="0"/>
              </a:spcAft>
              <a:buClr>
                <a:srgbClr val="000000"/>
              </a:buClr>
              <a:buSzPts val="2400"/>
              <a:buFont typeface="Arial"/>
              <a:buNone/>
            </a:pPr>
            <a:r>
              <a:rPr b="1" i="0" lang="en-GB" sz="2400" u="none" cap="none" strike="noStrike">
                <a:solidFill>
                  <a:srgbClr val="FF8022"/>
                </a:solidFill>
                <a:latin typeface="Lato"/>
                <a:ea typeface="Lato"/>
                <a:cs typeface="Lato"/>
                <a:sym typeface="Lato"/>
              </a:rPr>
              <a:t>Contents</a:t>
            </a:r>
            <a:endParaRPr b="1" i="0" sz="2400" u="none" cap="none" strike="noStrike">
              <a:solidFill>
                <a:srgbClr val="FF8022"/>
              </a:solidFill>
              <a:latin typeface="Lato"/>
              <a:ea typeface="Lato"/>
              <a:cs typeface="Lato"/>
              <a:sym typeface="Lato"/>
            </a:endParaRPr>
          </a:p>
        </p:txBody>
      </p:sp>
      <p:pic>
        <p:nvPicPr>
          <p:cNvPr id="22" name="Google Shape;22;g2fe1149e659_0_15"/>
          <p:cNvPicPr preferRelativeResize="0"/>
          <p:nvPr/>
        </p:nvPicPr>
        <p:blipFill rotWithShape="1">
          <a:blip r:embed="rId2">
            <a:alphaModFix/>
          </a:blip>
          <a:srcRect b="-8416" l="-5676" r="-7636" t="-10644"/>
          <a:stretch/>
        </p:blipFill>
        <p:spPr>
          <a:xfrm>
            <a:off x="8069450" y="4311925"/>
            <a:ext cx="835000" cy="650200"/>
          </a:xfrm>
          <a:prstGeom prst="rect">
            <a:avLst/>
          </a:prstGeom>
          <a:noFill/>
          <a:ln>
            <a:noFill/>
          </a:ln>
        </p:spPr>
      </p:pic>
      <p:sp>
        <p:nvSpPr>
          <p:cNvPr id="23" name="Google Shape;23;g2fe1149e659_0_15"/>
          <p:cNvSpPr txBox="1"/>
          <p:nvPr>
            <p:ph idx="12" type="sldNum"/>
          </p:nvPr>
        </p:nvSpPr>
        <p:spPr>
          <a:xfrm>
            <a:off x="8556784" y="4749851"/>
            <a:ext cx="548700" cy="393600"/>
          </a:xfrm>
          <a:prstGeom prst="rect">
            <a:avLst/>
          </a:prstGeom>
          <a:noFill/>
          <a:ln>
            <a:noFill/>
          </a:ln>
        </p:spPr>
        <p:txBody>
          <a:bodyPr anchorCtr="0" anchor="t"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300" u="none" cap="none" strike="noStrike">
                <a:solidFill>
                  <a:schemeClr val="dk1"/>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300" u="none" cap="none" strike="noStrike">
                <a:solidFill>
                  <a:schemeClr val="dk1"/>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300" u="none" cap="none" strike="noStrike">
                <a:solidFill>
                  <a:schemeClr val="dk1"/>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300" u="none" cap="none" strike="noStrike">
                <a:solidFill>
                  <a:schemeClr val="dk1"/>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300" u="none" cap="none" strike="noStrike">
                <a:solidFill>
                  <a:schemeClr val="dk1"/>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300" u="none" cap="none" strike="noStrike">
                <a:solidFill>
                  <a:schemeClr val="dk1"/>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300" u="none" cap="none" strike="noStrike">
                <a:solidFill>
                  <a:schemeClr val="dk1"/>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300" u="none" cap="none" strike="noStrike">
                <a:solidFill>
                  <a:schemeClr val="dk1"/>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300" u="none" cap="none" strike="noStrike">
                <a:solidFill>
                  <a:schemeClr val="dk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ivider slide 2">
  <p:cSld name="TITLE_AND_BODY_1">
    <p:bg>
      <p:bgPr>
        <a:solidFill>
          <a:srgbClr val="0543B3"/>
        </a:solidFill>
      </p:bgPr>
    </p:bg>
    <p:spTree>
      <p:nvGrpSpPr>
        <p:cNvPr id="24" name="Shape 24"/>
        <p:cNvGrpSpPr/>
        <p:nvPr/>
      </p:nvGrpSpPr>
      <p:grpSpPr>
        <a:xfrm>
          <a:off x="0" y="0"/>
          <a:ext cx="0" cy="0"/>
          <a:chOff x="0" y="0"/>
          <a:chExt cx="0" cy="0"/>
        </a:xfrm>
      </p:grpSpPr>
      <p:pic>
        <p:nvPicPr>
          <p:cNvPr id="25" name="Google Shape;25;g2fe1149e659_0_19"/>
          <p:cNvPicPr preferRelativeResize="0"/>
          <p:nvPr/>
        </p:nvPicPr>
        <p:blipFill rotWithShape="1">
          <a:blip r:embed="rId2">
            <a:alphaModFix/>
          </a:blip>
          <a:srcRect b="-8416" l="-5676" r="-7636" t="-10644"/>
          <a:stretch/>
        </p:blipFill>
        <p:spPr>
          <a:xfrm>
            <a:off x="8069450" y="4311925"/>
            <a:ext cx="835000" cy="650200"/>
          </a:xfrm>
          <a:prstGeom prst="rect">
            <a:avLst/>
          </a:prstGeom>
          <a:noFill/>
          <a:ln>
            <a:noFill/>
          </a:ln>
        </p:spPr>
      </p:pic>
      <p:sp>
        <p:nvSpPr>
          <p:cNvPr id="26" name="Google Shape;26;g2fe1149e659_0_19"/>
          <p:cNvSpPr txBox="1"/>
          <p:nvPr>
            <p:ph idx="12" type="sldNum"/>
          </p:nvPr>
        </p:nvSpPr>
        <p:spPr>
          <a:xfrm>
            <a:off x="8556784" y="4749851"/>
            <a:ext cx="548700" cy="393600"/>
          </a:xfrm>
          <a:prstGeom prst="rect">
            <a:avLst/>
          </a:prstGeom>
          <a:noFill/>
          <a:ln>
            <a:noFill/>
          </a:ln>
        </p:spPr>
        <p:txBody>
          <a:bodyPr anchorCtr="0" anchor="t"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300" u="none" cap="none" strike="noStrike">
                <a:solidFill>
                  <a:schemeClr val="dk1"/>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300" u="none" cap="none" strike="noStrike">
                <a:solidFill>
                  <a:schemeClr val="dk1"/>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300" u="none" cap="none" strike="noStrike">
                <a:solidFill>
                  <a:schemeClr val="dk1"/>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300" u="none" cap="none" strike="noStrike">
                <a:solidFill>
                  <a:schemeClr val="dk1"/>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300" u="none" cap="none" strike="noStrike">
                <a:solidFill>
                  <a:schemeClr val="dk1"/>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300" u="none" cap="none" strike="noStrike">
                <a:solidFill>
                  <a:schemeClr val="dk1"/>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300" u="none" cap="none" strike="noStrike">
                <a:solidFill>
                  <a:schemeClr val="dk1"/>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300" u="none" cap="none" strike="noStrike">
                <a:solidFill>
                  <a:schemeClr val="dk1"/>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300" u="none" cap="none" strike="noStrike">
                <a:solidFill>
                  <a:schemeClr val="dk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ivider/pullout 1">
  <p:cSld name="TITLE_ONLY_1">
    <p:bg>
      <p:bgPr>
        <a:solidFill>
          <a:srgbClr val="0543B3"/>
        </a:solidFill>
      </p:bgPr>
    </p:bg>
    <p:spTree>
      <p:nvGrpSpPr>
        <p:cNvPr id="27" name="Shape 27"/>
        <p:cNvGrpSpPr/>
        <p:nvPr/>
      </p:nvGrpSpPr>
      <p:grpSpPr>
        <a:xfrm>
          <a:off x="0" y="0"/>
          <a:ext cx="0" cy="0"/>
          <a:chOff x="0" y="0"/>
          <a:chExt cx="0" cy="0"/>
        </a:xfrm>
      </p:grpSpPr>
      <p:pic>
        <p:nvPicPr>
          <p:cNvPr id="28" name="Google Shape;28;g2fe1149e659_0_22"/>
          <p:cNvPicPr preferRelativeResize="0"/>
          <p:nvPr/>
        </p:nvPicPr>
        <p:blipFill rotWithShape="1">
          <a:blip r:embed="rId2">
            <a:alphaModFix/>
          </a:blip>
          <a:srcRect b="-8416" l="-5676" r="-7636" t="-10644"/>
          <a:stretch/>
        </p:blipFill>
        <p:spPr>
          <a:xfrm>
            <a:off x="8069450" y="4311925"/>
            <a:ext cx="835000" cy="650200"/>
          </a:xfrm>
          <a:prstGeom prst="rect">
            <a:avLst/>
          </a:prstGeom>
          <a:noFill/>
          <a:ln>
            <a:noFill/>
          </a:ln>
        </p:spPr>
      </p:pic>
      <p:sp>
        <p:nvSpPr>
          <p:cNvPr id="29" name="Google Shape;29;g2fe1149e659_0_22"/>
          <p:cNvSpPr txBox="1"/>
          <p:nvPr>
            <p:ph idx="12" type="sldNum"/>
          </p:nvPr>
        </p:nvSpPr>
        <p:spPr>
          <a:xfrm>
            <a:off x="8556784" y="4749851"/>
            <a:ext cx="548700" cy="393600"/>
          </a:xfrm>
          <a:prstGeom prst="rect">
            <a:avLst/>
          </a:prstGeom>
          <a:noFill/>
          <a:ln>
            <a:noFill/>
          </a:ln>
        </p:spPr>
        <p:txBody>
          <a:bodyPr anchorCtr="0" anchor="t"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300" u="none" cap="none" strike="noStrike">
                <a:solidFill>
                  <a:schemeClr val="dk1"/>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300" u="none" cap="none" strike="noStrike">
                <a:solidFill>
                  <a:schemeClr val="dk1"/>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300" u="none" cap="none" strike="noStrike">
                <a:solidFill>
                  <a:schemeClr val="dk1"/>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300" u="none" cap="none" strike="noStrike">
                <a:solidFill>
                  <a:schemeClr val="dk1"/>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300" u="none" cap="none" strike="noStrike">
                <a:solidFill>
                  <a:schemeClr val="dk1"/>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300" u="none" cap="none" strike="noStrike">
                <a:solidFill>
                  <a:schemeClr val="dk1"/>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300" u="none" cap="none" strike="noStrike">
                <a:solidFill>
                  <a:schemeClr val="dk1"/>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300" u="none" cap="none" strike="noStrike">
                <a:solidFill>
                  <a:schemeClr val="dk1"/>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300" u="none" cap="none" strike="noStrike">
                <a:solidFill>
                  <a:schemeClr val="dk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slide" type="twoColTx">
  <p:cSld name="TITLE_AND_TWO_COLUMNS">
    <p:spTree>
      <p:nvGrpSpPr>
        <p:cNvPr id="30" name="Shape 30"/>
        <p:cNvGrpSpPr/>
        <p:nvPr/>
      </p:nvGrpSpPr>
      <p:grpSpPr>
        <a:xfrm>
          <a:off x="0" y="0"/>
          <a:ext cx="0" cy="0"/>
          <a:chOff x="0" y="0"/>
          <a:chExt cx="0" cy="0"/>
        </a:xfrm>
      </p:grpSpPr>
      <p:sp>
        <p:nvSpPr>
          <p:cNvPr id="31" name="Google Shape;31;g2fe1149e659_0_25"/>
          <p:cNvSpPr/>
          <p:nvPr/>
        </p:nvSpPr>
        <p:spPr>
          <a:xfrm>
            <a:off x="0" y="0"/>
            <a:ext cx="9144000" cy="1015500"/>
          </a:xfrm>
          <a:prstGeom prst="rect">
            <a:avLst/>
          </a:prstGeom>
          <a:solidFill>
            <a:srgbClr val="262A3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id="32" name="Google Shape;32;g2fe1149e659_0_25"/>
          <p:cNvPicPr preferRelativeResize="0"/>
          <p:nvPr/>
        </p:nvPicPr>
        <p:blipFill rotWithShape="1">
          <a:blip r:embed="rId2">
            <a:alphaModFix/>
          </a:blip>
          <a:srcRect b="-9684" l="-7535" r="-5779" t="-8128"/>
          <a:stretch/>
        </p:blipFill>
        <p:spPr>
          <a:xfrm>
            <a:off x="8055750" y="4325600"/>
            <a:ext cx="835000" cy="643375"/>
          </a:xfrm>
          <a:prstGeom prst="rect">
            <a:avLst/>
          </a:prstGeom>
          <a:noFill/>
          <a:ln>
            <a:noFill/>
          </a:ln>
        </p:spPr>
      </p:pic>
      <p:sp>
        <p:nvSpPr>
          <p:cNvPr id="33" name="Google Shape;33;g2fe1149e659_0_25"/>
          <p:cNvSpPr txBox="1"/>
          <p:nvPr>
            <p:ph idx="12" type="sldNum"/>
          </p:nvPr>
        </p:nvSpPr>
        <p:spPr>
          <a:xfrm>
            <a:off x="8556784" y="4749851"/>
            <a:ext cx="548700" cy="393600"/>
          </a:xfrm>
          <a:prstGeom prst="rect">
            <a:avLst/>
          </a:prstGeom>
          <a:noFill/>
          <a:ln>
            <a:noFill/>
          </a:ln>
        </p:spPr>
        <p:txBody>
          <a:bodyPr anchorCtr="0" anchor="t"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300" u="none" cap="none" strike="noStrike">
                <a:solidFill>
                  <a:schemeClr val="dk1"/>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300" u="none" cap="none" strike="noStrike">
                <a:solidFill>
                  <a:schemeClr val="dk1"/>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300" u="none" cap="none" strike="noStrike">
                <a:solidFill>
                  <a:schemeClr val="dk1"/>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300" u="none" cap="none" strike="noStrike">
                <a:solidFill>
                  <a:schemeClr val="dk1"/>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300" u="none" cap="none" strike="noStrike">
                <a:solidFill>
                  <a:schemeClr val="dk1"/>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300" u="none" cap="none" strike="noStrike">
                <a:solidFill>
                  <a:schemeClr val="dk1"/>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300" u="none" cap="none" strike="noStrike">
                <a:solidFill>
                  <a:schemeClr val="dk1"/>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300" u="none" cap="none" strike="noStrike">
                <a:solidFill>
                  <a:schemeClr val="dk1"/>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300" u="none" cap="none" strike="noStrike">
                <a:solidFill>
                  <a:schemeClr val="dk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ivider slide 2 1">
  <p:cSld name="Divider slide 2">
    <p:spTree>
      <p:nvGrpSpPr>
        <p:cNvPr id="34" name="Shape 34"/>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theme" Target="../theme/theme1.xml"/><Relationship Id="rId10" Type="http://schemas.openxmlformats.org/officeDocument/2006/relationships/slideLayout" Target="../slideLayouts/slideLayout10.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g2fe1149e659_0_0"/>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GB"/>
              <a:t>‹#›</a:t>
            </a:fld>
            <a:endParaRPr/>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0.xml"/><Relationship Id="rId3" Type="http://schemas.openxmlformats.org/officeDocument/2006/relationships/hyperlink" Target="https://www.gov.uk/government/calls-for-evidence/loot-boxes-in-video-games-call-for-evidence/outcome/government-response-to-the-call-for-evidence-on-loot-boxes-in-video-games" TargetMode="External"/><Relationship Id="rId4" Type="http://schemas.openxmlformats.org/officeDocument/2006/relationships/image" Target="../media/image10.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2.xml"/><Relationship Id="rId3" Type="http://schemas.openxmlformats.org/officeDocument/2006/relationships/hyperlink" Target="https://www.rsph.org.uk/static/1997fb77-2b38-4b7f-8725b21e158d009a/Gambling-short-paperv4.pdf" TargetMode="External"/><Relationship Id="rId4" Type="http://schemas.openxmlformats.org/officeDocument/2006/relationships/image" Target="../media/image18.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4.xml"/><Relationship Id="rId3" Type="http://schemas.openxmlformats.org/officeDocument/2006/relationships/image" Target="../media/image11.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6.xml"/><Relationship Id="rId3" Type="http://schemas.openxmlformats.org/officeDocument/2006/relationships/image" Target="../media/image11.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8.xml"/><Relationship Id="rId3" Type="http://schemas.openxmlformats.org/officeDocument/2006/relationships/image" Target="../media/image11.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1.xml"/><Relationship Id="rId3" Type="http://schemas.openxmlformats.org/officeDocument/2006/relationships/image" Target="../media/image32.png"/><Relationship Id="rId4" Type="http://schemas.openxmlformats.org/officeDocument/2006/relationships/image" Target="../media/image14.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2.xml"/><Relationship Id="rId3" Type="http://schemas.openxmlformats.org/officeDocument/2006/relationships/image" Target="../media/image14.png"/><Relationship Id="rId4" Type="http://schemas.openxmlformats.org/officeDocument/2006/relationships/hyperlink" Target="http://www.youtube.com/watch?v=bpBpfF3t4Cw" TargetMode="External"/><Relationship Id="rId5" Type="http://schemas.openxmlformats.org/officeDocument/2006/relationships/image" Target="../media/image16.jp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3.xml"/><Relationship Id="rId3" Type="http://schemas.openxmlformats.org/officeDocument/2006/relationships/image" Target="../media/image14.png"/><Relationship Id="rId4" Type="http://schemas.openxmlformats.org/officeDocument/2006/relationships/image" Target="../media/image32.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4.xml"/><Relationship Id="rId3" Type="http://schemas.openxmlformats.org/officeDocument/2006/relationships/image" Target="../media/image14.png"/><Relationship Id="rId4" Type="http://schemas.openxmlformats.org/officeDocument/2006/relationships/image" Target="../media/image32.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5.xml"/><Relationship Id="rId3" Type="http://schemas.openxmlformats.org/officeDocument/2006/relationships/image" Target="../media/image14.png"/><Relationship Id="rId4" Type="http://schemas.openxmlformats.org/officeDocument/2006/relationships/image" Target="../media/image32.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6.xml"/><Relationship Id="rId3" Type="http://schemas.openxmlformats.org/officeDocument/2006/relationships/image" Target="../media/image31.png"/><Relationship Id="rId4" Type="http://schemas.openxmlformats.org/officeDocument/2006/relationships/image" Target="../media/image27.png"/><Relationship Id="rId5" Type="http://schemas.openxmlformats.org/officeDocument/2006/relationships/image" Target="../media/image22.png"/><Relationship Id="rId6" Type="http://schemas.openxmlformats.org/officeDocument/2006/relationships/image" Target="../media/image26.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8.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9.xml"/><Relationship Id="rId3" Type="http://schemas.openxmlformats.org/officeDocument/2006/relationships/hyperlink" Target="http://www.youtube.com/watch?v=ZBVn0JudtJM" TargetMode="External"/><Relationship Id="rId4" Type="http://schemas.openxmlformats.org/officeDocument/2006/relationships/image" Target="../media/image29.jpg"/><Relationship Id="rId5" Type="http://schemas.openxmlformats.org/officeDocument/2006/relationships/hyperlink" Target="https://youtu.be/ZBVn0JudtJM"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0.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2.xml"/><Relationship Id="rId3" Type="http://schemas.openxmlformats.org/officeDocument/2006/relationships/image" Target="../media/image23.pn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3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4.xml"/><Relationship Id="rId3" Type="http://schemas.openxmlformats.org/officeDocument/2006/relationships/image" Target="../media/image25.pn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5.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36.xml"/><Relationship Id="rId3" Type="http://schemas.openxmlformats.org/officeDocument/2006/relationships/hyperlink" Target="https://www.citizensadvice.org.uk/debt-and-money/" TargetMode="External"/><Relationship Id="rId4" Type="http://schemas.openxmlformats.org/officeDocument/2006/relationships/image" Target="../media/image28.png"/><Relationship Id="rId5" Type="http://schemas.openxmlformats.org/officeDocument/2006/relationships/image" Target="../media/image30.png"/><Relationship Id="rId6" Type="http://schemas.openxmlformats.org/officeDocument/2006/relationships/hyperlink" Target="https://www.nationaldebtline.org/" TargetMode="External"/><Relationship Id="rId7" Type="http://schemas.openxmlformats.org/officeDocument/2006/relationships/hyperlink" Target="http://www.moneyadvicetrust.org/Pages/default.aspx" TargetMode="External"/><Relationship Id="rId8" Type="http://schemas.openxmlformats.org/officeDocument/2006/relationships/image" Target="../media/image24.pn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37.xml"/></Relationships>
</file>

<file path=ppt/slides/_rels/slide38.xml.rels><?xml version="1.0" encoding="UTF-8" standalone="yes"?><Relationships xmlns="http://schemas.openxmlformats.org/package/2006/relationships"><Relationship Id="rId11" Type="http://schemas.openxmlformats.org/officeDocument/2006/relationships/hyperlink" Target="https://www.gamesindustry.biz/18-countries-back-report-calling-for-loot-box-regulations" TargetMode="External"/><Relationship Id="rId10" Type="http://schemas.openxmlformats.org/officeDocument/2006/relationships/hyperlink" Target="http://www.gaminggamblingresearch.org.uk/wp-content/uploads/2022/10/ESRC-BGG-Final-Report-2022.pdf" TargetMode="External"/><Relationship Id="rId13" Type="http://schemas.openxmlformats.org/officeDocument/2006/relationships/hyperlink" Target="https://www.gamesindustry.biz/18-countries-back-report-calling-for-loot-box-regulations" TargetMode="External"/><Relationship Id="rId12" Type="http://schemas.openxmlformats.org/officeDocument/2006/relationships/hyperlink" Target="https://www.gamesindustry.biz/18-countries-back-report-calling-for-loot-box-regulations" TargetMode="External"/><Relationship Id="rId1" Type="http://schemas.openxmlformats.org/officeDocument/2006/relationships/slideLayout" Target="../slideLayouts/slideLayout6.xml"/><Relationship Id="rId2" Type="http://schemas.openxmlformats.org/officeDocument/2006/relationships/notesSlide" Target="../notesSlides/notesSlide38.xml"/><Relationship Id="rId3" Type="http://schemas.openxmlformats.org/officeDocument/2006/relationships/hyperlink" Target="https://saferinternet.org.uk/guide-and-resource/the-real-cost-of-online-gaming" TargetMode="External"/><Relationship Id="rId4" Type="http://schemas.openxmlformats.org/officeDocument/2006/relationships/hyperlink" Target="https://parentzone.org.uk/article/loot-boxes" TargetMode="External"/><Relationship Id="rId9" Type="http://schemas.openxmlformats.org/officeDocument/2006/relationships/hyperlink" Target="https://www.breckfoundation.org/post/the-hidden-cost-of-games" TargetMode="External"/><Relationship Id="rId14" Type="http://schemas.openxmlformats.org/officeDocument/2006/relationships/hyperlink" Target="https://www.uswitch.com/broadband/studies/online-gaming-statistics/" TargetMode="External"/><Relationship Id="rId5" Type="http://schemas.openxmlformats.org/officeDocument/2006/relationships/hyperlink" Target="https://www.rsph.org.uk/about-us/news/over-1-in-10-young-gamers-get-into-debt-because-of-loot-boxes.html" TargetMode="External"/><Relationship Id="rId6" Type="http://schemas.openxmlformats.org/officeDocument/2006/relationships/hyperlink" Target="https://www.internetmatters.org/resources/online-money-management-guide/in-game-spending-tips-to-support-young-people/" TargetMode="External"/><Relationship Id="rId7" Type="http://schemas.openxmlformats.org/officeDocument/2006/relationships/hyperlink" Target="https://www.internetmatters.org/resources/online-money-management-guide/in-game-spending-tips-to-support-young-people/" TargetMode="External"/><Relationship Id="rId8" Type="http://schemas.openxmlformats.org/officeDocument/2006/relationships/hyperlink" Target="https://www.internetmatters.org/resources/online-money-management-guide/in-game-spending-tips-to-support-young-people/" TargetMode="Externa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xml"/><Relationship Id="rId3" Type="http://schemas.openxmlformats.org/officeDocument/2006/relationships/image" Target="../media/image20.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7.xml"/><Relationship Id="rId3" Type="http://schemas.openxmlformats.org/officeDocument/2006/relationships/image" Target="../media/image7.png"/><Relationship Id="rId4" Type="http://schemas.openxmlformats.org/officeDocument/2006/relationships/image" Target="../media/image15.png"/><Relationship Id="rId5" Type="http://schemas.openxmlformats.org/officeDocument/2006/relationships/image" Target="../media/image10.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8.xml"/><Relationship Id="rId3" Type="http://schemas.openxmlformats.org/officeDocument/2006/relationships/hyperlink" Target="http://www.youtube.com/watch?v=fKK9nVLvhGM" TargetMode="External"/><Relationship Id="rId4" Type="http://schemas.openxmlformats.org/officeDocument/2006/relationships/image" Target="../media/image8.jpg"/><Relationship Id="rId5" Type="http://schemas.openxmlformats.org/officeDocument/2006/relationships/hyperlink" Target="https://youtu.be/fKK9nVLvhGM" TargetMode="Externa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9.xml"/><Relationship Id="rId3" Type="http://schemas.openxmlformats.org/officeDocument/2006/relationships/image" Target="../media/image13.png"/><Relationship Id="rId4" Type="http://schemas.openxmlformats.org/officeDocument/2006/relationships/image" Target="../media/image19.png"/><Relationship Id="rId5" Type="http://schemas.openxmlformats.org/officeDocument/2006/relationships/image" Target="../media/image12.png"/><Relationship Id="rId6" Type="http://schemas.openxmlformats.org/officeDocument/2006/relationships/image" Target="../media/image17.png"/><Relationship Id="rId7"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262A33"/>
        </a:solidFill>
      </p:bgPr>
    </p:bg>
    <p:spTree>
      <p:nvGrpSpPr>
        <p:cNvPr id="41" name="Shape 41"/>
        <p:cNvGrpSpPr/>
        <p:nvPr/>
      </p:nvGrpSpPr>
      <p:grpSpPr>
        <a:xfrm>
          <a:off x="0" y="0"/>
          <a:ext cx="0" cy="0"/>
          <a:chOff x="0" y="0"/>
          <a:chExt cx="0" cy="0"/>
        </a:xfrm>
      </p:grpSpPr>
      <p:sp>
        <p:nvSpPr>
          <p:cNvPr id="42" name="Google Shape;42;g25ebec4249c_0_50"/>
          <p:cNvSpPr txBox="1"/>
          <p:nvPr>
            <p:ph type="ctrTitle"/>
          </p:nvPr>
        </p:nvSpPr>
        <p:spPr>
          <a:xfrm>
            <a:off x="360375" y="1253100"/>
            <a:ext cx="8012100" cy="18843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3600"/>
              <a:buFont typeface="Arial"/>
              <a:buNone/>
            </a:pPr>
            <a:r>
              <a:rPr b="1" i="0" lang="en-GB" sz="4800" u="none" cap="none" strike="noStrike">
                <a:solidFill>
                  <a:schemeClr val="lt1"/>
                </a:solidFill>
                <a:latin typeface="Lato Black"/>
                <a:ea typeface="Lato Black"/>
                <a:cs typeface="Lato Black"/>
                <a:sym typeface="Lato Black"/>
              </a:rPr>
              <a:t>How to </a:t>
            </a:r>
            <a:r>
              <a:rPr b="1" lang="en-GB" sz="4800">
                <a:solidFill>
                  <a:schemeClr val="lt1"/>
                </a:solidFill>
                <a:latin typeface="Lato Black"/>
                <a:ea typeface="Lato Black"/>
                <a:cs typeface="Lato Black"/>
                <a:sym typeface="Lato Black"/>
              </a:rPr>
              <a:t>manage </a:t>
            </a:r>
            <a:endParaRPr b="1" sz="4800">
              <a:solidFill>
                <a:schemeClr val="lt1"/>
              </a:solidFill>
              <a:latin typeface="Lato Black"/>
              <a:ea typeface="Lato Black"/>
              <a:cs typeface="Lato Black"/>
              <a:sym typeface="Lato Black"/>
            </a:endParaRPr>
          </a:p>
          <a:p>
            <a:pPr indent="0" lvl="0" marL="0" marR="0" rtl="0" algn="l">
              <a:lnSpc>
                <a:spcPct val="100000"/>
              </a:lnSpc>
              <a:spcBef>
                <a:spcPts val="0"/>
              </a:spcBef>
              <a:spcAft>
                <a:spcPts val="0"/>
              </a:spcAft>
              <a:buClr>
                <a:srgbClr val="000000"/>
              </a:buClr>
              <a:buSzPts val="3600"/>
              <a:buFont typeface="Arial"/>
              <a:buNone/>
            </a:pPr>
            <a:r>
              <a:rPr b="1" lang="en-GB" sz="4800">
                <a:solidFill>
                  <a:schemeClr val="lt1"/>
                </a:solidFill>
                <a:latin typeface="Lato Black"/>
                <a:ea typeface="Lato Black"/>
                <a:cs typeface="Lato Black"/>
                <a:sym typeface="Lato Black"/>
              </a:rPr>
              <a:t>financial risk</a:t>
            </a:r>
            <a:r>
              <a:rPr b="1" i="0" lang="en-GB" sz="4800" u="none" cap="none" strike="noStrike">
                <a:solidFill>
                  <a:schemeClr val="lt1"/>
                </a:solidFill>
                <a:latin typeface="Lato Black"/>
                <a:ea typeface="Lato Black"/>
                <a:cs typeface="Lato Black"/>
                <a:sym typeface="Lato Black"/>
              </a:rPr>
              <a:t> </a:t>
            </a:r>
            <a:endParaRPr b="1" i="0" sz="4800" u="none" cap="none" strike="noStrike">
              <a:solidFill>
                <a:schemeClr val="lt1"/>
              </a:solidFill>
              <a:latin typeface="Lato Black"/>
              <a:ea typeface="Lato Black"/>
              <a:cs typeface="Lato Black"/>
              <a:sym typeface="Lato Black"/>
            </a:endParaRPr>
          </a:p>
        </p:txBody>
      </p:sp>
      <p:sp>
        <p:nvSpPr>
          <p:cNvPr id="43" name="Google Shape;43;g25ebec4249c_0_50"/>
          <p:cNvSpPr txBox="1"/>
          <p:nvPr/>
        </p:nvSpPr>
        <p:spPr>
          <a:xfrm>
            <a:off x="360375" y="4529800"/>
            <a:ext cx="6681300" cy="4926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Clr>
                <a:srgbClr val="000000"/>
              </a:buClr>
              <a:buSzPts val="1000"/>
              <a:buFont typeface="Arial"/>
              <a:buNone/>
            </a:pPr>
            <a:r>
              <a:rPr b="1" lang="en-GB" sz="1000">
                <a:solidFill>
                  <a:schemeClr val="accent2"/>
                </a:solidFill>
              </a:rPr>
              <a:t>This session is aimed at Year 9 and is also appropriate for KS4 and KS5</a:t>
            </a:r>
            <a:endParaRPr b="1" sz="1000">
              <a:solidFill>
                <a:schemeClr val="accent2"/>
              </a:solidFill>
            </a:endParaRPr>
          </a:p>
          <a:p>
            <a:pPr indent="0" lvl="0" marL="0" marR="0" rtl="0" algn="l">
              <a:lnSpc>
                <a:spcPct val="100000"/>
              </a:lnSpc>
              <a:spcBef>
                <a:spcPts val="0"/>
              </a:spcBef>
              <a:spcAft>
                <a:spcPts val="0"/>
              </a:spcAft>
              <a:buClr>
                <a:srgbClr val="000000"/>
              </a:buClr>
              <a:buSzPts val="1000"/>
              <a:buFont typeface="Arial"/>
              <a:buNone/>
            </a:pPr>
            <a:r>
              <a:t/>
            </a:r>
            <a:endParaRPr b="1" sz="1000">
              <a:solidFill>
                <a:schemeClr val="accent2"/>
              </a:solidFill>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6" name="Shape 126"/>
        <p:cNvGrpSpPr/>
        <p:nvPr/>
      </p:nvGrpSpPr>
      <p:grpSpPr>
        <a:xfrm>
          <a:off x="0" y="0"/>
          <a:ext cx="0" cy="0"/>
          <a:chOff x="0" y="0"/>
          <a:chExt cx="0" cy="0"/>
        </a:xfrm>
      </p:grpSpPr>
      <p:sp>
        <p:nvSpPr>
          <p:cNvPr id="127" name="Google Shape;127;g1821680791e_0_111"/>
          <p:cNvSpPr/>
          <p:nvPr/>
        </p:nvSpPr>
        <p:spPr>
          <a:xfrm>
            <a:off x="5647380" y="1391210"/>
            <a:ext cx="3143777" cy="2642834"/>
          </a:xfrm>
          <a:prstGeom prst="rect">
            <a:avLst/>
          </a:prstGeom>
          <a:solidFill>
            <a:schemeClr val="lt1"/>
          </a:solidFill>
          <a:ln cap="flat" cmpd="sng" w="28575">
            <a:solidFill>
              <a:schemeClr val="accent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8" name="Google Shape;128;g1821680791e_0_111"/>
          <p:cNvSpPr txBox="1"/>
          <p:nvPr/>
        </p:nvSpPr>
        <p:spPr>
          <a:xfrm>
            <a:off x="277100" y="1391200"/>
            <a:ext cx="5110800" cy="33864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600"/>
              <a:buFont typeface="Arial"/>
              <a:buNone/>
            </a:pPr>
            <a:r>
              <a:rPr b="0" i="0" lang="en-GB" sz="1600" u="none" cap="none" strike="noStrike">
                <a:solidFill>
                  <a:schemeClr val="accent1"/>
                </a:solidFill>
                <a:latin typeface="Lato"/>
                <a:ea typeface="Lato"/>
                <a:cs typeface="Lato"/>
                <a:sym typeface="Lato"/>
              </a:rPr>
              <a:t>Loot boxes are virtual treasure chests contained inside video games, where the contents are randomly selected. Players acquire the loot boxes, often paying for them with ‘real-world’ money. It is a </a:t>
            </a:r>
            <a:r>
              <a:rPr b="1" i="0" lang="en-GB" sz="1600" u="none" cap="none" strike="noStrike">
                <a:solidFill>
                  <a:schemeClr val="accent1"/>
                </a:solidFill>
                <a:latin typeface="Lato"/>
                <a:ea typeface="Lato"/>
                <a:cs typeface="Lato"/>
                <a:sym typeface="Lato"/>
              </a:rPr>
              <a:t>gamble</a:t>
            </a:r>
            <a:r>
              <a:rPr b="0" i="0" lang="en-GB" sz="1600" u="none" cap="none" strike="noStrike">
                <a:solidFill>
                  <a:schemeClr val="accent1"/>
                </a:solidFill>
                <a:latin typeface="Lato"/>
                <a:ea typeface="Lato"/>
                <a:cs typeface="Lato"/>
                <a:sym typeface="Lato"/>
              </a:rPr>
              <a:t> because they have no idea whether the box contains an item which they want (to improve or customise their experience of the game), or the odds of it doing so. </a:t>
            </a:r>
            <a:endParaRPr b="0" i="0" sz="1600" u="none" cap="none" strike="noStrike">
              <a:solidFill>
                <a:schemeClr val="accent1"/>
              </a:solidFill>
              <a:latin typeface="Lato"/>
              <a:ea typeface="Lato"/>
              <a:cs typeface="Lato"/>
              <a:sym typeface="Lato"/>
            </a:endParaRPr>
          </a:p>
          <a:p>
            <a:pPr indent="0" lvl="0" marL="0" marR="0" rtl="0" algn="l">
              <a:lnSpc>
                <a:spcPct val="100000"/>
              </a:lnSpc>
              <a:spcBef>
                <a:spcPts val="0"/>
              </a:spcBef>
              <a:spcAft>
                <a:spcPts val="0"/>
              </a:spcAft>
              <a:buClr>
                <a:srgbClr val="000000"/>
              </a:buClr>
              <a:buSzPts val="1600"/>
              <a:buFont typeface="Arial"/>
              <a:buNone/>
            </a:pPr>
            <a:r>
              <a:t/>
            </a:r>
            <a:endParaRPr sz="1600">
              <a:solidFill>
                <a:schemeClr val="accent1"/>
              </a:solidFill>
              <a:latin typeface="Lato"/>
              <a:ea typeface="Lato"/>
              <a:cs typeface="Lato"/>
              <a:sym typeface="Lato"/>
            </a:endParaRPr>
          </a:p>
          <a:p>
            <a:pPr indent="0" lvl="0" marL="0" marR="0" rtl="0" algn="l">
              <a:lnSpc>
                <a:spcPct val="100000"/>
              </a:lnSpc>
              <a:spcBef>
                <a:spcPts val="0"/>
              </a:spcBef>
              <a:spcAft>
                <a:spcPts val="0"/>
              </a:spcAft>
              <a:buClr>
                <a:srgbClr val="000000"/>
              </a:buClr>
              <a:buSzPts val="1600"/>
              <a:buFont typeface="Arial"/>
              <a:buNone/>
            </a:pPr>
            <a:r>
              <a:rPr b="0" i="0" lang="en-GB" sz="1600" u="none" cap="none" strike="noStrike">
                <a:solidFill>
                  <a:schemeClr val="accent1"/>
                </a:solidFill>
                <a:latin typeface="Lato"/>
                <a:ea typeface="Lato"/>
                <a:cs typeface="Lato"/>
                <a:sym typeface="Lato"/>
              </a:rPr>
              <a:t>Loot boxes are big money for major games publishers, accounting for between 11% and one third of the annual sales of publishers. At the end of 2020, </a:t>
            </a:r>
            <a:r>
              <a:rPr lang="en-GB" sz="1600">
                <a:solidFill>
                  <a:schemeClr val="accent1"/>
                </a:solidFill>
                <a:latin typeface="Lato"/>
                <a:ea typeface="Lato"/>
                <a:cs typeface="Lato"/>
                <a:sym typeface="Lato"/>
              </a:rPr>
              <a:t>it was </a:t>
            </a:r>
            <a:r>
              <a:rPr b="0" i="0" lang="en-GB" sz="1600" u="none" cap="none" strike="noStrike">
                <a:solidFill>
                  <a:schemeClr val="accent1"/>
                </a:solidFill>
                <a:latin typeface="Lato"/>
                <a:ea typeface="Lato"/>
                <a:cs typeface="Lato"/>
                <a:sym typeface="Lato"/>
              </a:rPr>
              <a:t>estimated that over </a:t>
            </a:r>
            <a:r>
              <a:rPr b="1" i="0" lang="en-GB" sz="1600" u="none" cap="none" strike="noStrike">
                <a:solidFill>
                  <a:schemeClr val="accent1"/>
                </a:solidFill>
                <a:latin typeface="Lato"/>
                <a:ea typeface="Lato"/>
                <a:cs typeface="Lato"/>
                <a:sym typeface="Lato"/>
              </a:rPr>
              <a:t>£700 million</a:t>
            </a:r>
            <a:r>
              <a:rPr b="0" i="0" lang="en-GB" sz="1600" u="none" cap="none" strike="noStrike">
                <a:solidFill>
                  <a:schemeClr val="accent1"/>
                </a:solidFill>
                <a:latin typeface="Lato"/>
                <a:ea typeface="Lato"/>
                <a:cs typeface="Lato"/>
                <a:sym typeface="Lato"/>
              </a:rPr>
              <a:t> </a:t>
            </a:r>
            <a:r>
              <a:rPr lang="en-GB" sz="1600">
                <a:solidFill>
                  <a:schemeClr val="accent1"/>
                </a:solidFill>
                <a:latin typeface="Lato"/>
                <a:ea typeface="Lato"/>
                <a:cs typeface="Lato"/>
                <a:sym typeface="Lato"/>
              </a:rPr>
              <a:t>was</a:t>
            </a:r>
            <a:r>
              <a:rPr b="0" i="0" lang="en-GB" sz="1600" u="none" cap="none" strike="noStrike">
                <a:solidFill>
                  <a:schemeClr val="accent1"/>
                </a:solidFill>
                <a:latin typeface="Lato"/>
                <a:ea typeface="Lato"/>
                <a:cs typeface="Lato"/>
                <a:sym typeface="Lato"/>
              </a:rPr>
              <a:t> spent each year on loot boxes.</a:t>
            </a:r>
            <a:endParaRPr b="0" i="0" sz="1600" u="none" cap="none" strike="noStrike">
              <a:solidFill>
                <a:schemeClr val="accent1"/>
              </a:solidFill>
              <a:latin typeface="Lato"/>
              <a:ea typeface="Lato"/>
              <a:cs typeface="Lato"/>
              <a:sym typeface="Lato"/>
            </a:endParaRPr>
          </a:p>
        </p:txBody>
      </p:sp>
      <p:sp>
        <p:nvSpPr>
          <p:cNvPr id="129" name="Google Shape;129;g1821680791e_0_111"/>
          <p:cNvSpPr txBox="1"/>
          <p:nvPr>
            <p:ph type="ctrTitle"/>
          </p:nvPr>
        </p:nvSpPr>
        <p:spPr>
          <a:xfrm>
            <a:off x="379375" y="253750"/>
            <a:ext cx="7731600" cy="5160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990"/>
              <a:buFont typeface="Arial"/>
              <a:buNone/>
            </a:pPr>
            <a:r>
              <a:t/>
            </a:r>
            <a:endParaRPr b="0" i="0" sz="2900" u="none" cap="none" strike="noStrike">
              <a:solidFill>
                <a:schemeClr val="accent2"/>
              </a:solidFill>
              <a:latin typeface="Lato Black"/>
              <a:ea typeface="Lato Black"/>
              <a:cs typeface="Lato Black"/>
              <a:sym typeface="Lato Black"/>
            </a:endParaRPr>
          </a:p>
          <a:p>
            <a:pPr indent="0" lvl="0" marL="0" marR="0" rtl="0" algn="l">
              <a:lnSpc>
                <a:spcPct val="100000"/>
              </a:lnSpc>
              <a:spcBef>
                <a:spcPts val="0"/>
              </a:spcBef>
              <a:spcAft>
                <a:spcPts val="0"/>
              </a:spcAft>
              <a:buClr>
                <a:srgbClr val="000000"/>
              </a:buClr>
              <a:buSzPts val="990"/>
              <a:buFont typeface="Arial"/>
              <a:buNone/>
            </a:pPr>
            <a:r>
              <a:rPr b="1" i="0" lang="en-GB" sz="2900" u="none" cap="none" strike="noStrike">
                <a:solidFill>
                  <a:schemeClr val="accent2"/>
                </a:solidFill>
                <a:latin typeface="Lato"/>
                <a:ea typeface="Lato"/>
                <a:cs typeface="Lato"/>
                <a:sym typeface="Lato"/>
              </a:rPr>
              <a:t>What are loot boxes?</a:t>
            </a:r>
            <a:endParaRPr b="1" i="0" sz="2900" u="none" cap="none" strike="noStrike">
              <a:solidFill>
                <a:schemeClr val="accent2"/>
              </a:solidFill>
              <a:latin typeface="Lato"/>
              <a:ea typeface="Lato"/>
              <a:cs typeface="Lato"/>
              <a:sym typeface="Lato"/>
            </a:endParaRPr>
          </a:p>
          <a:p>
            <a:pPr indent="0" lvl="0" marL="0" marR="0" rtl="0" algn="l">
              <a:lnSpc>
                <a:spcPct val="100000"/>
              </a:lnSpc>
              <a:spcBef>
                <a:spcPts val="0"/>
              </a:spcBef>
              <a:spcAft>
                <a:spcPts val="0"/>
              </a:spcAft>
              <a:buClr>
                <a:srgbClr val="000000"/>
              </a:buClr>
              <a:buSzPts val="990"/>
              <a:buFont typeface="Arial"/>
              <a:buNone/>
            </a:pPr>
            <a:r>
              <a:t/>
            </a:r>
            <a:endParaRPr b="1" i="0" sz="2900" u="none" cap="none" strike="noStrike">
              <a:solidFill>
                <a:schemeClr val="accent2"/>
              </a:solidFill>
              <a:latin typeface="Lato"/>
              <a:ea typeface="Lato"/>
              <a:cs typeface="Lato"/>
              <a:sym typeface="Lato"/>
            </a:endParaRPr>
          </a:p>
        </p:txBody>
      </p:sp>
      <p:sp>
        <p:nvSpPr>
          <p:cNvPr id="130" name="Google Shape;130;g1821680791e_0_111"/>
          <p:cNvSpPr txBox="1"/>
          <p:nvPr/>
        </p:nvSpPr>
        <p:spPr>
          <a:xfrm>
            <a:off x="277100" y="4655500"/>
            <a:ext cx="6145200" cy="4617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800"/>
              <a:buFont typeface="Arial"/>
              <a:buNone/>
            </a:pPr>
            <a:r>
              <a:t/>
            </a:r>
            <a:endParaRPr sz="1000">
              <a:solidFill>
                <a:schemeClr val="accent2"/>
              </a:solidFill>
              <a:latin typeface="Lato"/>
              <a:ea typeface="Lato"/>
              <a:cs typeface="Lato"/>
              <a:sym typeface="Lato"/>
            </a:endParaRPr>
          </a:p>
          <a:p>
            <a:pPr indent="0" lvl="0" marL="0" marR="0" rtl="0" algn="l">
              <a:lnSpc>
                <a:spcPct val="100000"/>
              </a:lnSpc>
              <a:spcBef>
                <a:spcPts val="0"/>
              </a:spcBef>
              <a:spcAft>
                <a:spcPts val="0"/>
              </a:spcAft>
              <a:buClr>
                <a:srgbClr val="000000"/>
              </a:buClr>
              <a:buSzPts val="800"/>
              <a:buFont typeface="Arial"/>
              <a:buNone/>
            </a:pPr>
            <a:r>
              <a:rPr i="0" lang="en-GB" sz="800" u="none" cap="none" strike="noStrike">
                <a:solidFill>
                  <a:srgbClr val="000000"/>
                </a:solidFill>
                <a:latin typeface="Lato"/>
                <a:ea typeface="Lato"/>
                <a:cs typeface="Lato"/>
                <a:sym typeface="Lato"/>
              </a:rPr>
              <a:t>Source </a:t>
            </a:r>
            <a:r>
              <a:rPr lang="en-GB" sz="800" u="sng">
                <a:solidFill>
                  <a:srgbClr val="1155CC"/>
                </a:solidFill>
                <a:highlight>
                  <a:srgbClr val="FFFFFF"/>
                </a:highlight>
                <a:latin typeface="Lato"/>
                <a:ea typeface="Lato"/>
                <a:cs typeface="Lato"/>
                <a:sym typeface="Lato"/>
                <a:hlinkClick r:id="rId3">
                  <a:extLst>
                    <a:ext uri="{A12FA001-AC4F-418D-AE19-62706E023703}">
                      <ahyp:hlinkClr val="tx"/>
                    </a:ext>
                  </a:extLst>
                </a:hlinkClick>
              </a:rPr>
              <a:t>Gov.uk</a:t>
            </a:r>
            <a:r>
              <a:rPr i="0" lang="en-GB" sz="800" u="none" cap="none" strike="noStrike">
                <a:solidFill>
                  <a:srgbClr val="000000"/>
                </a:solidFill>
                <a:latin typeface="Lato"/>
                <a:ea typeface="Lato"/>
                <a:cs typeface="Lato"/>
                <a:sym typeface="Lato"/>
              </a:rPr>
              <a:t> </a:t>
            </a:r>
            <a:endParaRPr i="0" sz="800" u="none" cap="none" strike="noStrike">
              <a:solidFill>
                <a:srgbClr val="000000"/>
              </a:solidFill>
              <a:latin typeface="Lato"/>
              <a:ea typeface="Lato"/>
              <a:cs typeface="Lato"/>
              <a:sym typeface="Lato"/>
            </a:endParaRPr>
          </a:p>
        </p:txBody>
      </p:sp>
      <p:pic>
        <p:nvPicPr>
          <p:cNvPr id="131" name="Google Shape;131;g1821680791e_0_111"/>
          <p:cNvPicPr preferRelativeResize="0"/>
          <p:nvPr/>
        </p:nvPicPr>
        <p:blipFill>
          <a:blip r:embed="rId4">
            <a:alphaModFix/>
          </a:blip>
          <a:stretch>
            <a:fillRect/>
          </a:stretch>
        </p:blipFill>
        <p:spPr>
          <a:xfrm>
            <a:off x="5822387" y="1584729"/>
            <a:ext cx="2793738" cy="2095288"/>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0">
  <p:cSld>
    <p:spTree>
      <p:nvGrpSpPr>
        <p:cNvPr id="135" name="Shape 135"/>
        <p:cNvGrpSpPr/>
        <p:nvPr/>
      </p:nvGrpSpPr>
      <p:grpSpPr>
        <a:xfrm>
          <a:off x="0" y="0"/>
          <a:ext cx="0" cy="0"/>
          <a:chOff x="0" y="0"/>
          <a:chExt cx="0" cy="0"/>
        </a:xfrm>
      </p:grpSpPr>
      <p:sp>
        <p:nvSpPr>
          <p:cNvPr id="136" name="Google Shape;136;g279441aa88e_0_0"/>
          <p:cNvSpPr txBox="1"/>
          <p:nvPr>
            <p:ph type="ctrTitle"/>
          </p:nvPr>
        </p:nvSpPr>
        <p:spPr>
          <a:xfrm>
            <a:off x="360375" y="2313750"/>
            <a:ext cx="7731600" cy="516000"/>
          </a:xfrm>
          <a:prstGeom prst="rect">
            <a:avLst/>
          </a:prstGeom>
          <a:noFill/>
          <a:ln cap="flat" cmpd="sng" w="38100">
            <a:solidFill>
              <a:schemeClr val="accent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990"/>
              <a:buFont typeface="Arial"/>
              <a:buNone/>
            </a:pPr>
            <a:r>
              <a:rPr b="1" lang="en-GB" sz="2900">
                <a:solidFill>
                  <a:schemeClr val="accent2"/>
                </a:solidFill>
                <a:latin typeface="Lato"/>
                <a:ea typeface="Lato"/>
                <a:cs typeface="Lato"/>
                <a:sym typeface="Lato"/>
              </a:rPr>
              <a:t>Optional literacy activity: </a:t>
            </a:r>
            <a:r>
              <a:rPr b="1" i="1" lang="en-GB" sz="2900">
                <a:solidFill>
                  <a:schemeClr val="accent2"/>
                </a:solidFill>
                <a:latin typeface="Lato"/>
                <a:ea typeface="Lato"/>
                <a:cs typeface="Lato"/>
                <a:sym typeface="Lato"/>
              </a:rPr>
              <a:t>Loot Boxes</a:t>
            </a:r>
            <a:endParaRPr b="1" i="1" sz="2900" cap="none" strike="noStrike">
              <a:solidFill>
                <a:schemeClr val="accent2"/>
              </a:solidFill>
              <a:latin typeface="Lato"/>
              <a:ea typeface="Lato"/>
              <a:cs typeface="Lato"/>
              <a:sym typeface="Lato"/>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0">
  <p:cSld>
    <p:spTree>
      <p:nvGrpSpPr>
        <p:cNvPr id="140" name="Shape 140"/>
        <p:cNvGrpSpPr/>
        <p:nvPr/>
      </p:nvGrpSpPr>
      <p:grpSpPr>
        <a:xfrm>
          <a:off x="0" y="0"/>
          <a:ext cx="0" cy="0"/>
          <a:chOff x="0" y="0"/>
          <a:chExt cx="0" cy="0"/>
        </a:xfrm>
      </p:grpSpPr>
      <p:sp>
        <p:nvSpPr>
          <p:cNvPr id="141" name="Google Shape;141;g1821680791e_0_134"/>
          <p:cNvSpPr txBox="1"/>
          <p:nvPr/>
        </p:nvSpPr>
        <p:spPr>
          <a:xfrm>
            <a:off x="360375" y="1617450"/>
            <a:ext cx="4386600" cy="19086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600"/>
              <a:buFont typeface="Arial"/>
              <a:buNone/>
            </a:pPr>
            <a:r>
              <a:rPr b="0" i="0" lang="en-GB" sz="1600" u="none" cap="none" strike="noStrike">
                <a:solidFill>
                  <a:schemeClr val="accent1"/>
                </a:solidFill>
                <a:latin typeface="Lato"/>
                <a:ea typeface="Lato"/>
                <a:cs typeface="Lato"/>
                <a:sym typeface="Lato"/>
              </a:rPr>
              <a:t>Let’s read through some information on loot boxes and young people’s spending behaviour.</a:t>
            </a:r>
            <a:endParaRPr b="0" i="0" sz="1600" u="none" cap="none" strike="noStrike">
              <a:solidFill>
                <a:schemeClr val="accent1"/>
              </a:solidFill>
              <a:latin typeface="Lato"/>
              <a:ea typeface="Lato"/>
              <a:cs typeface="Lato"/>
              <a:sym typeface="Lato"/>
            </a:endParaRPr>
          </a:p>
          <a:p>
            <a:pPr indent="0" lvl="0" marL="0" marR="0" rtl="0" algn="l">
              <a:lnSpc>
                <a:spcPct val="100000"/>
              </a:lnSpc>
              <a:spcBef>
                <a:spcPts val="0"/>
              </a:spcBef>
              <a:spcAft>
                <a:spcPts val="0"/>
              </a:spcAft>
              <a:buClr>
                <a:srgbClr val="000000"/>
              </a:buClr>
              <a:buSzPts val="1600"/>
              <a:buFont typeface="Arial"/>
              <a:buNone/>
            </a:pPr>
            <a:r>
              <a:t/>
            </a:r>
            <a:endParaRPr b="0" i="0" sz="1600" u="none" cap="none" strike="noStrike">
              <a:solidFill>
                <a:schemeClr val="accent1"/>
              </a:solidFill>
              <a:latin typeface="Lato"/>
              <a:ea typeface="Lato"/>
              <a:cs typeface="Lato"/>
              <a:sym typeface="Lato"/>
            </a:endParaRPr>
          </a:p>
          <a:p>
            <a:pPr indent="0" lvl="0" marL="0" marR="0" rtl="0" algn="l">
              <a:lnSpc>
                <a:spcPct val="100000"/>
              </a:lnSpc>
              <a:spcBef>
                <a:spcPts val="0"/>
              </a:spcBef>
              <a:spcAft>
                <a:spcPts val="0"/>
              </a:spcAft>
              <a:buClr>
                <a:srgbClr val="000000"/>
              </a:buClr>
              <a:buSzPts val="1600"/>
              <a:buFont typeface="Arial"/>
              <a:buNone/>
            </a:pPr>
            <a:r>
              <a:rPr b="0" i="0" lang="en-GB" sz="1600" u="none" cap="none" strike="noStrike">
                <a:solidFill>
                  <a:schemeClr val="accent1"/>
                </a:solidFill>
                <a:latin typeface="Lato"/>
                <a:ea typeface="Lato"/>
                <a:cs typeface="Lato"/>
                <a:sym typeface="Lato"/>
              </a:rPr>
              <a:t>Make a list of 5 -10 number facts from the text.</a:t>
            </a:r>
            <a:endParaRPr b="0" i="0" sz="1600" u="none" cap="none" strike="noStrike">
              <a:solidFill>
                <a:schemeClr val="accent1"/>
              </a:solidFill>
              <a:latin typeface="Lato"/>
              <a:ea typeface="Lato"/>
              <a:cs typeface="Lato"/>
              <a:sym typeface="Lato"/>
            </a:endParaRPr>
          </a:p>
          <a:p>
            <a:pPr indent="0" lvl="0" marL="0" marR="0" rtl="0" algn="l">
              <a:lnSpc>
                <a:spcPct val="100000"/>
              </a:lnSpc>
              <a:spcBef>
                <a:spcPts val="0"/>
              </a:spcBef>
              <a:spcAft>
                <a:spcPts val="0"/>
              </a:spcAft>
              <a:buClr>
                <a:srgbClr val="000000"/>
              </a:buClr>
              <a:buSzPts val="1600"/>
              <a:buFont typeface="Arial"/>
              <a:buNone/>
            </a:pPr>
            <a:r>
              <a:t/>
            </a:r>
            <a:endParaRPr b="0" i="0" sz="1600" u="none" cap="none" strike="noStrike">
              <a:solidFill>
                <a:schemeClr val="accent1"/>
              </a:solidFill>
              <a:latin typeface="Lato"/>
              <a:ea typeface="Lato"/>
              <a:cs typeface="Lato"/>
              <a:sym typeface="Lato"/>
            </a:endParaRPr>
          </a:p>
          <a:p>
            <a:pPr indent="0" lvl="0" marL="0" marR="0" rtl="0" algn="l">
              <a:lnSpc>
                <a:spcPct val="100000"/>
              </a:lnSpc>
              <a:spcBef>
                <a:spcPts val="0"/>
              </a:spcBef>
              <a:spcAft>
                <a:spcPts val="0"/>
              </a:spcAft>
              <a:buClr>
                <a:srgbClr val="000000"/>
              </a:buClr>
              <a:buSzPts val="1600"/>
              <a:buFont typeface="Arial"/>
              <a:buNone/>
            </a:pPr>
            <a:r>
              <a:rPr b="0" i="0" lang="en-GB" sz="1600" u="none" cap="none" strike="noStrike">
                <a:solidFill>
                  <a:schemeClr val="accent1"/>
                </a:solidFill>
                <a:latin typeface="Lato"/>
                <a:ea typeface="Lato"/>
                <a:cs typeface="Lato"/>
                <a:sym typeface="Lato"/>
              </a:rPr>
              <a:t>For example, ‘</a:t>
            </a:r>
            <a:r>
              <a:rPr b="0" i="1" lang="en-GB" sz="1600" u="none" cap="none" strike="noStrike">
                <a:solidFill>
                  <a:schemeClr val="accent1"/>
                </a:solidFill>
                <a:latin typeface="Lato"/>
                <a:ea typeface="Lato"/>
                <a:cs typeface="Lato"/>
                <a:sym typeface="Lato"/>
              </a:rPr>
              <a:t>almost one in four (22%) reported spending over £100’.   </a:t>
            </a:r>
            <a:endParaRPr b="0" i="1" sz="1600" u="none" cap="none" strike="noStrike">
              <a:solidFill>
                <a:schemeClr val="accent1"/>
              </a:solidFill>
              <a:latin typeface="Lato"/>
              <a:ea typeface="Lato"/>
              <a:cs typeface="Lato"/>
              <a:sym typeface="Lato"/>
            </a:endParaRPr>
          </a:p>
        </p:txBody>
      </p:sp>
      <p:sp>
        <p:nvSpPr>
          <p:cNvPr id="142" name="Google Shape;142;g1821680791e_0_134"/>
          <p:cNvSpPr txBox="1"/>
          <p:nvPr>
            <p:ph type="ctrTitle"/>
          </p:nvPr>
        </p:nvSpPr>
        <p:spPr>
          <a:xfrm>
            <a:off x="379375" y="253750"/>
            <a:ext cx="7731600" cy="5160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990"/>
              <a:buFont typeface="Arial"/>
              <a:buNone/>
            </a:pPr>
            <a:r>
              <a:t/>
            </a:r>
            <a:endParaRPr b="0" i="0" sz="2900" u="none" cap="none" strike="noStrike">
              <a:solidFill>
                <a:schemeClr val="accent2"/>
              </a:solidFill>
              <a:latin typeface="Lato Black"/>
              <a:ea typeface="Lato Black"/>
              <a:cs typeface="Lato Black"/>
              <a:sym typeface="Lato Black"/>
            </a:endParaRPr>
          </a:p>
          <a:p>
            <a:pPr indent="0" lvl="0" marL="0" marR="0" rtl="0" algn="l">
              <a:lnSpc>
                <a:spcPct val="100000"/>
              </a:lnSpc>
              <a:spcBef>
                <a:spcPts val="0"/>
              </a:spcBef>
              <a:spcAft>
                <a:spcPts val="0"/>
              </a:spcAft>
              <a:buClr>
                <a:srgbClr val="000000"/>
              </a:buClr>
              <a:buSzPts val="990"/>
              <a:buFont typeface="Arial"/>
              <a:buNone/>
            </a:pPr>
            <a:r>
              <a:rPr b="1" i="0" lang="en-GB" sz="2900" u="none" cap="none" strike="noStrike">
                <a:solidFill>
                  <a:schemeClr val="accent2"/>
                </a:solidFill>
                <a:latin typeface="Lato"/>
                <a:ea typeface="Lato"/>
                <a:cs typeface="Lato"/>
                <a:sym typeface="Lato"/>
              </a:rPr>
              <a:t>What are loot boxes?</a:t>
            </a:r>
            <a:endParaRPr b="1" i="0" sz="2900" u="none" cap="none" strike="noStrike">
              <a:solidFill>
                <a:schemeClr val="accent2"/>
              </a:solidFill>
              <a:latin typeface="Lato"/>
              <a:ea typeface="Lato"/>
              <a:cs typeface="Lato"/>
              <a:sym typeface="Lato"/>
            </a:endParaRPr>
          </a:p>
          <a:p>
            <a:pPr indent="0" lvl="0" marL="0" marR="0" rtl="0" algn="l">
              <a:lnSpc>
                <a:spcPct val="100000"/>
              </a:lnSpc>
              <a:spcBef>
                <a:spcPts val="0"/>
              </a:spcBef>
              <a:spcAft>
                <a:spcPts val="0"/>
              </a:spcAft>
              <a:buClr>
                <a:srgbClr val="000000"/>
              </a:buClr>
              <a:buSzPts val="990"/>
              <a:buFont typeface="Arial"/>
              <a:buNone/>
            </a:pPr>
            <a:r>
              <a:t/>
            </a:r>
            <a:endParaRPr b="1" i="0" sz="2900" u="none" cap="none" strike="noStrike">
              <a:solidFill>
                <a:schemeClr val="accent2"/>
              </a:solidFill>
              <a:latin typeface="Lato"/>
              <a:ea typeface="Lato"/>
              <a:cs typeface="Lato"/>
              <a:sym typeface="Lato"/>
            </a:endParaRPr>
          </a:p>
        </p:txBody>
      </p:sp>
      <p:sp>
        <p:nvSpPr>
          <p:cNvPr id="143" name="Google Shape;143;g1821680791e_0_134"/>
          <p:cNvSpPr txBox="1"/>
          <p:nvPr/>
        </p:nvSpPr>
        <p:spPr>
          <a:xfrm>
            <a:off x="79000" y="4739750"/>
            <a:ext cx="6145200" cy="4617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800"/>
              <a:buFont typeface="Arial"/>
              <a:buNone/>
            </a:pPr>
            <a:r>
              <a:rPr lang="en-GB" sz="1000">
                <a:solidFill>
                  <a:schemeClr val="accent2"/>
                </a:solidFill>
                <a:latin typeface="Lato"/>
                <a:ea typeface="Lato"/>
                <a:cs typeface="Lato"/>
                <a:sym typeface="Lato"/>
              </a:rPr>
              <a:t>Resource 1 - Loot boxes</a:t>
            </a:r>
            <a:endParaRPr sz="1000">
              <a:solidFill>
                <a:schemeClr val="accent2"/>
              </a:solidFill>
              <a:latin typeface="Lato"/>
              <a:ea typeface="Lato"/>
              <a:cs typeface="Lato"/>
              <a:sym typeface="Lato"/>
            </a:endParaRPr>
          </a:p>
          <a:p>
            <a:pPr indent="0" lvl="0" marL="0" marR="0" rtl="0" algn="l">
              <a:lnSpc>
                <a:spcPct val="100000"/>
              </a:lnSpc>
              <a:spcBef>
                <a:spcPts val="0"/>
              </a:spcBef>
              <a:spcAft>
                <a:spcPts val="0"/>
              </a:spcAft>
              <a:buClr>
                <a:srgbClr val="000000"/>
              </a:buClr>
              <a:buSzPts val="800"/>
              <a:buFont typeface="Arial"/>
              <a:buNone/>
            </a:pPr>
            <a:r>
              <a:rPr b="0" i="0" lang="en-GB" sz="800" u="none" cap="none" strike="noStrike">
                <a:solidFill>
                  <a:srgbClr val="000000"/>
                </a:solidFill>
                <a:latin typeface="Lato"/>
                <a:ea typeface="Lato"/>
                <a:cs typeface="Lato"/>
                <a:sym typeface="Lato"/>
              </a:rPr>
              <a:t>Source</a:t>
            </a:r>
            <a:r>
              <a:rPr lang="en-GB" sz="800">
                <a:latin typeface="Lato"/>
                <a:ea typeface="Lato"/>
                <a:cs typeface="Lato"/>
                <a:sym typeface="Lato"/>
              </a:rPr>
              <a:t>: </a:t>
            </a:r>
            <a:r>
              <a:rPr lang="en-GB" sz="800" u="sng">
                <a:solidFill>
                  <a:schemeClr val="hlink"/>
                </a:solidFill>
                <a:latin typeface="Lato"/>
                <a:ea typeface="Lato"/>
                <a:cs typeface="Lato"/>
                <a:sym typeface="Lato"/>
                <a:hlinkClick r:id="rId3"/>
              </a:rPr>
              <a:t>Gambling Health Alliance</a:t>
            </a:r>
            <a:r>
              <a:rPr b="0" i="0" lang="en-GB" sz="800" u="none" cap="none" strike="noStrike">
                <a:solidFill>
                  <a:srgbClr val="000000"/>
                </a:solidFill>
                <a:latin typeface="Lato"/>
                <a:ea typeface="Lato"/>
                <a:cs typeface="Lato"/>
                <a:sym typeface="Lato"/>
              </a:rPr>
              <a:t> | pg 2-3 | 2018 </a:t>
            </a:r>
            <a:endParaRPr b="0" i="0" sz="800" u="none" cap="none" strike="noStrike">
              <a:solidFill>
                <a:srgbClr val="000000"/>
              </a:solidFill>
              <a:latin typeface="Lato"/>
              <a:ea typeface="Lato"/>
              <a:cs typeface="Lato"/>
              <a:sym typeface="Lato"/>
            </a:endParaRPr>
          </a:p>
        </p:txBody>
      </p:sp>
      <p:pic>
        <p:nvPicPr>
          <p:cNvPr id="144" name="Google Shape;144;g1821680791e_0_134"/>
          <p:cNvPicPr preferRelativeResize="0"/>
          <p:nvPr/>
        </p:nvPicPr>
        <p:blipFill>
          <a:blip r:embed="rId4">
            <a:alphaModFix/>
          </a:blip>
          <a:stretch>
            <a:fillRect/>
          </a:stretch>
        </p:blipFill>
        <p:spPr>
          <a:xfrm>
            <a:off x="5003950" y="1094875"/>
            <a:ext cx="3016976" cy="3835875"/>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0">
  <p:cSld>
    <p:spTree>
      <p:nvGrpSpPr>
        <p:cNvPr id="148" name="Shape 148"/>
        <p:cNvGrpSpPr/>
        <p:nvPr/>
      </p:nvGrpSpPr>
      <p:grpSpPr>
        <a:xfrm>
          <a:off x="0" y="0"/>
          <a:ext cx="0" cy="0"/>
          <a:chOff x="0" y="0"/>
          <a:chExt cx="0" cy="0"/>
        </a:xfrm>
      </p:grpSpPr>
      <p:sp>
        <p:nvSpPr>
          <p:cNvPr id="149" name="Google Shape;149;g279441aa88e_0_6"/>
          <p:cNvSpPr txBox="1"/>
          <p:nvPr>
            <p:ph type="ctrTitle"/>
          </p:nvPr>
        </p:nvSpPr>
        <p:spPr>
          <a:xfrm>
            <a:off x="360375" y="2313750"/>
            <a:ext cx="7731600" cy="516000"/>
          </a:xfrm>
          <a:prstGeom prst="rect">
            <a:avLst/>
          </a:prstGeom>
          <a:noFill/>
          <a:ln cap="flat" cmpd="sng" w="38100">
            <a:solidFill>
              <a:schemeClr val="accent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b="1" lang="en-GB" sz="2900">
                <a:solidFill>
                  <a:schemeClr val="accent2"/>
                </a:solidFill>
                <a:latin typeface="Lato"/>
                <a:ea typeface="Lato"/>
                <a:cs typeface="Lato"/>
                <a:sym typeface="Lato"/>
              </a:rPr>
              <a:t>End of optional literacy activity</a:t>
            </a:r>
            <a:endParaRPr b="1" sz="2900">
              <a:solidFill>
                <a:schemeClr val="accent2"/>
              </a:solidFill>
              <a:latin typeface="Lato"/>
              <a:ea typeface="Lato"/>
              <a:cs typeface="Lato"/>
              <a:sym typeface="Lato"/>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0">
  <p:cSld>
    <p:spTree>
      <p:nvGrpSpPr>
        <p:cNvPr id="153" name="Shape 153"/>
        <p:cNvGrpSpPr/>
        <p:nvPr/>
      </p:nvGrpSpPr>
      <p:grpSpPr>
        <a:xfrm>
          <a:off x="0" y="0"/>
          <a:ext cx="0" cy="0"/>
          <a:chOff x="0" y="0"/>
          <a:chExt cx="0" cy="0"/>
        </a:xfrm>
      </p:grpSpPr>
      <p:sp>
        <p:nvSpPr>
          <p:cNvPr id="154" name="Google Shape;154;g1821680791e_0_27"/>
          <p:cNvSpPr txBox="1"/>
          <p:nvPr/>
        </p:nvSpPr>
        <p:spPr>
          <a:xfrm>
            <a:off x="1054875" y="1599050"/>
            <a:ext cx="2043600" cy="1785600"/>
          </a:xfrm>
          <a:prstGeom prst="rect">
            <a:avLst/>
          </a:prstGeom>
          <a:solidFill>
            <a:schemeClr val="accent2"/>
          </a:solid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3000"/>
              <a:buFont typeface="Arial"/>
              <a:buNone/>
            </a:pPr>
            <a:r>
              <a:t/>
            </a:r>
            <a:endParaRPr b="0" i="0" sz="3000" u="none" cap="none" strike="noStrike">
              <a:solidFill>
                <a:schemeClr val="lt1"/>
              </a:solidFill>
              <a:latin typeface="Lato Black"/>
              <a:ea typeface="Lato Black"/>
              <a:cs typeface="Lato Black"/>
              <a:sym typeface="Lato Black"/>
            </a:endParaRPr>
          </a:p>
          <a:p>
            <a:pPr indent="0" lvl="0" marL="0" marR="0" rtl="0" algn="ctr">
              <a:lnSpc>
                <a:spcPct val="100000"/>
              </a:lnSpc>
              <a:spcBef>
                <a:spcPts val="0"/>
              </a:spcBef>
              <a:spcAft>
                <a:spcPts val="0"/>
              </a:spcAft>
              <a:buClr>
                <a:srgbClr val="000000"/>
              </a:buClr>
              <a:buSzPts val="4400"/>
              <a:buFont typeface="Arial"/>
              <a:buNone/>
            </a:pPr>
            <a:r>
              <a:rPr b="0" i="0" lang="en-GB" sz="4400" u="none" cap="none" strike="noStrike">
                <a:solidFill>
                  <a:schemeClr val="lt1"/>
                </a:solidFill>
                <a:latin typeface="Lato Black"/>
                <a:ea typeface="Lato Black"/>
                <a:cs typeface="Lato Black"/>
                <a:sym typeface="Lato Black"/>
              </a:rPr>
              <a:t>23%</a:t>
            </a:r>
            <a:endParaRPr b="0" i="0" sz="4400" u="none" cap="none" strike="noStrike">
              <a:solidFill>
                <a:schemeClr val="lt1"/>
              </a:solidFill>
              <a:latin typeface="Lato Black"/>
              <a:ea typeface="Lato Black"/>
              <a:cs typeface="Lato Black"/>
              <a:sym typeface="Lato Black"/>
            </a:endParaRPr>
          </a:p>
          <a:p>
            <a:pPr indent="0" lvl="0" marL="0" marR="0" rtl="0" algn="ctr">
              <a:lnSpc>
                <a:spcPct val="100000"/>
              </a:lnSpc>
              <a:spcBef>
                <a:spcPts val="0"/>
              </a:spcBef>
              <a:spcAft>
                <a:spcPts val="0"/>
              </a:spcAft>
              <a:buClr>
                <a:srgbClr val="000000"/>
              </a:buClr>
              <a:buSzPts val="3000"/>
              <a:buFont typeface="Arial"/>
              <a:buNone/>
            </a:pPr>
            <a:r>
              <a:t/>
            </a:r>
            <a:endParaRPr b="0" i="0" sz="3000" u="none" cap="none" strike="noStrike">
              <a:solidFill>
                <a:schemeClr val="lt1"/>
              </a:solidFill>
              <a:latin typeface="Lato Black"/>
              <a:ea typeface="Lato Black"/>
              <a:cs typeface="Lato Black"/>
              <a:sym typeface="Lato Black"/>
            </a:endParaRPr>
          </a:p>
        </p:txBody>
      </p:sp>
      <p:sp>
        <p:nvSpPr>
          <p:cNvPr id="155" name="Google Shape;155;g1821680791e_0_27"/>
          <p:cNvSpPr txBox="1"/>
          <p:nvPr/>
        </p:nvSpPr>
        <p:spPr>
          <a:xfrm>
            <a:off x="3424013" y="1599050"/>
            <a:ext cx="2043600" cy="1785600"/>
          </a:xfrm>
          <a:prstGeom prst="rect">
            <a:avLst/>
          </a:prstGeom>
          <a:solidFill>
            <a:schemeClr val="accent2"/>
          </a:solid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3000"/>
              <a:buFont typeface="Arial"/>
              <a:buNone/>
            </a:pPr>
            <a:r>
              <a:t/>
            </a:r>
            <a:endParaRPr b="0" i="0" sz="3000" u="none" cap="none" strike="noStrike">
              <a:solidFill>
                <a:schemeClr val="lt1"/>
              </a:solidFill>
              <a:latin typeface="Lato Black"/>
              <a:ea typeface="Lato Black"/>
              <a:cs typeface="Lato Black"/>
              <a:sym typeface="Lato Black"/>
            </a:endParaRPr>
          </a:p>
          <a:p>
            <a:pPr indent="0" lvl="0" marL="0" marR="0" rtl="0" algn="ctr">
              <a:lnSpc>
                <a:spcPct val="100000"/>
              </a:lnSpc>
              <a:spcBef>
                <a:spcPts val="0"/>
              </a:spcBef>
              <a:spcAft>
                <a:spcPts val="0"/>
              </a:spcAft>
              <a:buClr>
                <a:srgbClr val="000000"/>
              </a:buClr>
              <a:buSzPts val="4400"/>
              <a:buFont typeface="Arial"/>
              <a:buNone/>
            </a:pPr>
            <a:r>
              <a:rPr b="0" i="0" lang="en-GB" sz="4400" u="none" cap="none" strike="noStrike">
                <a:solidFill>
                  <a:schemeClr val="lt1"/>
                </a:solidFill>
                <a:latin typeface="Lato Black"/>
                <a:ea typeface="Lato Black"/>
                <a:cs typeface="Lato Black"/>
                <a:sym typeface="Lato Black"/>
              </a:rPr>
              <a:t>15%</a:t>
            </a:r>
            <a:endParaRPr b="0" i="0" sz="4400" u="none" cap="none" strike="noStrike">
              <a:solidFill>
                <a:schemeClr val="lt1"/>
              </a:solidFill>
              <a:latin typeface="Lato Black"/>
              <a:ea typeface="Lato Black"/>
              <a:cs typeface="Lato Black"/>
              <a:sym typeface="Lato Black"/>
            </a:endParaRPr>
          </a:p>
          <a:p>
            <a:pPr indent="0" lvl="0" marL="0" marR="0" rtl="0" algn="ctr">
              <a:lnSpc>
                <a:spcPct val="100000"/>
              </a:lnSpc>
              <a:spcBef>
                <a:spcPts val="0"/>
              </a:spcBef>
              <a:spcAft>
                <a:spcPts val="0"/>
              </a:spcAft>
              <a:buClr>
                <a:srgbClr val="000000"/>
              </a:buClr>
              <a:buSzPts val="3000"/>
              <a:buFont typeface="Arial"/>
              <a:buNone/>
            </a:pPr>
            <a:r>
              <a:t/>
            </a:r>
            <a:endParaRPr b="0" i="0" sz="3000" u="none" cap="none" strike="noStrike">
              <a:solidFill>
                <a:schemeClr val="lt1"/>
              </a:solidFill>
              <a:latin typeface="Lato Black"/>
              <a:ea typeface="Lato Black"/>
              <a:cs typeface="Lato Black"/>
              <a:sym typeface="Lato Black"/>
            </a:endParaRPr>
          </a:p>
        </p:txBody>
      </p:sp>
      <p:sp>
        <p:nvSpPr>
          <p:cNvPr id="156" name="Google Shape;156;g1821680791e_0_27"/>
          <p:cNvSpPr txBox="1"/>
          <p:nvPr/>
        </p:nvSpPr>
        <p:spPr>
          <a:xfrm>
            <a:off x="5793150" y="1599050"/>
            <a:ext cx="2043600" cy="1785600"/>
          </a:xfrm>
          <a:prstGeom prst="rect">
            <a:avLst/>
          </a:prstGeom>
          <a:solidFill>
            <a:schemeClr val="accent2"/>
          </a:solid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3000"/>
              <a:buFont typeface="Arial"/>
              <a:buNone/>
            </a:pPr>
            <a:r>
              <a:t/>
            </a:r>
            <a:endParaRPr b="0" i="0" sz="3000" u="none" cap="none" strike="noStrike">
              <a:solidFill>
                <a:schemeClr val="lt1"/>
              </a:solidFill>
              <a:latin typeface="Lato Black"/>
              <a:ea typeface="Lato Black"/>
              <a:cs typeface="Lato Black"/>
              <a:sym typeface="Lato Black"/>
            </a:endParaRPr>
          </a:p>
          <a:p>
            <a:pPr indent="0" lvl="0" marL="0" marR="0" rtl="0" algn="ctr">
              <a:lnSpc>
                <a:spcPct val="100000"/>
              </a:lnSpc>
              <a:spcBef>
                <a:spcPts val="0"/>
              </a:spcBef>
              <a:spcAft>
                <a:spcPts val="0"/>
              </a:spcAft>
              <a:buClr>
                <a:srgbClr val="000000"/>
              </a:buClr>
              <a:buSzPts val="4400"/>
              <a:buFont typeface="Arial"/>
              <a:buNone/>
            </a:pPr>
            <a:r>
              <a:rPr b="0" i="0" lang="en-GB" sz="4400" u="none" cap="none" strike="noStrike">
                <a:solidFill>
                  <a:schemeClr val="lt1"/>
                </a:solidFill>
                <a:latin typeface="Lato Black"/>
                <a:ea typeface="Lato Black"/>
                <a:cs typeface="Lato Black"/>
                <a:sym typeface="Lato Black"/>
              </a:rPr>
              <a:t>33%</a:t>
            </a:r>
            <a:endParaRPr b="0" i="0" sz="4400" u="none" cap="none" strike="noStrike">
              <a:solidFill>
                <a:schemeClr val="lt1"/>
              </a:solidFill>
              <a:latin typeface="Lato Black"/>
              <a:ea typeface="Lato Black"/>
              <a:cs typeface="Lato Black"/>
              <a:sym typeface="Lato Black"/>
            </a:endParaRPr>
          </a:p>
          <a:p>
            <a:pPr indent="0" lvl="0" marL="0" marR="0" rtl="0" algn="ctr">
              <a:lnSpc>
                <a:spcPct val="100000"/>
              </a:lnSpc>
              <a:spcBef>
                <a:spcPts val="0"/>
              </a:spcBef>
              <a:spcAft>
                <a:spcPts val="0"/>
              </a:spcAft>
              <a:buClr>
                <a:srgbClr val="000000"/>
              </a:buClr>
              <a:buSzPts val="3000"/>
              <a:buFont typeface="Arial"/>
              <a:buNone/>
            </a:pPr>
            <a:r>
              <a:t/>
            </a:r>
            <a:endParaRPr b="0" i="0" sz="3000" u="none" cap="none" strike="noStrike">
              <a:solidFill>
                <a:schemeClr val="lt1"/>
              </a:solidFill>
              <a:latin typeface="Lato Black"/>
              <a:ea typeface="Lato Black"/>
              <a:cs typeface="Lato Black"/>
              <a:sym typeface="Lato Black"/>
            </a:endParaRPr>
          </a:p>
        </p:txBody>
      </p:sp>
      <p:sp>
        <p:nvSpPr>
          <p:cNvPr id="157" name="Google Shape;157;g1821680791e_0_27"/>
          <p:cNvSpPr txBox="1"/>
          <p:nvPr>
            <p:ph type="ctrTitle"/>
          </p:nvPr>
        </p:nvSpPr>
        <p:spPr>
          <a:xfrm>
            <a:off x="379375" y="253750"/>
            <a:ext cx="7731600" cy="5160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990"/>
              <a:buFont typeface="Arial"/>
              <a:buNone/>
            </a:pPr>
            <a:r>
              <a:t/>
            </a:r>
            <a:endParaRPr b="0" i="0" sz="2900" u="none" cap="none" strike="noStrike">
              <a:solidFill>
                <a:schemeClr val="accent2"/>
              </a:solidFill>
              <a:latin typeface="Lato Black"/>
              <a:ea typeface="Lato Black"/>
              <a:cs typeface="Lato Black"/>
              <a:sym typeface="Lato Black"/>
            </a:endParaRPr>
          </a:p>
          <a:p>
            <a:pPr indent="0" lvl="0" marL="0" marR="0" rtl="0" algn="l">
              <a:lnSpc>
                <a:spcPct val="100000"/>
              </a:lnSpc>
              <a:spcBef>
                <a:spcPts val="0"/>
              </a:spcBef>
              <a:spcAft>
                <a:spcPts val="0"/>
              </a:spcAft>
              <a:buClr>
                <a:srgbClr val="000000"/>
              </a:buClr>
              <a:buSzPts val="990"/>
              <a:buFont typeface="Arial"/>
              <a:buNone/>
            </a:pPr>
            <a:r>
              <a:rPr b="1" i="0" lang="en-GB" sz="2900" u="none" cap="none" strike="noStrike">
                <a:solidFill>
                  <a:schemeClr val="accent2"/>
                </a:solidFill>
                <a:latin typeface="Lato"/>
                <a:ea typeface="Lato"/>
                <a:cs typeface="Lato"/>
                <a:sym typeface="Lato"/>
              </a:rPr>
              <a:t>The cost of gaming</a:t>
            </a:r>
            <a:endParaRPr b="1" i="0" sz="2900" u="none" cap="none" strike="noStrike">
              <a:solidFill>
                <a:schemeClr val="accent2"/>
              </a:solidFill>
              <a:latin typeface="Lato"/>
              <a:ea typeface="Lato"/>
              <a:cs typeface="Lato"/>
              <a:sym typeface="Lato"/>
            </a:endParaRPr>
          </a:p>
          <a:p>
            <a:pPr indent="0" lvl="0" marL="0" marR="0" rtl="0" algn="l">
              <a:lnSpc>
                <a:spcPct val="100000"/>
              </a:lnSpc>
              <a:spcBef>
                <a:spcPts val="0"/>
              </a:spcBef>
              <a:spcAft>
                <a:spcPts val="0"/>
              </a:spcAft>
              <a:buClr>
                <a:srgbClr val="000000"/>
              </a:buClr>
              <a:buSzPts val="990"/>
              <a:buFont typeface="Arial"/>
              <a:buNone/>
            </a:pPr>
            <a:r>
              <a:t/>
            </a:r>
            <a:endParaRPr b="1" i="0" sz="2900" u="none" cap="none" strike="noStrike">
              <a:solidFill>
                <a:schemeClr val="accent2"/>
              </a:solidFill>
              <a:latin typeface="Lato"/>
              <a:ea typeface="Lato"/>
              <a:cs typeface="Lato"/>
              <a:sym typeface="Lato"/>
            </a:endParaRPr>
          </a:p>
        </p:txBody>
      </p:sp>
      <p:sp>
        <p:nvSpPr>
          <p:cNvPr id="158" name="Google Shape;158;g1821680791e_0_27"/>
          <p:cNvSpPr txBox="1"/>
          <p:nvPr/>
        </p:nvSpPr>
        <p:spPr>
          <a:xfrm>
            <a:off x="1054875" y="3602175"/>
            <a:ext cx="6781800" cy="738900"/>
          </a:xfrm>
          <a:prstGeom prst="rect">
            <a:avLst/>
          </a:prstGeom>
          <a:noFill/>
          <a:ln cap="flat" cmpd="sng" w="19050">
            <a:solidFill>
              <a:schemeClr val="accent1"/>
            </a:solidFill>
            <a:prstDash val="solid"/>
            <a:round/>
            <a:headEnd len="sm" w="sm" type="none"/>
            <a:tailEnd len="sm" w="sm" type="none"/>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1800"/>
              <a:buFont typeface="Arial"/>
              <a:buNone/>
            </a:pPr>
            <a:r>
              <a:rPr b="0" i="0" lang="en-GB" sz="1800" u="none" cap="none" strike="noStrike">
                <a:solidFill>
                  <a:schemeClr val="accent1"/>
                </a:solidFill>
                <a:latin typeface="Lato"/>
                <a:ea typeface="Lato"/>
                <a:cs typeface="Lato"/>
                <a:sym typeface="Lato"/>
              </a:rPr>
              <a:t>What percentage of young people</a:t>
            </a:r>
            <a:endParaRPr b="0" i="0" sz="1800" u="none" cap="none" strike="noStrike">
              <a:solidFill>
                <a:schemeClr val="accent1"/>
              </a:solidFill>
              <a:latin typeface="Lato"/>
              <a:ea typeface="Lato"/>
              <a:cs typeface="Lato"/>
              <a:sym typeface="Lato"/>
            </a:endParaRPr>
          </a:p>
          <a:p>
            <a:pPr indent="0" lvl="0" marL="0" marR="0" rtl="0" algn="ctr">
              <a:lnSpc>
                <a:spcPct val="100000"/>
              </a:lnSpc>
              <a:spcBef>
                <a:spcPts val="0"/>
              </a:spcBef>
              <a:spcAft>
                <a:spcPts val="0"/>
              </a:spcAft>
              <a:buClr>
                <a:srgbClr val="000000"/>
              </a:buClr>
              <a:buSzPts val="1800"/>
              <a:buFont typeface="Arial"/>
              <a:buNone/>
            </a:pPr>
            <a:r>
              <a:rPr b="0" i="0" lang="en-GB" sz="1800" u="none" cap="none" strike="noStrike">
                <a:solidFill>
                  <a:schemeClr val="accent1"/>
                </a:solidFill>
                <a:latin typeface="Lato"/>
                <a:ea typeface="Lato"/>
                <a:cs typeface="Lato"/>
                <a:sym typeface="Lato"/>
              </a:rPr>
              <a:t>said they had paid money to open loot boxes?</a:t>
            </a:r>
            <a:endParaRPr b="0" i="0" sz="1800" u="none" cap="none" strike="noStrike">
              <a:solidFill>
                <a:schemeClr val="accent1"/>
              </a:solidFill>
              <a:latin typeface="Lato"/>
              <a:ea typeface="Lato"/>
              <a:cs typeface="Lato"/>
              <a:sym typeface="Lato"/>
            </a:endParaRPr>
          </a:p>
        </p:txBody>
      </p:sp>
      <p:pic>
        <p:nvPicPr>
          <p:cNvPr descr="File:Noun Project question mark icon 1101884 cc.svg - Wikimedia ..." id="159" name="Google Shape;159;g1821680791e_0_27"/>
          <p:cNvPicPr preferRelativeResize="0"/>
          <p:nvPr/>
        </p:nvPicPr>
        <p:blipFill>
          <a:blip r:embed="rId3">
            <a:alphaModFix/>
          </a:blip>
          <a:stretch>
            <a:fillRect/>
          </a:stretch>
        </p:blipFill>
        <p:spPr>
          <a:xfrm>
            <a:off x="209025" y="3621550"/>
            <a:ext cx="700174" cy="700174"/>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0">
  <p:cSld>
    <p:spTree>
      <p:nvGrpSpPr>
        <p:cNvPr id="163" name="Shape 163"/>
        <p:cNvGrpSpPr/>
        <p:nvPr/>
      </p:nvGrpSpPr>
      <p:grpSpPr>
        <a:xfrm>
          <a:off x="0" y="0"/>
          <a:ext cx="0" cy="0"/>
          <a:chOff x="0" y="0"/>
          <a:chExt cx="0" cy="0"/>
        </a:xfrm>
      </p:grpSpPr>
      <p:sp>
        <p:nvSpPr>
          <p:cNvPr id="164" name="Google Shape;164;g1821680791e_0_60"/>
          <p:cNvSpPr txBox="1"/>
          <p:nvPr/>
        </p:nvSpPr>
        <p:spPr>
          <a:xfrm>
            <a:off x="1054875" y="1599050"/>
            <a:ext cx="2043600" cy="1785600"/>
          </a:xfrm>
          <a:prstGeom prst="rect">
            <a:avLst/>
          </a:prstGeom>
          <a:solidFill>
            <a:srgbClr val="5CCE4B"/>
          </a:solid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3000"/>
              <a:buFont typeface="Arial"/>
              <a:buNone/>
            </a:pPr>
            <a:r>
              <a:t/>
            </a:r>
            <a:endParaRPr b="0" i="0" sz="3000" u="none" cap="none" strike="noStrike">
              <a:solidFill>
                <a:schemeClr val="lt1"/>
              </a:solidFill>
              <a:latin typeface="Lato Black"/>
              <a:ea typeface="Lato Black"/>
              <a:cs typeface="Lato Black"/>
              <a:sym typeface="Lato Black"/>
            </a:endParaRPr>
          </a:p>
          <a:p>
            <a:pPr indent="0" lvl="0" marL="0" marR="0" rtl="0" algn="ctr">
              <a:lnSpc>
                <a:spcPct val="100000"/>
              </a:lnSpc>
              <a:spcBef>
                <a:spcPts val="0"/>
              </a:spcBef>
              <a:spcAft>
                <a:spcPts val="0"/>
              </a:spcAft>
              <a:buClr>
                <a:srgbClr val="000000"/>
              </a:buClr>
              <a:buSzPts val="4400"/>
              <a:buFont typeface="Arial"/>
              <a:buNone/>
            </a:pPr>
            <a:r>
              <a:rPr b="0" i="0" lang="en-GB" sz="4400" u="none" cap="none" strike="noStrike">
                <a:solidFill>
                  <a:schemeClr val="lt1"/>
                </a:solidFill>
                <a:latin typeface="Lato Black"/>
                <a:ea typeface="Lato Black"/>
                <a:cs typeface="Lato Black"/>
                <a:sym typeface="Lato Black"/>
              </a:rPr>
              <a:t>23%</a:t>
            </a:r>
            <a:endParaRPr b="0" i="0" sz="4400" u="none" cap="none" strike="noStrike">
              <a:solidFill>
                <a:schemeClr val="lt1"/>
              </a:solidFill>
              <a:latin typeface="Lato Black"/>
              <a:ea typeface="Lato Black"/>
              <a:cs typeface="Lato Black"/>
              <a:sym typeface="Lato Black"/>
            </a:endParaRPr>
          </a:p>
          <a:p>
            <a:pPr indent="0" lvl="0" marL="0" marR="0" rtl="0" algn="ctr">
              <a:lnSpc>
                <a:spcPct val="100000"/>
              </a:lnSpc>
              <a:spcBef>
                <a:spcPts val="0"/>
              </a:spcBef>
              <a:spcAft>
                <a:spcPts val="0"/>
              </a:spcAft>
              <a:buClr>
                <a:srgbClr val="000000"/>
              </a:buClr>
              <a:buSzPts val="3000"/>
              <a:buFont typeface="Arial"/>
              <a:buNone/>
            </a:pPr>
            <a:r>
              <a:t/>
            </a:r>
            <a:endParaRPr b="0" i="0" sz="3000" u="none" cap="none" strike="noStrike">
              <a:solidFill>
                <a:schemeClr val="lt1"/>
              </a:solidFill>
              <a:latin typeface="Lato Black"/>
              <a:ea typeface="Lato Black"/>
              <a:cs typeface="Lato Black"/>
              <a:sym typeface="Lato Black"/>
            </a:endParaRPr>
          </a:p>
        </p:txBody>
      </p:sp>
      <p:sp>
        <p:nvSpPr>
          <p:cNvPr id="165" name="Google Shape;165;g1821680791e_0_60"/>
          <p:cNvSpPr txBox="1"/>
          <p:nvPr/>
        </p:nvSpPr>
        <p:spPr>
          <a:xfrm>
            <a:off x="3424013" y="1599050"/>
            <a:ext cx="2043600" cy="1785600"/>
          </a:xfrm>
          <a:prstGeom prst="rect">
            <a:avLst/>
          </a:prstGeom>
          <a:solidFill>
            <a:schemeClr val="accent2"/>
          </a:solid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3000"/>
              <a:buFont typeface="Arial"/>
              <a:buNone/>
            </a:pPr>
            <a:r>
              <a:t/>
            </a:r>
            <a:endParaRPr b="0" i="0" sz="3000" u="none" cap="none" strike="noStrike">
              <a:solidFill>
                <a:schemeClr val="lt1"/>
              </a:solidFill>
              <a:latin typeface="Lato Black"/>
              <a:ea typeface="Lato Black"/>
              <a:cs typeface="Lato Black"/>
              <a:sym typeface="Lato Black"/>
            </a:endParaRPr>
          </a:p>
          <a:p>
            <a:pPr indent="0" lvl="0" marL="0" marR="0" rtl="0" algn="ctr">
              <a:lnSpc>
                <a:spcPct val="100000"/>
              </a:lnSpc>
              <a:spcBef>
                <a:spcPts val="0"/>
              </a:spcBef>
              <a:spcAft>
                <a:spcPts val="0"/>
              </a:spcAft>
              <a:buClr>
                <a:srgbClr val="000000"/>
              </a:buClr>
              <a:buSzPts val="4400"/>
              <a:buFont typeface="Arial"/>
              <a:buNone/>
            </a:pPr>
            <a:r>
              <a:rPr b="0" i="0" lang="en-GB" sz="4400" u="none" cap="none" strike="noStrike">
                <a:solidFill>
                  <a:schemeClr val="lt1"/>
                </a:solidFill>
                <a:latin typeface="Lato Black"/>
                <a:ea typeface="Lato Black"/>
                <a:cs typeface="Lato Black"/>
                <a:sym typeface="Lato Black"/>
              </a:rPr>
              <a:t>15%</a:t>
            </a:r>
            <a:endParaRPr b="0" i="0" sz="4400" u="none" cap="none" strike="noStrike">
              <a:solidFill>
                <a:schemeClr val="lt1"/>
              </a:solidFill>
              <a:latin typeface="Lato Black"/>
              <a:ea typeface="Lato Black"/>
              <a:cs typeface="Lato Black"/>
              <a:sym typeface="Lato Black"/>
            </a:endParaRPr>
          </a:p>
          <a:p>
            <a:pPr indent="0" lvl="0" marL="0" marR="0" rtl="0" algn="ctr">
              <a:lnSpc>
                <a:spcPct val="100000"/>
              </a:lnSpc>
              <a:spcBef>
                <a:spcPts val="0"/>
              </a:spcBef>
              <a:spcAft>
                <a:spcPts val="0"/>
              </a:spcAft>
              <a:buClr>
                <a:srgbClr val="000000"/>
              </a:buClr>
              <a:buSzPts val="3000"/>
              <a:buFont typeface="Arial"/>
              <a:buNone/>
            </a:pPr>
            <a:r>
              <a:t/>
            </a:r>
            <a:endParaRPr b="0" i="0" sz="3000" u="none" cap="none" strike="noStrike">
              <a:solidFill>
                <a:schemeClr val="lt1"/>
              </a:solidFill>
              <a:latin typeface="Lato Black"/>
              <a:ea typeface="Lato Black"/>
              <a:cs typeface="Lato Black"/>
              <a:sym typeface="Lato Black"/>
            </a:endParaRPr>
          </a:p>
        </p:txBody>
      </p:sp>
      <p:sp>
        <p:nvSpPr>
          <p:cNvPr id="166" name="Google Shape;166;g1821680791e_0_60"/>
          <p:cNvSpPr txBox="1"/>
          <p:nvPr/>
        </p:nvSpPr>
        <p:spPr>
          <a:xfrm>
            <a:off x="5793150" y="1599050"/>
            <a:ext cx="2043600" cy="1785600"/>
          </a:xfrm>
          <a:prstGeom prst="rect">
            <a:avLst/>
          </a:prstGeom>
          <a:solidFill>
            <a:schemeClr val="accent2"/>
          </a:solid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3000"/>
              <a:buFont typeface="Arial"/>
              <a:buNone/>
            </a:pPr>
            <a:r>
              <a:t/>
            </a:r>
            <a:endParaRPr b="0" i="0" sz="3000" u="none" cap="none" strike="noStrike">
              <a:solidFill>
                <a:schemeClr val="lt1"/>
              </a:solidFill>
              <a:latin typeface="Lato Black"/>
              <a:ea typeface="Lato Black"/>
              <a:cs typeface="Lato Black"/>
              <a:sym typeface="Lato Black"/>
            </a:endParaRPr>
          </a:p>
          <a:p>
            <a:pPr indent="0" lvl="0" marL="0" marR="0" rtl="0" algn="ctr">
              <a:lnSpc>
                <a:spcPct val="100000"/>
              </a:lnSpc>
              <a:spcBef>
                <a:spcPts val="0"/>
              </a:spcBef>
              <a:spcAft>
                <a:spcPts val="0"/>
              </a:spcAft>
              <a:buClr>
                <a:srgbClr val="000000"/>
              </a:buClr>
              <a:buSzPts val="4400"/>
              <a:buFont typeface="Arial"/>
              <a:buNone/>
            </a:pPr>
            <a:r>
              <a:rPr b="0" i="0" lang="en-GB" sz="4400" u="none" cap="none" strike="noStrike">
                <a:solidFill>
                  <a:schemeClr val="lt1"/>
                </a:solidFill>
                <a:latin typeface="Lato Black"/>
                <a:ea typeface="Lato Black"/>
                <a:cs typeface="Lato Black"/>
                <a:sym typeface="Lato Black"/>
              </a:rPr>
              <a:t>33%</a:t>
            </a:r>
            <a:endParaRPr b="0" i="0" sz="4400" u="none" cap="none" strike="noStrike">
              <a:solidFill>
                <a:schemeClr val="lt1"/>
              </a:solidFill>
              <a:latin typeface="Lato Black"/>
              <a:ea typeface="Lato Black"/>
              <a:cs typeface="Lato Black"/>
              <a:sym typeface="Lato Black"/>
            </a:endParaRPr>
          </a:p>
          <a:p>
            <a:pPr indent="0" lvl="0" marL="0" marR="0" rtl="0" algn="ctr">
              <a:lnSpc>
                <a:spcPct val="100000"/>
              </a:lnSpc>
              <a:spcBef>
                <a:spcPts val="0"/>
              </a:spcBef>
              <a:spcAft>
                <a:spcPts val="0"/>
              </a:spcAft>
              <a:buClr>
                <a:srgbClr val="000000"/>
              </a:buClr>
              <a:buSzPts val="3000"/>
              <a:buFont typeface="Arial"/>
              <a:buNone/>
            </a:pPr>
            <a:r>
              <a:t/>
            </a:r>
            <a:endParaRPr b="0" i="0" sz="3000" u="none" cap="none" strike="noStrike">
              <a:solidFill>
                <a:schemeClr val="lt1"/>
              </a:solidFill>
              <a:latin typeface="Lato Black"/>
              <a:ea typeface="Lato Black"/>
              <a:cs typeface="Lato Black"/>
              <a:sym typeface="Lato Black"/>
            </a:endParaRPr>
          </a:p>
        </p:txBody>
      </p:sp>
      <p:sp>
        <p:nvSpPr>
          <p:cNvPr id="167" name="Google Shape;167;g1821680791e_0_60"/>
          <p:cNvSpPr txBox="1"/>
          <p:nvPr>
            <p:ph type="ctrTitle"/>
          </p:nvPr>
        </p:nvSpPr>
        <p:spPr>
          <a:xfrm>
            <a:off x="379375" y="253750"/>
            <a:ext cx="7731600" cy="5160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990"/>
              <a:buFont typeface="Arial"/>
              <a:buNone/>
            </a:pPr>
            <a:r>
              <a:t/>
            </a:r>
            <a:endParaRPr b="0" i="0" sz="2900" u="none" cap="none" strike="noStrike">
              <a:solidFill>
                <a:schemeClr val="accent2"/>
              </a:solidFill>
              <a:latin typeface="Lato Black"/>
              <a:ea typeface="Lato Black"/>
              <a:cs typeface="Lato Black"/>
              <a:sym typeface="Lato Black"/>
            </a:endParaRPr>
          </a:p>
          <a:p>
            <a:pPr indent="0" lvl="0" marL="0" marR="0" rtl="0" algn="l">
              <a:lnSpc>
                <a:spcPct val="100000"/>
              </a:lnSpc>
              <a:spcBef>
                <a:spcPts val="0"/>
              </a:spcBef>
              <a:spcAft>
                <a:spcPts val="0"/>
              </a:spcAft>
              <a:buClr>
                <a:srgbClr val="000000"/>
              </a:buClr>
              <a:buSzPts val="990"/>
              <a:buFont typeface="Arial"/>
              <a:buNone/>
            </a:pPr>
            <a:r>
              <a:rPr b="1" i="0" lang="en-GB" sz="2900" u="none" cap="none" strike="noStrike">
                <a:solidFill>
                  <a:schemeClr val="accent2"/>
                </a:solidFill>
                <a:latin typeface="Lato"/>
                <a:ea typeface="Lato"/>
                <a:cs typeface="Lato"/>
                <a:sym typeface="Lato"/>
              </a:rPr>
              <a:t>The cost of gaming</a:t>
            </a:r>
            <a:endParaRPr b="1" i="0" sz="2900" u="none" cap="none" strike="noStrike">
              <a:solidFill>
                <a:schemeClr val="accent2"/>
              </a:solidFill>
              <a:latin typeface="Lato"/>
              <a:ea typeface="Lato"/>
              <a:cs typeface="Lato"/>
              <a:sym typeface="Lato"/>
            </a:endParaRPr>
          </a:p>
          <a:p>
            <a:pPr indent="0" lvl="0" marL="0" marR="0" rtl="0" algn="l">
              <a:lnSpc>
                <a:spcPct val="100000"/>
              </a:lnSpc>
              <a:spcBef>
                <a:spcPts val="0"/>
              </a:spcBef>
              <a:spcAft>
                <a:spcPts val="0"/>
              </a:spcAft>
              <a:buClr>
                <a:srgbClr val="000000"/>
              </a:buClr>
              <a:buSzPts val="990"/>
              <a:buFont typeface="Arial"/>
              <a:buNone/>
            </a:pPr>
            <a:r>
              <a:t/>
            </a:r>
            <a:endParaRPr b="1" i="0" sz="2900" u="none" cap="none" strike="noStrike">
              <a:solidFill>
                <a:schemeClr val="accent2"/>
              </a:solidFill>
              <a:latin typeface="Lato"/>
              <a:ea typeface="Lato"/>
              <a:cs typeface="Lato"/>
              <a:sym typeface="Lato"/>
            </a:endParaRPr>
          </a:p>
        </p:txBody>
      </p:sp>
      <p:sp>
        <p:nvSpPr>
          <p:cNvPr id="168" name="Google Shape;168;g1821680791e_0_60"/>
          <p:cNvSpPr txBox="1"/>
          <p:nvPr/>
        </p:nvSpPr>
        <p:spPr>
          <a:xfrm>
            <a:off x="1054875" y="3602175"/>
            <a:ext cx="6781800" cy="738900"/>
          </a:xfrm>
          <a:prstGeom prst="rect">
            <a:avLst/>
          </a:prstGeom>
          <a:noFill/>
          <a:ln cap="flat" cmpd="sng" w="19050">
            <a:solidFill>
              <a:schemeClr val="accent1"/>
            </a:solidFill>
            <a:prstDash val="solid"/>
            <a:round/>
            <a:headEnd len="sm" w="sm" type="none"/>
            <a:tailEnd len="sm" w="sm" type="none"/>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1800"/>
              <a:buFont typeface="Arial"/>
              <a:buNone/>
            </a:pPr>
            <a:r>
              <a:rPr b="0" i="0" lang="en-GB" sz="1800" u="none" cap="none" strike="noStrike">
                <a:solidFill>
                  <a:schemeClr val="accent1"/>
                </a:solidFill>
                <a:latin typeface="Lato"/>
                <a:ea typeface="Lato"/>
                <a:cs typeface="Lato"/>
                <a:sym typeface="Lato"/>
              </a:rPr>
              <a:t>Nearly one in four (23%) 11 to 16-year old gamers </a:t>
            </a:r>
            <a:endParaRPr b="0" i="0" sz="1800" u="none" cap="none" strike="noStrike">
              <a:solidFill>
                <a:schemeClr val="accent1"/>
              </a:solidFill>
              <a:latin typeface="Lato"/>
              <a:ea typeface="Lato"/>
              <a:cs typeface="Lato"/>
              <a:sym typeface="Lato"/>
            </a:endParaRPr>
          </a:p>
          <a:p>
            <a:pPr indent="0" lvl="0" marL="0" marR="0" rtl="0" algn="ctr">
              <a:lnSpc>
                <a:spcPct val="100000"/>
              </a:lnSpc>
              <a:spcBef>
                <a:spcPts val="0"/>
              </a:spcBef>
              <a:spcAft>
                <a:spcPts val="0"/>
              </a:spcAft>
              <a:buClr>
                <a:srgbClr val="000000"/>
              </a:buClr>
              <a:buSzPts val="1800"/>
              <a:buFont typeface="Arial"/>
              <a:buNone/>
            </a:pPr>
            <a:r>
              <a:rPr b="0" i="0" lang="en-GB" sz="1800" u="none" cap="none" strike="noStrike">
                <a:solidFill>
                  <a:schemeClr val="accent1"/>
                </a:solidFill>
                <a:latin typeface="Lato"/>
                <a:ea typeface="Lato"/>
                <a:cs typeface="Lato"/>
                <a:sym typeface="Lato"/>
              </a:rPr>
              <a:t>said they had paid money to open loot boxes</a:t>
            </a:r>
            <a:endParaRPr b="0" i="0" sz="1800" u="none" cap="none" strike="noStrike">
              <a:solidFill>
                <a:schemeClr val="accent1"/>
              </a:solidFill>
              <a:latin typeface="Lato"/>
              <a:ea typeface="Lato"/>
              <a:cs typeface="Lato"/>
              <a:sym typeface="Lato"/>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0">
  <p:cSld>
    <p:spTree>
      <p:nvGrpSpPr>
        <p:cNvPr id="172" name="Shape 172"/>
        <p:cNvGrpSpPr/>
        <p:nvPr/>
      </p:nvGrpSpPr>
      <p:grpSpPr>
        <a:xfrm>
          <a:off x="0" y="0"/>
          <a:ext cx="0" cy="0"/>
          <a:chOff x="0" y="0"/>
          <a:chExt cx="0" cy="0"/>
        </a:xfrm>
      </p:grpSpPr>
      <p:sp>
        <p:nvSpPr>
          <p:cNvPr id="173" name="Google Shape;173;g1821680791e_0_71"/>
          <p:cNvSpPr txBox="1"/>
          <p:nvPr/>
        </p:nvSpPr>
        <p:spPr>
          <a:xfrm>
            <a:off x="1054875" y="1599050"/>
            <a:ext cx="2043600" cy="1785600"/>
          </a:xfrm>
          <a:prstGeom prst="rect">
            <a:avLst/>
          </a:prstGeom>
          <a:solidFill>
            <a:schemeClr val="accent2"/>
          </a:solid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3000"/>
              <a:buFont typeface="Arial"/>
              <a:buNone/>
            </a:pPr>
            <a:r>
              <a:t/>
            </a:r>
            <a:endParaRPr b="0" i="0" sz="3000" u="none" cap="none" strike="noStrike">
              <a:solidFill>
                <a:schemeClr val="lt1"/>
              </a:solidFill>
              <a:latin typeface="Lato Black"/>
              <a:ea typeface="Lato Black"/>
              <a:cs typeface="Lato Black"/>
              <a:sym typeface="Lato Black"/>
            </a:endParaRPr>
          </a:p>
          <a:p>
            <a:pPr indent="0" lvl="0" marL="0" marR="0" rtl="0" algn="ctr">
              <a:lnSpc>
                <a:spcPct val="100000"/>
              </a:lnSpc>
              <a:spcBef>
                <a:spcPts val="0"/>
              </a:spcBef>
              <a:spcAft>
                <a:spcPts val="0"/>
              </a:spcAft>
              <a:buClr>
                <a:srgbClr val="000000"/>
              </a:buClr>
              <a:buSzPts val="4400"/>
              <a:buFont typeface="Arial"/>
              <a:buNone/>
            </a:pPr>
            <a:r>
              <a:rPr b="0" i="0" lang="en-GB" sz="4400" u="none" cap="none" strike="noStrike">
                <a:solidFill>
                  <a:schemeClr val="lt1"/>
                </a:solidFill>
                <a:latin typeface="Lato Black"/>
                <a:ea typeface="Lato Black"/>
                <a:cs typeface="Lato Black"/>
                <a:sym typeface="Lato Black"/>
              </a:rPr>
              <a:t>23%</a:t>
            </a:r>
            <a:endParaRPr b="0" i="0" sz="4400" u="none" cap="none" strike="noStrike">
              <a:solidFill>
                <a:schemeClr val="lt1"/>
              </a:solidFill>
              <a:latin typeface="Lato Black"/>
              <a:ea typeface="Lato Black"/>
              <a:cs typeface="Lato Black"/>
              <a:sym typeface="Lato Black"/>
            </a:endParaRPr>
          </a:p>
          <a:p>
            <a:pPr indent="0" lvl="0" marL="0" marR="0" rtl="0" algn="ctr">
              <a:lnSpc>
                <a:spcPct val="100000"/>
              </a:lnSpc>
              <a:spcBef>
                <a:spcPts val="0"/>
              </a:spcBef>
              <a:spcAft>
                <a:spcPts val="0"/>
              </a:spcAft>
              <a:buClr>
                <a:srgbClr val="000000"/>
              </a:buClr>
              <a:buSzPts val="3000"/>
              <a:buFont typeface="Arial"/>
              <a:buNone/>
            </a:pPr>
            <a:r>
              <a:t/>
            </a:r>
            <a:endParaRPr b="0" i="0" sz="3000" u="none" cap="none" strike="noStrike">
              <a:solidFill>
                <a:schemeClr val="lt1"/>
              </a:solidFill>
              <a:latin typeface="Lato Black"/>
              <a:ea typeface="Lato Black"/>
              <a:cs typeface="Lato Black"/>
              <a:sym typeface="Lato Black"/>
            </a:endParaRPr>
          </a:p>
        </p:txBody>
      </p:sp>
      <p:sp>
        <p:nvSpPr>
          <p:cNvPr id="174" name="Google Shape;174;g1821680791e_0_71"/>
          <p:cNvSpPr txBox="1"/>
          <p:nvPr/>
        </p:nvSpPr>
        <p:spPr>
          <a:xfrm>
            <a:off x="3424013" y="1599050"/>
            <a:ext cx="2043600" cy="1785600"/>
          </a:xfrm>
          <a:prstGeom prst="rect">
            <a:avLst/>
          </a:prstGeom>
          <a:solidFill>
            <a:schemeClr val="accent2"/>
          </a:solid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3000"/>
              <a:buFont typeface="Arial"/>
              <a:buNone/>
            </a:pPr>
            <a:r>
              <a:t/>
            </a:r>
            <a:endParaRPr b="0" i="0" sz="3000" u="none" cap="none" strike="noStrike">
              <a:solidFill>
                <a:schemeClr val="lt1"/>
              </a:solidFill>
              <a:latin typeface="Lato Black"/>
              <a:ea typeface="Lato Black"/>
              <a:cs typeface="Lato Black"/>
              <a:sym typeface="Lato Black"/>
            </a:endParaRPr>
          </a:p>
          <a:p>
            <a:pPr indent="0" lvl="0" marL="0" marR="0" rtl="0" algn="ctr">
              <a:lnSpc>
                <a:spcPct val="100000"/>
              </a:lnSpc>
              <a:spcBef>
                <a:spcPts val="0"/>
              </a:spcBef>
              <a:spcAft>
                <a:spcPts val="0"/>
              </a:spcAft>
              <a:buClr>
                <a:srgbClr val="000000"/>
              </a:buClr>
              <a:buSzPts val="4400"/>
              <a:buFont typeface="Arial"/>
              <a:buNone/>
            </a:pPr>
            <a:r>
              <a:rPr b="0" i="0" lang="en-GB" sz="4400" u="none" cap="none" strike="noStrike">
                <a:solidFill>
                  <a:schemeClr val="lt1"/>
                </a:solidFill>
                <a:latin typeface="Lato Black"/>
                <a:ea typeface="Lato Black"/>
                <a:cs typeface="Lato Black"/>
                <a:sym typeface="Lato Black"/>
              </a:rPr>
              <a:t>15%</a:t>
            </a:r>
            <a:endParaRPr b="0" i="0" sz="4400" u="none" cap="none" strike="noStrike">
              <a:solidFill>
                <a:schemeClr val="lt1"/>
              </a:solidFill>
              <a:latin typeface="Lato Black"/>
              <a:ea typeface="Lato Black"/>
              <a:cs typeface="Lato Black"/>
              <a:sym typeface="Lato Black"/>
            </a:endParaRPr>
          </a:p>
          <a:p>
            <a:pPr indent="0" lvl="0" marL="0" marR="0" rtl="0" algn="ctr">
              <a:lnSpc>
                <a:spcPct val="100000"/>
              </a:lnSpc>
              <a:spcBef>
                <a:spcPts val="0"/>
              </a:spcBef>
              <a:spcAft>
                <a:spcPts val="0"/>
              </a:spcAft>
              <a:buClr>
                <a:srgbClr val="000000"/>
              </a:buClr>
              <a:buSzPts val="3000"/>
              <a:buFont typeface="Arial"/>
              <a:buNone/>
            </a:pPr>
            <a:r>
              <a:t/>
            </a:r>
            <a:endParaRPr b="0" i="0" sz="3000" u="none" cap="none" strike="noStrike">
              <a:solidFill>
                <a:schemeClr val="lt1"/>
              </a:solidFill>
              <a:latin typeface="Lato Black"/>
              <a:ea typeface="Lato Black"/>
              <a:cs typeface="Lato Black"/>
              <a:sym typeface="Lato Black"/>
            </a:endParaRPr>
          </a:p>
        </p:txBody>
      </p:sp>
      <p:sp>
        <p:nvSpPr>
          <p:cNvPr id="175" name="Google Shape;175;g1821680791e_0_71"/>
          <p:cNvSpPr txBox="1"/>
          <p:nvPr/>
        </p:nvSpPr>
        <p:spPr>
          <a:xfrm>
            <a:off x="5793150" y="1599050"/>
            <a:ext cx="2043600" cy="1785600"/>
          </a:xfrm>
          <a:prstGeom prst="rect">
            <a:avLst/>
          </a:prstGeom>
          <a:solidFill>
            <a:schemeClr val="accent2"/>
          </a:solid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3000"/>
              <a:buFont typeface="Arial"/>
              <a:buNone/>
            </a:pPr>
            <a:r>
              <a:t/>
            </a:r>
            <a:endParaRPr b="0" i="0" sz="3000" u="none" cap="none" strike="noStrike">
              <a:solidFill>
                <a:schemeClr val="lt1"/>
              </a:solidFill>
              <a:latin typeface="Lato Black"/>
              <a:ea typeface="Lato Black"/>
              <a:cs typeface="Lato Black"/>
              <a:sym typeface="Lato Black"/>
            </a:endParaRPr>
          </a:p>
          <a:p>
            <a:pPr indent="0" lvl="0" marL="0" marR="0" rtl="0" algn="ctr">
              <a:lnSpc>
                <a:spcPct val="100000"/>
              </a:lnSpc>
              <a:spcBef>
                <a:spcPts val="0"/>
              </a:spcBef>
              <a:spcAft>
                <a:spcPts val="0"/>
              </a:spcAft>
              <a:buClr>
                <a:srgbClr val="000000"/>
              </a:buClr>
              <a:buSzPts val="4400"/>
              <a:buFont typeface="Arial"/>
              <a:buNone/>
            </a:pPr>
            <a:r>
              <a:rPr b="0" i="0" lang="en-GB" sz="4400" u="none" cap="none" strike="noStrike">
                <a:solidFill>
                  <a:schemeClr val="lt1"/>
                </a:solidFill>
                <a:latin typeface="Lato Black"/>
                <a:ea typeface="Lato Black"/>
                <a:cs typeface="Lato Black"/>
                <a:sym typeface="Lato Black"/>
              </a:rPr>
              <a:t>33%</a:t>
            </a:r>
            <a:endParaRPr b="0" i="0" sz="4400" u="none" cap="none" strike="noStrike">
              <a:solidFill>
                <a:schemeClr val="lt1"/>
              </a:solidFill>
              <a:latin typeface="Lato Black"/>
              <a:ea typeface="Lato Black"/>
              <a:cs typeface="Lato Black"/>
              <a:sym typeface="Lato Black"/>
            </a:endParaRPr>
          </a:p>
          <a:p>
            <a:pPr indent="0" lvl="0" marL="0" marR="0" rtl="0" algn="ctr">
              <a:lnSpc>
                <a:spcPct val="100000"/>
              </a:lnSpc>
              <a:spcBef>
                <a:spcPts val="0"/>
              </a:spcBef>
              <a:spcAft>
                <a:spcPts val="0"/>
              </a:spcAft>
              <a:buClr>
                <a:srgbClr val="000000"/>
              </a:buClr>
              <a:buSzPts val="3000"/>
              <a:buFont typeface="Arial"/>
              <a:buNone/>
            </a:pPr>
            <a:r>
              <a:t/>
            </a:r>
            <a:endParaRPr b="0" i="0" sz="3000" u="none" cap="none" strike="noStrike">
              <a:solidFill>
                <a:schemeClr val="lt1"/>
              </a:solidFill>
              <a:latin typeface="Lato Black"/>
              <a:ea typeface="Lato Black"/>
              <a:cs typeface="Lato Black"/>
              <a:sym typeface="Lato Black"/>
            </a:endParaRPr>
          </a:p>
        </p:txBody>
      </p:sp>
      <p:sp>
        <p:nvSpPr>
          <p:cNvPr id="176" name="Google Shape;176;g1821680791e_0_71"/>
          <p:cNvSpPr txBox="1"/>
          <p:nvPr>
            <p:ph type="ctrTitle"/>
          </p:nvPr>
        </p:nvSpPr>
        <p:spPr>
          <a:xfrm>
            <a:off x="379375" y="253750"/>
            <a:ext cx="7731600" cy="5160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990"/>
              <a:buFont typeface="Arial"/>
              <a:buNone/>
            </a:pPr>
            <a:r>
              <a:t/>
            </a:r>
            <a:endParaRPr b="0" i="0" sz="2900" u="none" cap="none" strike="noStrike">
              <a:solidFill>
                <a:schemeClr val="accent2"/>
              </a:solidFill>
              <a:latin typeface="Lato Black"/>
              <a:ea typeface="Lato Black"/>
              <a:cs typeface="Lato Black"/>
              <a:sym typeface="Lato Black"/>
            </a:endParaRPr>
          </a:p>
          <a:p>
            <a:pPr indent="0" lvl="0" marL="0" marR="0" rtl="0" algn="l">
              <a:lnSpc>
                <a:spcPct val="100000"/>
              </a:lnSpc>
              <a:spcBef>
                <a:spcPts val="0"/>
              </a:spcBef>
              <a:spcAft>
                <a:spcPts val="0"/>
              </a:spcAft>
              <a:buClr>
                <a:srgbClr val="000000"/>
              </a:buClr>
              <a:buSzPts val="990"/>
              <a:buFont typeface="Arial"/>
              <a:buNone/>
            </a:pPr>
            <a:r>
              <a:rPr b="1" i="0" lang="en-GB" sz="2900" u="none" cap="none" strike="noStrike">
                <a:solidFill>
                  <a:schemeClr val="accent2"/>
                </a:solidFill>
                <a:latin typeface="Lato"/>
                <a:ea typeface="Lato"/>
                <a:cs typeface="Lato"/>
                <a:sym typeface="Lato"/>
              </a:rPr>
              <a:t>The cost of gaming</a:t>
            </a:r>
            <a:endParaRPr b="1" i="0" sz="2900" u="none" cap="none" strike="noStrike">
              <a:solidFill>
                <a:schemeClr val="accent2"/>
              </a:solidFill>
              <a:latin typeface="Lato"/>
              <a:ea typeface="Lato"/>
              <a:cs typeface="Lato"/>
              <a:sym typeface="Lato"/>
            </a:endParaRPr>
          </a:p>
          <a:p>
            <a:pPr indent="0" lvl="0" marL="0" marR="0" rtl="0" algn="l">
              <a:lnSpc>
                <a:spcPct val="100000"/>
              </a:lnSpc>
              <a:spcBef>
                <a:spcPts val="0"/>
              </a:spcBef>
              <a:spcAft>
                <a:spcPts val="0"/>
              </a:spcAft>
              <a:buClr>
                <a:srgbClr val="000000"/>
              </a:buClr>
              <a:buSzPts val="990"/>
              <a:buFont typeface="Arial"/>
              <a:buNone/>
            </a:pPr>
            <a:r>
              <a:t/>
            </a:r>
            <a:endParaRPr b="1" i="0" sz="2900" u="none" cap="none" strike="noStrike">
              <a:solidFill>
                <a:schemeClr val="accent2"/>
              </a:solidFill>
              <a:latin typeface="Lato"/>
              <a:ea typeface="Lato"/>
              <a:cs typeface="Lato"/>
              <a:sym typeface="Lato"/>
            </a:endParaRPr>
          </a:p>
        </p:txBody>
      </p:sp>
      <p:sp>
        <p:nvSpPr>
          <p:cNvPr id="177" name="Google Shape;177;g1821680791e_0_71"/>
          <p:cNvSpPr txBox="1"/>
          <p:nvPr/>
        </p:nvSpPr>
        <p:spPr>
          <a:xfrm>
            <a:off x="1054875" y="3602175"/>
            <a:ext cx="6781800" cy="738900"/>
          </a:xfrm>
          <a:prstGeom prst="rect">
            <a:avLst/>
          </a:prstGeom>
          <a:noFill/>
          <a:ln cap="flat" cmpd="sng" w="19050">
            <a:solidFill>
              <a:schemeClr val="accent1"/>
            </a:solidFill>
            <a:prstDash val="solid"/>
            <a:round/>
            <a:headEnd len="sm" w="sm" type="none"/>
            <a:tailEnd len="sm" w="sm" type="none"/>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1800"/>
              <a:buFont typeface="Arial"/>
              <a:buNone/>
            </a:pPr>
            <a:r>
              <a:rPr b="0" i="0" lang="en-GB" sz="1800" u="none" cap="none" strike="noStrike">
                <a:solidFill>
                  <a:schemeClr val="accent1"/>
                </a:solidFill>
                <a:latin typeface="Lato"/>
                <a:ea typeface="Lato"/>
                <a:cs typeface="Lato"/>
                <a:sym typeface="Lato"/>
              </a:rPr>
              <a:t>What percentage of young people said they did not feel in control of their spending on loot boxes and did not keep track of spending?</a:t>
            </a:r>
            <a:endParaRPr b="0" i="0" sz="1800" u="none" cap="none" strike="noStrike">
              <a:solidFill>
                <a:schemeClr val="accent1"/>
              </a:solidFill>
              <a:latin typeface="Lato"/>
              <a:ea typeface="Lato"/>
              <a:cs typeface="Lato"/>
              <a:sym typeface="Lato"/>
            </a:endParaRPr>
          </a:p>
        </p:txBody>
      </p:sp>
      <p:pic>
        <p:nvPicPr>
          <p:cNvPr descr="File:Noun Project question mark icon 1101884 cc.svg - Wikimedia ..." id="178" name="Google Shape;178;g1821680791e_0_71"/>
          <p:cNvPicPr preferRelativeResize="0"/>
          <p:nvPr/>
        </p:nvPicPr>
        <p:blipFill>
          <a:blip r:embed="rId3">
            <a:alphaModFix/>
          </a:blip>
          <a:stretch>
            <a:fillRect/>
          </a:stretch>
        </p:blipFill>
        <p:spPr>
          <a:xfrm>
            <a:off x="209025" y="3621550"/>
            <a:ext cx="700174" cy="700174"/>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0">
  <p:cSld>
    <p:spTree>
      <p:nvGrpSpPr>
        <p:cNvPr id="182" name="Shape 182"/>
        <p:cNvGrpSpPr/>
        <p:nvPr/>
      </p:nvGrpSpPr>
      <p:grpSpPr>
        <a:xfrm>
          <a:off x="0" y="0"/>
          <a:ext cx="0" cy="0"/>
          <a:chOff x="0" y="0"/>
          <a:chExt cx="0" cy="0"/>
        </a:xfrm>
      </p:grpSpPr>
      <p:sp>
        <p:nvSpPr>
          <p:cNvPr id="183" name="Google Shape;183;g1821680791e_0_79"/>
          <p:cNvSpPr txBox="1"/>
          <p:nvPr/>
        </p:nvSpPr>
        <p:spPr>
          <a:xfrm>
            <a:off x="1054875" y="1599050"/>
            <a:ext cx="2043600" cy="1785600"/>
          </a:xfrm>
          <a:prstGeom prst="rect">
            <a:avLst/>
          </a:prstGeom>
          <a:solidFill>
            <a:schemeClr val="accent2"/>
          </a:solid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3000"/>
              <a:buFont typeface="Arial"/>
              <a:buNone/>
            </a:pPr>
            <a:r>
              <a:t/>
            </a:r>
            <a:endParaRPr b="0" i="0" sz="3000" u="none" cap="none" strike="noStrike">
              <a:solidFill>
                <a:schemeClr val="lt1"/>
              </a:solidFill>
              <a:latin typeface="Lato Black"/>
              <a:ea typeface="Lato Black"/>
              <a:cs typeface="Lato Black"/>
              <a:sym typeface="Lato Black"/>
            </a:endParaRPr>
          </a:p>
          <a:p>
            <a:pPr indent="0" lvl="0" marL="0" marR="0" rtl="0" algn="ctr">
              <a:lnSpc>
                <a:spcPct val="100000"/>
              </a:lnSpc>
              <a:spcBef>
                <a:spcPts val="0"/>
              </a:spcBef>
              <a:spcAft>
                <a:spcPts val="0"/>
              </a:spcAft>
              <a:buClr>
                <a:srgbClr val="000000"/>
              </a:buClr>
              <a:buSzPts val="4400"/>
              <a:buFont typeface="Arial"/>
              <a:buNone/>
            </a:pPr>
            <a:r>
              <a:rPr b="0" i="0" lang="en-GB" sz="4400" u="none" cap="none" strike="noStrike">
                <a:solidFill>
                  <a:schemeClr val="lt1"/>
                </a:solidFill>
                <a:latin typeface="Lato Black"/>
                <a:ea typeface="Lato Black"/>
                <a:cs typeface="Lato Black"/>
                <a:sym typeface="Lato Black"/>
              </a:rPr>
              <a:t>23%</a:t>
            </a:r>
            <a:endParaRPr b="0" i="0" sz="4400" u="none" cap="none" strike="noStrike">
              <a:solidFill>
                <a:schemeClr val="lt1"/>
              </a:solidFill>
              <a:latin typeface="Lato Black"/>
              <a:ea typeface="Lato Black"/>
              <a:cs typeface="Lato Black"/>
              <a:sym typeface="Lato Black"/>
            </a:endParaRPr>
          </a:p>
          <a:p>
            <a:pPr indent="0" lvl="0" marL="0" marR="0" rtl="0" algn="ctr">
              <a:lnSpc>
                <a:spcPct val="100000"/>
              </a:lnSpc>
              <a:spcBef>
                <a:spcPts val="0"/>
              </a:spcBef>
              <a:spcAft>
                <a:spcPts val="0"/>
              </a:spcAft>
              <a:buClr>
                <a:srgbClr val="000000"/>
              </a:buClr>
              <a:buSzPts val="3000"/>
              <a:buFont typeface="Arial"/>
              <a:buNone/>
            </a:pPr>
            <a:r>
              <a:t/>
            </a:r>
            <a:endParaRPr b="0" i="0" sz="3000" u="none" cap="none" strike="noStrike">
              <a:solidFill>
                <a:schemeClr val="lt1"/>
              </a:solidFill>
              <a:latin typeface="Lato Black"/>
              <a:ea typeface="Lato Black"/>
              <a:cs typeface="Lato Black"/>
              <a:sym typeface="Lato Black"/>
            </a:endParaRPr>
          </a:p>
        </p:txBody>
      </p:sp>
      <p:sp>
        <p:nvSpPr>
          <p:cNvPr id="184" name="Google Shape;184;g1821680791e_0_79"/>
          <p:cNvSpPr txBox="1"/>
          <p:nvPr/>
        </p:nvSpPr>
        <p:spPr>
          <a:xfrm>
            <a:off x="3424013" y="1599050"/>
            <a:ext cx="2043600" cy="1785600"/>
          </a:xfrm>
          <a:prstGeom prst="rect">
            <a:avLst/>
          </a:prstGeom>
          <a:solidFill>
            <a:schemeClr val="accent2"/>
          </a:solid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3000"/>
              <a:buFont typeface="Arial"/>
              <a:buNone/>
            </a:pPr>
            <a:r>
              <a:t/>
            </a:r>
            <a:endParaRPr b="0" i="0" sz="3000" u="none" cap="none" strike="noStrike">
              <a:solidFill>
                <a:schemeClr val="lt1"/>
              </a:solidFill>
              <a:latin typeface="Lato Black"/>
              <a:ea typeface="Lato Black"/>
              <a:cs typeface="Lato Black"/>
              <a:sym typeface="Lato Black"/>
            </a:endParaRPr>
          </a:p>
          <a:p>
            <a:pPr indent="0" lvl="0" marL="0" marR="0" rtl="0" algn="ctr">
              <a:lnSpc>
                <a:spcPct val="100000"/>
              </a:lnSpc>
              <a:spcBef>
                <a:spcPts val="0"/>
              </a:spcBef>
              <a:spcAft>
                <a:spcPts val="0"/>
              </a:spcAft>
              <a:buClr>
                <a:srgbClr val="000000"/>
              </a:buClr>
              <a:buSzPts val="4400"/>
              <a:buFont typeface="Arial"/>
              <a:buNone/>
            </a:pPr>
            <a:r>
              <a:rPr b="0" i="0" lang="en-GB" sz="4400" u="none" cap="none" strike="noStrike">
                <a:solidFill>
                  <a:schemeClr val="lt1"/>
                </a:solidFill>
                <a:latin typeface="Lato Black"/>
                <a:ea typeface="Lato Black"/>
                <a:cs typeface="Lato Black"/>
                <a:sym typeface="Lato Black"/>
              </a:rPr>
              <a:t>15%</a:t>
            </a:r>
            <a:endParaRPr b="0" i="0" sz="4400" u="none" cap="none" strike="noStrike">
              <a:solidFill>
                <a:schemeClr val="lt1"/>
              </a:solidFill>
              <a:latin typeface="Lato Black"/>
              <a:ea typeface="Lato Black"/>
              <a:cs typeface="Lato Black"/>
              <a:sym typeface="Lato Black"/>
            </a:endParaRPr>
          </a:p>
          <a:p>
            <a:pPr indent="0" lvl="0" marL="0" marR="0" rtl="0" algn="ctr">
              <a:lnSpc>
                <a:spcPct val="100000"/>
              </a:lnSpc>
              <a:spcBef>
                <a:spcPts val="0"/>
              </a:spcBef>
              <a:spcAft>
                <a:spcPts val="0"/>
              </a:spcAft>
              <a:buClr>
                <a:srgbClr val="000000"/>
              </a:buClr>
              <a:buSzPts val="3000"/>
              <a:buFont typeface="Arial"/>
              <a:buNone/>
            </a:pPr>
            <a:r>
              <a:t/>
            </a:r>
            <a:endParaRPr b="0" i="0" sz="3000" u="none" cap="none" strike="noStrike">
              <a:solidFill>
                <a:schemeClr val="lt1"/>
              </a:solidFill>
              <a:latin typeface="Lato Black"/>
              <a:ea typeface="Lato Black"/>
              <a:cs typeface="Lato Black"/>
              <a:sym typeface="Lato Black"/>
            </a:endParaRPr>
          </a:p>
        </p:txBody>
      </p:sp>
      <p:sp>
        <p:nvSpPr>
          <p:cNvPr id="185" name="Google Shape;185;g1821680791e_0_79"/>
          <p:cNvSpPr txBox="1"/>
          <p:nvPr/>
        </p:nvSpPr>
        <p:spPr>
          <a:xfrm>
            <a:off x="5793150" y="1599050"/>
            <a:ext cx="2043600" cy="1785600"/>
          </a:xfrm>
          <a:prstGeom prst="rect">
            <a:avLst/>
          </a:prstGeom>
          <a:solidFill>
            <a:srgbClr val="5CCE4B"/>
          </a:solid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3000"/>
              <a:buFont typeface="Arial"/>
              <a:buNone/>
            </a:pPr>
            <a:r>
              <a:t/>
            </a:r>
            <a:endParaRPr b="0" i="0" sz="3000" u="none" cap="none" strike="noStrike">
              <a:solidFill>
                <a:schemeClr val="lt1"/>
              </a:solidFill>
              <a:latin typeface="Lato Black"/>
              <a:ea typeface="Lato Black"/>
              <a:cs typeface="Lato Black"/>
              <a:sym typeface="Lato Black"/>
            </a:endParaRPr>
          </a:p>
          <a:p>
            <a:pPr indent="0" lvl="0" marL="0" marR="0" rtl="0" algn="ctr">
              <a:lnSpc>
                <a:spcPct val="100000"/>
              </a:lnSpc>
              <a:spcBef>
                <a:spcPts val="0"/>
              </a:spcBef>
              <a:spcAft>
                <a:spcPts val="0"/>
              </a:spcAft>
              <a:buClr>
                <a:srgbClr val="000000"/>
              </a:buClr>
              <a:buSzPts val="4400"/>
              <a:buFont typeface="Arial"/>
              <a:buNone/>
            </a:pPr>
            <a:r>
              <a:rPr b="0" i="0" lang="en-GB" sz="4400" u="none" cap="none" strike="noStrike">
                <a:solidFill>
                  <a:schemeClr val="lt1"/>
                </a:solidFill>
                <a:latin typeface="Lato Black"/>
                <a:ea typeface="Lato Black"/>
                <a:cs typeface="Lato Black"/>
                <a:sym typeface="Lato Black"/>
              </a:rPr>
              <a:t>33%</a:t>
            </a:r>
            <a:endParaRPr b="0" i="0" sz="4400" u="none" cap="none" strike="noStrike">
              <a:solidFill>
                <a:schemeClr val="lt1"/>
              </a:solidFill>
              <a:latin typeface="Lato Black"/>
              <a:ea typeface="Lato Black"/>
              <a:cs typeface="Lato Black"/>
              <a:sym typeface="Lato Black"/>
            </a:endParaRPr>
          </a:p>
          <a:p>
            <a:pPr indent="0" lvl="0" marL="0" marR="0" rtl="0" algn="ctr">
              <a:lnSpc>
                <a:spcPct val="100000"/>
              </a:lnSpc>
              <a:spcBef>
                <a:spcPts val="0"/>
              </a:spcBef>
              <a:spcAft>
                <a:spcPts val="0"/>
              </a:spcAft>
              <a:buClr>
                <a:srgbClr val="000000"/>
              </a:buClr>
              <a:buSzPts val="3000"/>
              <a:buFont typeface="Arial"/>
              <a:buNone/>
            </a:pPr>
            <a:r>
              <a:t/>
            </a:r>
            <a:endParaRPr b="0" i="0" sz="3000" u="none" cap="none" strike="noStrike">
              <a:solidFill>
                <a:schemeClr val="lt1"/>
              </a:solidFill>
              <a:latin typeface="Lato Black"/>
              <a:ea typeface="Lato Black"/>
              <a:cs typeface="Lato Black"/>
              <a:sym typeface="Lato Black"/>
            </a:endParaRPr>
          </a:p>
        </p:txBody>
      </p:sp>
      <p:sp>
        <p:nvSpPr>
          <p:cNvPr id="186" name="Google Shape;186;g1821680791e_0_79"/>
          <p:cNvSpPr txBox="1"/>
          <p:nvPr>
            <p:ph type="ctrTitle"/>
          </p:nvPr>
        </p:nvSpPr>
        <p:spPr>
          <a:xfrm>
            <a:off x="379375" y="253750"/>
            <a:ext cx="7731600" cy="5160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990"/>
              <a:buFont typeface="Arial"/>
              <a:buNone/>
            </a:pPr>
            <a:r>
              <a:t/>
            </a:r>
            <a:endParaRPr b="0" i="0" sz="2900" u="none" cap="none" strike="noStrike">
              <a:solidFill>
                <a:schemeClr val="accent2"/>
              </a:solidFill>
              <a:latin typeface="Lato Black"/>
              <a:ea typeface="Lato Black"/>
              <a:cs typeface="Lato Black"/>
              <a:sym typeface="Lato Black"/>
            </a:endParaRPr>
          </a:p>
          <a:p>
            <a:pPr indent="0" lvl="0" marL="0" marR="0" rtl="0" algn="l">
              <a:lnSpc>
                <a:spcPct val="100000"/>
              </a:lnSpc>
              <a:spcBef>
                <a:spcPts val="0"/>
              </a:spcBef>
              <a:spcAft>
                <a:spcPts val="0"/>
              </a:spcAft>
              <a:buClr>
                <a:srgbClr val="000000"/>
              </a:buClr>
              <a:buSzPts val="990"/>
              <a:buFont typeface="Arial"/>
              <a:buNone/>
            </a:pPr>
            <a:r>
              <a:rPr b="1" i="0" lang="en-GB" sz="2900" u="none" cap="none" strike="noStrike">
                <a:solidFill>
                  <a:schemeClr val="accent2"/>
                </a:solidFill>
                <a:latin typeface="Lato"/>
                <a:ea typeface="Lato"/>
                <a:cs typeface="Lato"/>
                <a:sym typeface="Lato"/>
              </a:rPr>
              <a:t>The cost of gaming</a:t>
            </a:r>
            <a:endParaRPr b="1" i="0" sz="2900" u="none" cap="none" strike="noStrike">
              <a:solidFill>
                <a:schemeClr val="accent2"/>
              </a:solidFill>
              <a:latin typeface="Lato"/>
              <a:ea typeface="Lato"/>
              <a:cs typeface="Lato"/>
              <a:sym typeface="Lato"/>
            </a:endParaRPr>
          </a:p>
          <a:p>
            <a:pPr indent="0" lvl="0" marL="0" marR="0" rtl="0" algn="l">
              <a:lnSpc>
                <a:spcPct val="100000"/>
              </a:lnSpc>
              <a:spcBef>
                <a:spcPts val="0"/>
              </a:spcBef>
              <a:spcAft>
                <a:spcPts val="0"/>
              </a:spcAft>
              <a:buClr>
                <a:srgbClr val="000000"/>
              </a:buClr>
              <a:buSzPts val="990"/>
              <a:buFont typeface="Arial"/>
              <a:buNone/>
            </a:pPr>
            <a:r>
              <a:t/>
            </a:r>
            <a:endParaRPr b="1" i="0" sz="2900" u="none" cap="none" strike="noStrike">
              <a:solidFill>
                <a:schemeClr val="accent2"/>
              </a:solidFill>
              <a:latin typeface="Lato"/>
              <a:ea typeface="Lato"/>
              <a:cs typeface="Lato"/>
              <a:sym typeface="Lato"/>
            </a:endParaRPr>
          </a:p>
        </p:txBody>
      </p:sp>
      <p:sp>
        <p:nvSpPr>
          <p:cNvPr id="187" name="Google Shape;187;g1821680791e_0_79"/>
          <p:cNvSpPr txBox="1"/>
          <p:nvPr/>
        </p:nvSpPr>
        <p:spPr>
          <a:xfrm>
            <a:off x="1054875" y="3602175"/>
            <a:ext cx="6781800" cy="738900"/>
          </a:xfrm>
          <a:prstGeom prst="rect">
            <a:avLst/>
          </a:prstGeom>
          <a:noFill/>
          <a:ln cap="flat" cmpd="sng" w="19050">
            <a:solidFill>
              <a:schemeClr val="accent1"/>
            </a:solidFill>
            <a:prstDash val="solid"/>
            <a:round/>
            <a:headEnd len="sm" w="sm" type="none"/>
            <a:tailEnd len="sm" w="sm" type="none"/>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1800"/>
              <a:buFont typeface="Arial"/>
              <a:buNone/>
            </a:pPr>
            <a:r>
              <a:rPr b="0" i="0" lang="en-GB" sz="1800" u="none" cap="none" strike="noStrike">
                <a:solidFill>
                  <a:schemeClr val="accent1"/>
                </a:solidFill>
                <a:latin typeface="Lato"/>
                <a:ea typeface="Lato"/>
                <a:cs typeface="Lato"/>
                <a:sym typeface="Lato"/>
              </a:rPr>
              <a:t>One third (33%) of young people said they did not feel in control of their spending on loot boxes and did not keep track of spending</a:t>
            </a:r>
            <a:endParaRPr b="0" i="0" sz="1800" u="none" cap="none" strike="noStrike">
              <a:solidFill>
                <a:schemeClr val="accent1"/>
              </a:solidFill>
              <a:latin typeface="Lato"/>
              <a:ea typeface="Lato"/>
              <a:cs typeface="Lato"/>
              <a:sym typeface="Lato"/>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0">
  <p:cSld>
    <p:spTree>
      <p:nvGrpSpPr>
        <p:cNvPr id="191" name="Shape 191"/>
        <p:cNvGrpSpPr/>
        <p:nvPr/>
      </p:nvGrpSpPr>
      <p:grpSpPr>
        <a:xfrm>
          <a:off x="0" y="0"/>
          <a:ext cx="0" cy="0"/>
          <a:chOff x="0" y="0"/>
          <a:chExt cx="0" cy="0"/>
        </a:xfrm>
      </p:grpSpPr>
      <p:sp>
        <p:nvSpPr>
          <p:cNvPr id="192" name="Google Shape;192;g1821680791e_0_87"/>
          <p:cNvSpPr txBox="1"/>
          <p:nvPr/>
        </p:nvSpPr>
        <p:spPr>
          <a:xfrm>
            <a:off x="1054875" y="1599050"/>
            <a:ext cx="2043600" cy="1785600"/>
          </a:xfrm>
          <a:prstGeom prst="rect">
            <a:avLst/>
          </a:prstGeom>
          <a:solidFill>
            <a:schemeClr val="accent2"/>
          </a:solid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3000"/>
              <a:buFont typeface="Arial"/>
              <a:buNone/>
            </a:pPr>
            <a:r>
              <a:t/>
            </a:r>
            <a:endParaRPr b="0" i="0" sz="3000" u="none" cap="none" strike="noStrike">
              <a:solidFill>
                <a:schemeClr val="lt1"/>
              </a:solidFill>
              <a:latin typeface="Lato Black"/>
              <a:ea typeface="Lato Black"/>
              <a:cs typeface="Lato Black"/>
              <a:sym typeface="Lato Black"/>
            </a:endParaRPr>
          </a:p>
          <a:p>
            <a:pPr indent="0" lvl="0" marL="0" marR="0" rtl="0" algn="ctr">
              <a:lnSpc>
                <a:spcPct val="100000"/>
              </a:lnSpc>
              <a:spcBef>
                <a:spcPts val="0"/>
              </a:spcBef>
              <a:spcAft>
                <a:spcPts val="0"/>
              </a:spcAft>
              <a:buClr>
                <a:srgbClr val="000000"/>
              </a:buClr>
              <a:buSzPts val="4400"/>
              <a:buFont typeface="Arial"/>
              <a:buNone/>
            </a:pPr>
            <a:r>
              <a:rPr b="0" i="0" lang="en-GB" sz="4400" u="none" cap="none" strike="noStrike">
                <a:solidFill>
                  <a:schemeClr val="lt1"/>
                </a:solidFill>
                <a:latin typeface="Lato Black"/>
                <a:ea typeface="Lato Black"/>
                <a:cs typeface="Lato Black"/>
                <a:sym typeface="Lato Black"/>
              </a:rPr>
              <a:t>23%</a:t>
            </a:r>
            <a:endParaRPr b="0" i="0" sz="4400" u="none" cap="none" strike="noStrike">
              <a:solidFill>
                <a:schemeClr val="lt1"/>
              </a:solidFill>
              <a:latin typeface="Lato Black"/>
              <a:ea typeface="Lato Black"/>
              <a:cs typeface="Lato Black"/>
              <a:sym typeface="Lato Black"/>
            </a:endParaRPr>
          </a:p>
          <a:p>
            <a:pPr indent="0" lvl="0" marL="0" marR="0" rtl="0" algn="ctr">
              <a:lnSpc>
                <a:spcPct val="100000"/>
              </a:lnSpc>
              <a:spcBef>
                <a:spcPts val="0"/>
              </a:spcBef>
              <a:spcAft>
                <a:spcPts val="0"/>
              </a:spcAft>
              <a:buClr>
                <a:srgbClr val="000000"/>
              </a:buClr>
              <a:buSzPts val="3000"/>
              <a:buFont typeface="Arial"/>
              <a:buNone/>
            </a:pPr>
            <a:r>
              <a:t/>
            </a:r>
            <a:endParaRPr b="0" i="0" sz="3000" u="none" cap="none" strike="noStrike">
              <a:solidFill>
                <a:schemeClr val="lt1"/>
              </a:solidFill>
              <a:latin typeface="Lato Black"/>
              <a:ea typeface="Lato Black"/>
              <a:cs typeface="Lato Black"/>
              <a:sym typeface="Lato Black"/>
            </a:endParaRPr>
          </a:p>
        </p:txBody>
      </p:sp>
      <p:sp>
        <p:nvSpPr>
          <p:cNvPr id="193" name="Google Shape;193;g1821680791e_0_87"/>
          <p:cNvSpPr txBox="1"/>
          <p:nvPr/>
        </p:nvSpPr>
        <p:spPr>
          <a:xfrm>
            <a:off x="3424013" y="1599050"/>
            <a:ext cx="2043600" cy="1785600"/>
          </a:xfrm>
          <a:prstGeom prst="rect">
            <a:avLst/>
          </a:prstGeom>
          <a:solidFill>
            <a:schemeClr val="accent2"/>
          </a:solid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3000"/>
              <a:buFont typeface="Arial"/>
              <a:buNone/>
            </a:pPr>
            <a:r>
              <a:t/>
            </a:r>
            <a:endParaRPr b="0" i="0" sz="3000" u="none" cap="none" strike="noStrike">
              <a:solidFill>
                <a:schemeClr val="lt1"/>
              </a:solidFill>
              <a:latin typeface="Lato Black"/>
              <a:ea typeface="Lato Black"/>
              <a:cs typeface="Lato Black"/>
              <a:sym typeface="Lato Black"/>
            </a:endParaRPr>
          </a:p>
          <a:p>
            <a:pPr indent="0" lvl="0" marL="0" marR="0" rtl="0" algn="ctr">
              <a:lnSpc>
                <a:spcPct val="100000"/>
              </a:lnSpc>
              <a:spcBef>
                <a:spcPts val="0"/>
              </a:spcBef>
              <a:spcAft>
                <a:spcPts val="0"/>
              </a:spcAft>
              <a:buClr>
                <a:srgbClr val="000000"/>
              </a:buClr>
              <a:buSzPts val="4400"/>
              <a:buFont typeface="Arial"/>
              <a:buNone/>
            </a:pPr>
            <a:r>
              <a:rPr b="0" i="0" lang="en-GB" sz="4400" u="none" cap="none" strike="noStrike">
                <a:solidFill>
                  <a:schemeClr val="lt1"/>
                </a:solidFill>
                <a:latin typeface="Lato Black"/>
                <a:ea typeface="Lato Black"/>
                <a:cs typeface="Lato Black"/>
                <a:sym typeface="Lato Black"/>
              </a:rPr>
              <a:t>15%</a:t>
            </a:r>
            <a:endParaRPr b="0" i="0" sz="4400" u="none" cap="none" strike="noStrike">
              <a:solidFill>
                <a:schemeClr val="lt1"/>
              </a:solidFill>
              <a:latin typeface="Lato Black"/>
              <a:ea typeface="Lato Black"/>
              <a:cs typeface="Lato Black"/>
              <a:sym typeface="Lato Black"/>
            </a:endParaRPr>
          </a:p>
          <a:p>
            <a:pPr indent="0" lvl="0" marL="0" marR="0" rtl="0" algn="ctr">
              <a:lnSpc>
                <a:spcPct val="100000"/>
              </a:lnSpc>
              <a:spcBef>
                <a:spcPts val="0"/>
              </a:spcBef>
              <a:spcAft>
                <a:spcPts val="0"/>
              </a:spcAft>
              <a:buClr>
                <a:srgbClr val="000000"/>
              </a:buClr>
              <a:buSzPts val="3000"/>
              <a:buFont typeface="Arial"/>
              <a:buNone/>
            </a:pPr>
            <a:r>
              <a:t/>
            </a:r>
            <a:endParaRPr b="0" i="0" sz="3000" u="none" cap="none" strike="noStrike">
              <a:solidFill>
                <a:schemeClr val="lt1"/>
              </a:solidFill>
              <a:latin typeface="Lato Black"/>
              <a:ea typeface="Lato Black"/>
              <a:cs typeface="Lato Black"/>
              <a:sym typeface="Lato Black"/>
            </a:endParaRPr>
          </a:p>
        </p:txBody>
      </p:sp>
      <p:sp>
        <p:nvSpPr>
          <p:cNvPr id="194" name="Google Shape;194;g1821680791e_0_87"/>
          <p:cNvSpPr txBox="1"/>
          <p:nvPr/>
        </p:nvSpPr>
        <p:spPr>
          <a:xfrm>
            <a:off x="5793150" y="1599050"/>
            <a:ext cx="2043600" cy="1785600"/>
          </a:xfrm>
          <a:prstGeom prst="rect">
            <a:avLst/>
          </a:prstGeom>
          <a:solidFill>
            <a:schemeClr val="accent2"/>
          </a:solid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3000"/>
              <a:buFont typeface="Arial"/>
              <a:buNone/>
            </a:pPr>
            <a:r>
              <a:t/>
            </a:r>
            <a:endParaRPr b="0" i="0" sz="3000" u="none" cap="none" strike="noStrike">
              <a:solidFill>
                <a:schemeClr val="lt1"/>
              </a:solidFill>
              <a:latin typeface="Lato Black"/>
              <a:ea typeface="Lato Black"/>
              <a:cs typeface="Lato Black"/>
              <a:sym typeface="Lato Black"/>
            </a:endParaRPr>
          </a:p>
          <a:p>
            <a:pPr indent="0" lvl="0" marL="0" marR="0" rtl="0" algn="ctr">
              <a:lnSpc>
                <a:spcPct val="100000"/>
              </a:lnSpc>
              <a:spcBef>
                <a:spcPts val="0"/>
              </a:spcBef>
              <a:spcAft>
                <a:spcPts val="0"/>
              </a:spcAft>
              <a:buClr>
                <a:srgbClr val="000000"/>
              </a:buClr>
              <a:buSzPts val="4400"/>
              <a:buFont typeface="Arial"/>
              <a:buNone/>
            </a:pPr>
            <a:r>
              <a:rPr b="0" i="0" lang="en-GB" sz="4400" u="none" cap="none" strike="noStrike">
                <a:solidFill>
                  <a:schemeClr val="lt1"/>
                </a:solidFill>
                <a:latin typeface="Lato Black"/>
                <a:ea typeface="Lato Black"/>
                <a:cs typeface="Lato Black"/>
                <a:sym typeface="Lato Black"/>
              </a:rPr>
              <a:t>33%</a:t>
            </a:r>
            <a:endParaRPr b="0" i="0" sz="4400" u="none" cap="none" strike="noStrike">
              <a:solidFill>
                <a:schemeClr val="lt1"/>
              </a:solidFill>
              <a:latin typeface="Lato Black"/>
              <a:ea typeface="Lato Black"/>
              <a:cs typeface="Lato Black"/>
              <a:sym typeface="Lato Black"/>
            </a:endParaRPr>
          </a:p>
          <a:p>
            <a:pPr indent="0" lvl="0" marL="0" marR="0" rtl="0" algn="ctr">
              <a:lnSpc>
                <a:spcPct val="100000"/>
              </a:lnSpc>
              <a:spcBef>
                <a:spcPts val="0"/>
              </a:spcBef>
              <a:spcAft>
                <a:spcPts val="0"/>
              </a:spcAft>
              <a:buClr>
                <a:srgbClr val="000000"/>
              </a:buClr>
              <a:buSzPts val="3000"/>
              <a:buFont typeface="Arial"/>
              <a:buNone/>
            </a:pPr>
            <a:r>
              <a:t/>
            </a:r>
            <a:endParaRPr b="0" i="0" sz="3000" u="none" cap="none" strike="noStrike">
              <a:solidFill>
                <a:schemeClr val="lt1"/>
              </a:solidFill>
              <a:latin typeface="Lato Black"/>
              <a:ea typeface="Lato Black"/>
              <a:cs typeface="Lato Black"/>
              <a:sym typeface="Lato Black"/>
            </a:endParaRPr>
          </a:p>
        </p:txBody>
      </p:sp>
      <p:sp>
        <p:nvSpPr>
          <p:cNvPr id="195" name="Google Shape;195;g1821680791e_0_87"/>
          <p:cNvSpPr txBox="1"/>
          <p:nvPr>
            <p:ph type="ctrTitle"/>
          </p:nvPr>
        </p:nvSpPr>
        <p:spPr>
          <a:xfrm>
            <a:off x="379375" y="253750"/>
            <a:ext cx="7731600" cy="5160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990"/>
              <a:buFont typeface="Arial"/>
              <a:buNone/>
            </a:pPr>
            <a:r>
              <a:t/>
            </a:r>
            <a:endParaRPr b="0" i="0" sz="2900" u="none" cap="none" strike="noStrike">
              <a:solidFill>
                <a:schemeClr val="accent2"/>
              </a:solidFill>
              <a:latin typeface="Lato Black"/>
              <a:ea typeface="Lato Black"/>
              <a:cs typeface="Lato Black"/>
              <a:sym typeface="Lato Black"/>
            </a:endParaRPr>
          </a:p>
          <a:p>
            <a:pPr indent="0" lvl="0" marL="0" marR="0" rtl="0" algn="l">
              <a:lnSpc>
                <a:spcPct val="100000"/>
              </a:lnSpc>
              <a:spcBef>
                <a:spcPts val="0"/>
              </a:spcBef>
              <a:spcAft>
                <a:spcPts val="0"/>
              </a:spcAft>
              <a:buClr>
                <a:srgbClr val="000000"/>
              </a:buClr>
              <a:buSzPts val="990"/>
              <a:buFont typeface="Arial"/>
              <a:buNone/>
            </a:pPr>
            <a:r>
              <a:rPr b="1" i="0" lang="en-GB" sz="2900" u="none" cap="none" strike="noStrike">
                <a:solidFill>
                  <a:schemeClr val="accent2"/>
                </a:solidFill>
                <a:latin typeface="Lato"/>
                <a:ea typeface="Lato"/>
                <a:cs typeface="Lato"/>
                <a:sym typeface="Lato"/>
              </a:rPr>
              <a:t>The cost of gaming</a:t>
            </a:r>
            <a:endParaRPr b="1" i="0" sz="2900" u="none" cap="none" strike="noStrike">
              <a:solidFill>
                <a:schemeClr val="accent2"/>
              </a:solidFill>
              <a:latin typeface="Lato"/>
              <a:ea typeface="Lato"/>
              <a:cs typeface="Lato"/>
              <a:sym typeface="Lato"/>
            </a:endParaRPr>
          </a:p>
          <a:p>
            <a:pPr indent="0" lvl="0" marL="0" marR="0" rtl="0" algn="l">
              <a:lnSpc>
                <a:spcPct val="100000"/>
              </a:lnSpc>
              <a:spcBef>
                <a:spcPts val="0"/>
              </a:spcBef>
              <a:spcAft>
                <a:spcPts val="0"/>
              </a:spcAft>
              <a:buClr>
                <a:srgbClr val="000000"/>
              </a:buClr>
              <a:buSzPts val="990"/>
              <a:buFont typeface="Arial"/>
              <a:buNone/>
            </a:pPr>
            <a:r>
              <a:t/>
            </a:r>
            <a:endParaRPr b="1" i="0" sz="2900" u="none" cap="none" strike="noStrike">
              <a:solidFill>
                <a:schemeClr val="accent2"/>
              </a:solidFill>
              <a:latin typeface="Lato"/>
              <a:ea typeface="Lato"/>
              <a:cs typeface="Lato"/>
              <a:sym typeface="Lato"/>
            </a:endParaRPr>
          </a:p>
        </p:txBody>
      </p:sp>
      <p:sp>
        <p:nvSpPr>
          <p:cNvPr id="196" name="Google Shape;196;g1821680791e_0_87"/>
          <p:cNvSpPr txBox="1"/>
          <p:nvPr/>
        </p:nvSpPr>
        <p:spPr>
          <a:xfrm>
            <a:off x="1054875" y="3602175"/>
            <a:ext cx="6781800" cy="738900"/>
          </a:xfrm>
          <a:prstGeom prst="rect">
            <a:avLst/>
          </a:prstGeom>
          <a:noFill/>
          <a:ln cap="flat" cmpd="sng" w="19050">
            <a:solidFill>
              <a:schemeClr val="accent1"/>
            </a:solidFill>
            <a:prstDash val="solid"/>
            <a:round/>
            <a:headEnd len="sm" w="sm" type="none"/>
            <a:tailEnd len="sm" w="sm" type="none"/>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1800"/>
              <a:buFont typeface="Arial"/>
              <a:buNone/>
            </a:pPr>
            <a:r>
              <a:rPr b="0" i="0" lang="en-GB" sz="1800" u="none" cap="none" strike="noStrike">
                <a:solidFill>
                  <a:schemeClr val="accent1"/>
                </a:solidFill>
                <a:latin typeface="Lato"/>
                <a:ea typeface="Lato"/>
                <a:cs typeface="Lato"/>
                <a:sym typeface="Lato"/>
              </a:rPr>
              <a:t>What percentage of young people have taken money from their parents without permission to buy a loot box</a:t>
            </a:r>
            <a:endParaRPr b="0" i="0" sz="1800" u="none" cap="none" strike="noStrike">
              <a:solidFill>
                <a:schemeClr val="accent1"/>
              </a:solidFill>
              <a:latin typeface="Lato"/>
              <a:ea typeface="Lato"/>
              <a:cs typeface="Lato"/>
              <a:sym typeface="Lato"/>
            </a:endParaRPr>
          </a:p>
        </p:txBody>
      </p:sp>
      <p:pic>
        <p:nvPicPr>
          <p:cNvPr descr="File:Noun Project question mark icon 1101884 cc.svg - Wikimedia ..." id="197" name="Google Shape;197;g1821680791e_0_87"/>
          <p:cNvPicPr preferRelativeResize="0"/>
          <p:nvPr/>
        </p:nvPicPr>
        <p:blipFill>
          <a:blip r:embed="rId3">
            <a:alphaModFix/>
          </a:blip>
          <a:stretch>
            <a:fillRect/>
          </a:stretch>
        </p:blipFill>
        <p:spPr>
          <a:xfrm>
            <a:off x="209025" y="3621550"/>
            <a:ext cx="700174" cy="700174"/>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0">
  <p:cSld>
    <p:spTree>
      <p:nvGrpSpPr>
        <p:cNvPr id="201" name="Shape 201"/>
        <p:cNvGrpSpPr/>
        <p:nvPr/>
      </p:nvGrpSpPr>
      <p:grpSpPr>
        <a:xfrm>
          <a:off x="0" y="0"/>
          <a:ext cx="0" cy="0"/>
          <a:chOff x="0" y="0"/>
          <a:chExt cx="0" cy="0"/>
        </a:xfrm>
      </p:grpSpPr>
      <p:sp>
        <p:nvSpPr>
          <p:cNvPr id="202" name="Google Shape;202;g1821680791e_0_95"/>
          <p:cNvSpPr txBox="1"/>
          <p:nvPr/>
        </p:nvSpPr>
        <p:spPr>
          <a:xfrm>
            <a:off x="1054875" y="1599050"/>
            <a:ext cx="2043600" cy="1785600"/>
          </a:xfrm>
          <a:prstGeom prst="rect">
            <a:avLst/>
          </a:prstGeom>
          <a:solidFill>
            <a:schemeClr val="accent2"/>
          </a:solid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3000"/>
              <a:buFont typeface="Arial"/>
              <a:buNone/>
            </a:pPr>
            <a:r>
              <a:t/>
            </a:r>
            <a:endParaRPr b="0" i="0" sz="3000" u="none" cap="none" strike="noStrike">
              <a:solidFill>
                <a:schemeClr val="lt1"/>
              </a:solidFill>
              <a:latin typeface="Lato Black"/>
              <a:ea typeface="Lato Black"/>
              <a:cs typeface="Lato Black"/>
              <a:sym typeface="Lato Black"/>
            </a:endParaRPr>
          </a:p>
          <a:p>
            <a:pPr indent="0" lvl="0" marL="0" marR="0" rtl="0" algn="ctr">
              <a:lnSpc>
                <a:spcPct val="100000"/>
              </a:lnSpc>
              <a:spcBef>
                <a:spcPts val="0"/>
              </a:spcBef>
              <a:spcAft>
                <a:spcPts val="0"/>
              </a:spcAft>
              <a:buClr>
                <a:srgbClr val="000000"/>
              </a:buClr>
              <a:buSzPts val="4400"/>
              <a:buFont typeface="Arial"/>
              <a:buNone/>
            </a:pPr>
            <a:r>
              <a:rPr b="0" i="0" lang="en-GB" sz="4400" u="none" cap="none" strike="noStrike">
                <a:solidFill>
                  <a:schemeClr val="lt1"/>
                </a:solidFill>
                <a:latin typeface="Lato Black"/>
                <a:ea typeface="Lato Black"/>
                <a:cs typeface="Lato Black"/>
                <a:sym typeface="Lato Black"/>
              </a:rPr>
              <a:t>23%</a:t>
            </a:r>
            <a:endParaRPr b="0" i="0" sz="4400" u="none" cap="none" strike="noStrike">
              <a:solidFill>
                <a:schemeClr val="lt1"/>
              </a:solidFill>
              <a:latin typeface="Lato Black"/>
              <a:ea typeface="Lato Black"/>
              <a:cs typeface="Lato Black"/>
              <a:sym typeface="Lato Black"/>
            </a:endParaRPr>
          </a:p>
          <a:p>
            <a:pPr indent="0" lvl="0" marL="0" marR="0" rtl="0" algn="ctr">
              <a:lnSpc>
                <a:spcPct val="100000"/>
              </a:lnSpc>
              <a:spcBef>
                <a:spcPts val="0"/>
              </a:spcBef>
              <a:spcAft>
                <a:spcPts val="0"/>
              </a:spcAft>
              <a:buClr>
                <a:srgbClr val="000000"/>
              </a:buClr>
              <a:buSzPts val="3000"/>
              <a:buFont typeface="Arial"/>
              <a:buNone/>
            </a:pPr>
            <a:r>
              <a:t/>
            </a:r>
            <a:endParaRPr b="0" i="0" sz="3000" u="none" cap="none" strike="noStrike">
              <a:solidFill>
                <a:schemeClr val="lt1"/>
              </a:solidFill>
              <a:latin typeface="Lato Black"/>
              <a:ea typeface="Lato Black"/>
              <a:cs typeface="Lato Black"/>
              <a:sym typeface="Lato Black"/>
            </a:endParaRPr>
          </a:p>
        </p:txBody>
      </p:sp>
      <p:sp>
        <p:nvSpPr>
          <p:cNvPr id="203" name="Google Shape;203;g1821680791e_0_95"/>
          <p:cNvSpPr txBox="1"/>
          <p:nvPr/>
        </p:nvSpPr>
        <p:spPr>
          <a:xfrm>
            <a:off x="3424013" y="1599050"/>
            <a:ext cx="2043600" cy="1785600"/>
          </a:xfrm>
          <a:prstGeom prst="rect">
            <a:avLst/>
          </a:prstGeom>
          <a:solidFill>
            <a:srgbClr val="5CCE4B"/>
          </a:solid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3000"/>
              <a:buFont typeface="Arial"/>
              <a:buNone/>
            </a:pPr>
            <a:r>
              <a:t/>
            </a:r>
            <a:endParaRPr b="0" i="0" sz="3000" u="none" cap="none" strike="noStrike">
              <a:solidFill>
                <a:schemeClr val="lt1"/>
              </a:solidFill>
              <a:latin typeface="Lato Black"/>
              <a:ea typeface="Lato Black"/>
              <a:cs typeface="Lato Black"/>
              <a:sym typeface="Lato Black"/>
            </a:endParaRPr>
          </a:p>
          <a:p>
            <a:pPr indent="0" lvl="0" marL="0" marR="0" rtl="0" algn="ctr">
              <a:lnSpc>
                <a:spcPct val="100000"/>
              </a:lnSpc>
              <a:spcBef>
                <a:spcPts val="0"/>
              </a:spcBef>
              <a:spcAft>
                <a:spcPts val="0"/>
              </a:spcAft>
              <a:buClr>
                <a:srgbClr val="000000"/>
              </a:buClr>
              <a:buSzPts val="4400"/>
              <a:buFont typeface="Arial"/>
              <a:buNone/>
            </a:pPr>
            <a:r>
              <a:rPr b="0" i="0" lang="en-GB" sz="4400" u="none" cap="none" strike="noStrike">
                <a:solidFill>
                  <a:schemeClr val="lt1"/>
                </a:solidFill>
                <a:latin typeface="Lato Black"/>
                <a:ea typeface="Lato Black"/>
                <a:cs typeface="Lato Black"/>
                <a:sym typeface="Lato Black"/>
              </a:rPr>
              <a:t>15%</a:t>
            </a:r>
            <a:endParaRPr b="0" i="0" sz="4400" u="none" cap="none" strike="noStrike">
              <a:solidFill>
                <a:schemeClr val="lt1"/>
              </a:solidFill>
              <a:latin typeface="Lato Black"/>
              <a:ea typeface="Lato Black"/>
              <a:cs typeface="Lato Black"/>
              <a:sym typeface="Lato Black"/>
            </a:endParaRPr>
          </a:p>
          <a:p>
            <a:pPr indent="0" lvl="0" marL="0" marR="0" rtl="0" algn="ctr">
              <a:lnSpc>
                <a:spcPct val="100000"/>
              </a:lnSpc>
              <a:spcBef>
                <a:spcPts val="0"/>
              </a:spcBef>
              <a:spcAft>
                <a:spcPts val="0"/>
              </a:spcAft>
              <a:buClr>
                <a:srgbClr val="000000"/>
              </a:buClr>
              <a:buSzPts val="3000"/>
              <a:buFont typeface="Arial"/>
              <a:buNone/>
            </a:pPr>
            <a:r>
              <a:t/>
            </a:r>
            <a:endParaRPr b="0" i="0" sz="3000" u="none" cap="none" strike="noStrike">
              <a:solidFill>
                <a:schemeClr val="lt1"/>
              </a:solidFill>
              <a:latin typeface="Lato Black"/>
              <a:ea typeface="Lato Black"/>
              <a:cs typeface="Lato Black"/>
              <a:sym typeface="Lato Black"/>
            </a:endParaRPr>
          </a:p>
        </p:txBody>
      </p:sp>
      <p:sp>
        <p:nvSpPr>
          <p:cNvPr id="204" name="Google Shape;204;g1821680791e_0_95"/>
          <p:cNvSpPr txBox="1"/>
          <p:nvPr/>
        </p:nvSpPr>
        <p:spPr>
          <a:xfrm>
            <a:off x="5793150" y="1599050"/>
            <a:ext cx="2043600" cy="1785600"/>
          </a:xfrm>
          <a:prstGeom prst="rect">
            <a:avLst/>
          </a:prstGeom>
          <a:solidFill>
            <a:schemeClr val="accent2"/>
          </a:solid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3000"/>
              <a:buFont typeface="Arial"/>
              <a:buNone/>
            </a:pPr>
            <a:r>
              <a:t/>
            </a:r>
            <a:endParaRPr b="0" i="0" sz="3000" u="none" cap="none" strike="noStrike">
              <a:solidFill>
                <a:schemeClr val="lt1"/>
              </a:solidFill>
              <a:latin typeface="Lato Black"/>
              <a:ea typeface="Lato Black"/>
              <a:cs typeface="Lato Black"/>
              <a:sym typeface="Lato Black"/>
            </a:endParaRPr>
          </a:p>
          <a:p>
            <a:pPr indent="0" lvl="0" marL="0" marR="0" rtl="0" algn="ctr">
              <a:lnSpc>
                <a:spcPct val="100000"/>
              </a:lnSpc>
              <a:spcBef>
                <a:spcPts val="0"/>
              </a:spcBef>
              <a:spcAft>
                <a:spcPts val="0"/>
              </a:spcAft>
              <a:buClr>
                <a:srgbClr val="000000"/>
              </a:buClr>
              <a:buSzPts val="4400"/>
              <a:buFont typeface="Arial"/>
              <a:buNone/>
            </a:pPr>
            <a:r>
              <a:rPr b="0" i="0" lang="en-GB" sz="4400" u="none" cap="none" strike="noStrike">
                <a:solidFill>
                  <a:schemeClr val="lt1"/>
                </a:solidFill>
                <a:latin typeface="Lato Black"/>
                <a:ea typeface="Lato Black"/>
                <a:cs typeface="Lato Black"/>
                <a:sym typeface="Lato Black"/>
              </a:rPr>
              <a:t>33%</a:t>
            </a:r>
            <a:endParaRPr b="0" i="0" sz="4400" u="none" cap="none" strike="noStrike">
              <a:solidFill>
                <a:schemeClr val="lt1"/>
              </a:solidFill>
              <a:latin typeface="Lato Black"/>
              <a:ea typeface="Lato Black"/>
              <a:cs typeface="Lato Black"/>
              <a:sym typeface="Lato Black"/>
            </a:endParaRPr>
          </a:p>
          <a:p>
            <a:pPr indent="0" lvl="0" marL="0" marR="0" rtl="0" algn="ctr">
              <a:lnSpc>
                <a:spcPct val="100000"/>
              </a:lnSpc>
              <a:spcBef>
                <a:spcPts val="0"/>
              </a:spcBef>
              <a:spcAft>
                <a:spcPts val="0"/>
              </a:spcAft>
              <a:buClr>
                <a:srgbClr val="000000"/>
              </a:buClr>
              <a:buSzPts val="3000"/>
              <a:buFont typeface="Arial"/>
              <a:buNone/>
            </a:pPr>
            <a:r>
              <a:t/>
            </a:r>
            <a:endParaRPr b="0" i="0" sz="3000" u="none" cap="none" strike="noStrike">
              <a:solidFill>
                <a:schemeClr val="lt1"/>
              </a:solidFill>
              <a:latin typeface="Lato Black"/>
              <a:ea typeface="Lato Black"/>
              <a:cs typeface="Lato Black"/>
              <a:sym typeface="Lato Black"/>
            </a:endParaRPr>
          </a:p>
        </p:txBody>
      </p:sp>
      <p:sp>
        <p:nvSpPr>
          <p:cNvPr id="205" name="Google Shape;205;g1821680791e_0_95"/>
          <p:cNvSpPr txBox="1"/>
          <p:nvPr>
            <p:ph type="ctrTitle"/>
          </p:nvPr>
        </p:nvSpPr>
        <p:spPr>
          <a:xfrm>
            <a:off x="379375" y="253750"/>
            <a:ext cx="7731600" cy="5160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990"/>
              <a:buFont typeface="Arial"/>
              <a:buNone/>
            </a:pPr>
            <a:r>
              <a:t/>
            </a:r>
            <a:endParaRPr b="0" i="0" sz="2900" u="none" cap="none" strike="noStrike">
              <a:solidFill>
                <a:schemeClr val="accent2"/>
              </a:solidFill>
              <a:latin typeface="Lato Black"/>
              <a:ea typeface="Lato Black"/>
              <a:cs typeface="Lato Black"/>
              <a:sym typeface="Lato Black"/>
            </a:endParaRPr>
          </a:p>
          <a:p>
            <a:pPr indent="0" lvl="0" marL="0" marR="0" rtl="0" algn="l">
              <a:lnSpc>
                <a:spcPct val="100000"/>
              </a:lnSpc>
              <a:spcBef>
                <a:spcPts val="0"/>
              </a:spcBef>
              <a:spcAft>
                <a:spcPts val="0"/>
              </a:spcAft>
              <a:buClr>
                <a:srgbClr val="000000"/>
              </a:buClr>
              <a:buSzPts val="990"/>
              <a:buFont typeface="Arial"/>
              <a:buNone/>
            </a:pPr>
            <a:r>
              <a:rPr b="1" i="0" lang="en-GB" sz="2900" u="none" cap="none" strike="noStrike">
                <a:solidFill>
                  <a:schemeClr val="accent2"/>
                </a:solidFill>
                <a:latin typeface="Lato"/>
                <a:ea typeface="Lato"/>
                <a:cs typeface="Lato"/>
                <a:sym typeface="Lato"/>
              </a:rPr>
              <a:t>The cost of gaming</a:t>
            </a:r>
            <a:endParaRPr b="1" i="0" sz="2900" u="none" cap="none" strike="noStrike">
              <a:solidFill>
                <a:schemeClr val="accent2"/>
              </a:solidFill>
              <a:latin typeface="Lato"/>
              <a:ea typeface="Lato"/>
              <a:cs typeface="Lato"/>
              <a:sym typeface="Lato"/>
            </a:endParaRPr>
          </a:p>
          <a:p>
            <a:pPr indent="0" lvl="0" marL="0" marR="0" rtl="0" algn="l">
              <a:lnSpc>
                <a:spcPct val="100000"/>
              </a:lnSpc>
              <a:spcBef>
                <a:spcPts val="0"/>
              </a:spcBef>
              <a:spcAft>
                <a:spcPts val="0"/>
              </a:spcAft>
              <a:buClr>
                <a:srgbClr val="000000"/>
              </a:buClr>
              <a:buSzPts val="990"/>
              <a:buFont typeface="Arial"/>
              <a:buNone/>
            </a:pPr>
            <a:r>
              <a:t/>
            </a:r>
            <a:endParaRPr b="1" i="0" sz="2900" u="none" cap="none" strike="noStrike">
              <a:solidFill>
                <a:schemeClr val="accent2"/>
              </a:solidFill>
              <a:latin typeface="Lato"/>
              <a:ea typeface="Lato"/>
              <a:cs typeface="Lato"/>
              <a:sym typeface="Lato"/>
            </a:endParaRPr>
          </a:p>
        </p:txBody>
      </p:sp>
      <p:sp>
        <p:nvSpPr>
          <p:cNvPr id="206" name="Google Shape;206;g1821680791e_0_95"/>
          <p:cNvSpPr txBox="1"/>
          <p:nvPr/>
        </p:nvSpPr>
        <p:spPr>
          <a:xfrm>
            <a:off x="1054875" y="3602175"/>
            <a:ext cx="6781800" cy="738900"/>
          </a:xfrm>
          <a:prstGeom prst="rect">
            <a:avLst/>
          </a:prstGeom>
          <a:noFill/>
          <a:ln cap="flat" cmpd="sng" w="19050">
            <a:solidFill>
              <a:schemeClr val="accent1"/>
            </a:solidFill>
            <a:prstDash val="solid"/>
            <a:round/>
            <a:headEnd len="sm" w="sm" type="none"/>
            <a:tailEnd len="sm" w="sm" type="none"/>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1800"/>
              <a:buFont typeface="Arial"/>
              <a:buNone/>
            </a:pPr>
            <a:r>
              <a:rPr b="0" i="0" lang="en-GB" sz="1800" u="none" cap="none" strike="noStrike">
                <a:solidFill>
                  <a:schemeClr val="accent1"/>
                </a:solidFill>
                <a:latin typeface="Lato"/>
                <a:ea typeface="Lato"/>
                <a:cs typeface="Lato"/>
                <a:sym typeface="Lato"/>
              </a:rPr>
              <a:t>One in six (15%) of young people have taken money from their parents without permission to buy a loot box</a:t>
            </a:r>
            <a:endParaRPr b="0" i="0" sz="1800" u="none" cap="none" strike="noStrike">
              <a:solidFill>
                <a:schemeClr val="accent1"/>
              </a:solidFill>
              <a:latin typeface="Lato"/>
              <a:ea typeface="Lato"/>
              <a:cs typeface="Lato"/>
              <a:sym typeface="Lato"/>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7" name="Shape 47"/>
        <p:cNvGrpSpPr/>
        <p:nvPr/>
      </p:nvGrpSpPr>
      <p:grpSpPr>
        <a:xfrm>
          <a:off x="0" y="0"/>
          <a:ext cx="0" cy="0"/>
          <a:chOff x="0" y="0"/>
          <a:chExt cx="0" cy="0"/>
        </a:xfrm>
      </p:grpSpPr>
      <p:sp>
        <p:nvSpPr>
          <p:cNvPr id="48" name="Google Shape;48;g1821680791e_0_195"/>
          <p:cNvSpPr txBox="1"/>
          <p:nvPr>
            <p:ph type="ctrTitle"/>
          </p:nvPr>
        </p:nvSpPr>
        <p:spPr>
          <a:xfrm>
            <a:off x="360375" y="242750"/>
            <a:ext cx="7731600" cy="5160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990"/>
              <a:buFont typeface="Arial"/>
              <a:buNone/>
            </a:pPr>
            <a:r>
              <a:t/>
            </a:r>
            <a:endParaRPr i="0" sz="2900" u="none" cap="none" strike="noStrike">
              <a:solidFill>
                <a:schemeClr val="accent2"/>
              </a:solidFill>
              <a:latin typeface="Lato Black"/>
              <a:ea typeface="Lato Black"/>
              <a:cs typeface="Lato Black"/>
              <a:sym typeface="Lato Black"/>
            </a:endParaRPr>
          </a:p>
          <a:p>
            <a:pPr indent="0" lvl="0" marL="0" marR="0" rtl="0" algn="l">
              <a:lnSpc>
                <a:spcPct val="100000"/>
              </a:lnSpc>
              <a:spcBef>
                <a:spcPts val="0"/>
              </a:spcBef>
              <a:spcAft>
                <a:spcPts val="0"/>
              </a:spcAft>
              <a:buClr>
                <a:srgbClr val="000000"/>
              </a:buClr>
              <a:buSzPts val="990"/>
              <a:buFont typeface="Arial"/>
              <a:buNone/>
            </a:pPr>
            <a:r>
              <a:rPr b="1" i="0" lang="en-GB" sz="2900" u="none" cap="none" strike="noStrike">
                <a:solidFill>
                  <a:schemeClr val="accent2"/>
                </a:solidFill>
                <a:latin typeface="Lato"/>
                <a:ea typeface="Lato"/>
                <a:cs typeface="Lato"/>
                <a:sym typeface="Lato"/>
              </a:rPr>
              <a:t>Unit outline</a:t>
            </a:r>
            <a:endParaRPr b="1" i="0" sz="2900" u="none" cap="none" strike="noStrike">
              <a:solidFill>
                <a:schemeClr val="accent2"/>
              </a:solidFill>
              <a:latin typeface="Lato"/>
              <a:ea typeface="Lato"/>
              <a:cs typeface="Lato"/>
              <a:sym typeface="Lato"/>
            </a:endParaRPr>
          </a:p>
          <a:p>
            <a:pPr indent="0" lvl="0" marL="0" marR="0" rtl="0" algn="l">
              <a:lnSpc>
                <a:spcPct val="100000"/>
              </a:lnSpc>
              <a:spcBef>
                <a:spcPts val="0"/>
              </a:spcBef>
              <a:spcAft>
                <a:spcPts val="0"/>
              </a:spcAft>
              <a:buClr>
                <a:srgbClr val="000000"/>
              </a:buClr>
              <a:buSzPts val="990"/>
              <a:buFont typeface="Arial"/>
              <a:buNone/>
            </a:pPr>
            <a:r>
              <a:t/>
            </a:r>
            <a:endParaRPr b="1" i="0" sz="2900" u="none" cap="none" strike="noStrike">
              <a:solidFill>
                <a:schemeClr val="accent2"/>
              </a:solidFill>
              <a:latin typeface="Lato"/>
              <a:ea typeface="Lato"/>
              <a:cs typeface="Lato"/>
              <a:sym typeface="Lato"/>
            </a:endParaRPr>
          </a:p>
        </p:txBody>
      </p:sp>
      <p:graphicFrame>
        <p:nvGraphicFramePr>
          <p:cNvPr id="49" name="Google Shape;49;g1821680791e_0_195"/>
          <p:cNvGraphicFramePr/>
          <p:nvPr/>
        </p:nvGraphicFramePr>
        <p:xfrm>
          <a:off x="526375" y="1721850"/>
          <a:ext cx="3000000" cy="3000000"/>
        </p:xfrm>
        <a:graphic>
          <a:graphicData uri="http://schemas.openxmlformats.org/drawingml/2006/table">
            <a:tbl>
              <a:tblPr>
                <a:noFill/>
                <a:tableStyleId>{52B06ABB-9613-4074-A631-10BE46963289}</a:tableStyleId>
              </a:tblPr>
              <a:tblGrid>
                <a:gridCol w="1344825"/>
                <a:gridCol w="1395650"/>
                <a:gridCol w="1294000"/>
                <a:gridCol w="1344825"/>
                <a:gridCol w="1344825"/>
                <a:gridCol w="1344825"/>
              </a:tblGrid>
              <a:tr h="396200">
                <a:tc>
                  <a:txBody>
                    <a:bodyPr/>
                    <a:lstStyle/>
                    <a:p>
                      <a:pPr indent="0" lvl="0" marL="0" marR="0" rtl="0" algn="ctr">
                        <a:lnSpc>
                          <a:spcPct val="100000"/>
                        </a:lnSpc>
                        <a:spcBef>
                          <a:spcPts val="0"/>
                        </a:spcBef>
                        <a:spcAft>
                          <a:spcPts val="0"/>
                        </a:spcAft>
                        <a:buClr>
                          <a:srgbClr val="000000"/>
                        </a:buClr>
                        <a:buSzPts val="1400"/>
                        <a:buFont typeface="Arial"/>
                        <a:buNone/>
                      </a:pPr>
                      <a:r>
                        <a:rPr b="1" lang="en-GB" sz="1400" u="none" cap="none" strike="noStrike">
                          <a:solidFill>
                            <a:srgbClr val="262A33"/>
                          </a:solidFill>
                          <a:latin typeface="Lato"/>
                          <a:ea typeface="Lato"/>
                          <a:cs typeface="Lato"/>
                          <a:sym typeface="Lato"/>
                        </a:rPr>
                        <a:t>Session 1</a:t>
                      </a:r>
                      <a:endParaRPr b="1" sz="1400" u="none" cap="none" strike="noStrike">
                        <a:solidFill>
                          <a:srgbClr val="262A33"/>
                        </a:solidFill>
                        <a:latin typeface="Lato"/>
                        <a:ea typeface="Lato"/>
                        <a:cs typeface="Lato"/>
                        <a:sym typeface="Lato"/>
                      </a:endParaRPr>
                    </a:p>
                  </a:txBody>
                  <a:tcPr marT="91425" marB="91425" marR="91425" marL="91425" anchor="ctr">
                    <a:lnL cap="flat" cmpd="sng" w="28575">
                      <a:solidFill>
                        <a:srgbClr val="0543B3"/>
                      </a:solidFill>
                      <a:prstDash val="solid"/>
                      <a:round/>
                      <a:headEnd len="sm" w="sm" type="none"/>
                      <a:tailEnd len="sm" w="sm" type="none"/>
                    </a:lnL>
                    <a:lnR cap="flat" cmpd="sng" w="28575">
                      <a:solidFill>
                        <a:srgbClr val="0543B3"/>
                      </a:solidFill>
                      <a:prstDash val="solid"/>
                      <a:round/>
                      <a:headEnd len="sm" w="sm" type="none"/>
                      <a:tailEnd len="sm" w="sm" type="none"/>
                    </a:lnR>
                    <a:lnT cap="flat" cmpd="sng" w="28575">
                      <a:solidFill>
                        <a:srgbClr val="0543B3"/>
                      </a:solidFill>
                      <a:prstDash val="solid"/>
                      <a:round/>
                      <a:headEnd len="sm" w="sm" type="none"/>
                      <a:tailEnd len="sm" w="sm" type="none"/>
                    </a:lnT>
                    <a:lnB cap="flat" cmpd="sng" w="28575">
                      <a:solidFill>
                        <a:srgbClr val="0543B3"/>
                      </a:solidFill>
                      <a:prstDash val="solid"/>
                      <a:round/>
                      <a:headEnd len="sm" w="sm" type="none"/>
                      <a:tailEnd len="sm" w="sm" type="none"/>
                    </a:lnB>
                    <a:solidFill>
                      <a:srgbClr val="F9CB9C"/>
                    </a:solidFill>
                  </a:tcPr>
                </a:tc>
                <a:tc>
                  <a:txBody>
                    <a:bodyPr/>
                    <a:lstStyle/>
                    <a:p>
                      <a:pPr indent="0" lvl="0" marL="0" marR="0" rtl="0" algn="ctr">
                        <a:lnSpc>
                          <a:spcPct val="100000"/>
                        </a:lnSpc>
                        <a:spcBef>
                          <a:spcPts val="0"/>
                        </a:spcBef>
                        <a:spcAft>
                          <a:spcPts val="0"/>
                        </a:spcAft>
                        <a:buClr>
                          <a:srgbClr val="000000"/>
                        </a:buClr>
                        <a:buSzPts val="1400"/>
                        <a:buFont typeface="Arial"/>
                        <a:buNone/>
                      </a:pPr>
                      <a:r>
                        <a:rPr b="1" lang="en-GB" sz="1400" u="none" cap="none" strike="noStrike">
                          <a:solidFill>
                            <a:srgbClr val="262A33"/>
                          </a:solidFill>
                          <a:latin typeface="Lato"/>
                          <a:ea typeface="Lato"/>
                          <a:cs typeface="Lato"/>
                          <a:sym typeface="Lato"/>
                        </a:rPr>
                        <a:t>Session 2</a:t>
                      </a:r>
                      <a:endParaRPr b="1" sz="1400" u="none" cap="none" strike="noStrike">
                        <a:solidFill>
                          <a:srgbClr val="262A33"/>
                        </a:solidFill>
                        <a:latin typeface="Lato"/>
                        <a:ea typeface="Lato"/>
                        <a:cs typeface="Lato"/>
                        <a:sym typeface="Lato"/>
                      </a:endParaRPr>
                    </a:p>
                  </a:txBody>
                  <a:tcPr marT="91425" marB="91425" marR="91425" marL="91425" anchor="ctr">
                    <a:lnL cap="flat" cmpd="sng" w="28575">
                      <a:solidFill>
                        <a:srgbClr val="0543B3"/>
                      </a:solidFill>
                      <a:prstDash val="solid"/>
                      <a:round/>
                      <a:headEnd len="sm" w="sm" type="none"/>
                      <a:tailEnd len="sm" w="sm" type="none"/>
                    </a:lnL>
                    <a:lnR cap="flat" cmpd="sng" w="28575">
                      <a:solidFill>
                        <a:srgbClr val="0543B3"/>
                      </a:solidFill>
                      <a:prstDash val="solid"/>
                      <a:round/>
                      <a:headEnd len="sm" w="sm" type="none"/>
                      <a:tailEnd len="sm" w="sm" type="none"/>
                    </a:lnR>
                    <a:lnT cap="flat" cmpd="sng" w="28575">
                      <a:solidFill>
                        <a:srgbClr val="0543B3"/>
                      </a:solidFill>
                      <a:prstDash val="solid"/>
                      <a:round/>
                      <a:headEnd len="sm" w="sm" type="none"/>
                      <a:tailEnd len="sm" w="sm" type="none"/>
                    </a:lnT>
                    <a:lnB cap="flat" cmpd="sng" w="28575">
                      <a:solidFill>
                        <a:srgbClr val="0543B3"/>
                      </a:solidFill>
                      <a:prstDash val="solid"/>
                      <a:round/>
                      <a:headEnd len="sm" w="sm" type="none"/>
                      <a:tailEnd len="sm" w="sm" type="none"/>
                    </a:lnB>
                    <a:solidFill>
                      <a:srgbClr val="F9CB9C"/>
                    </a:solidFill>
                  </a:tcPr>
                </a:tc>
                <a:tc>
                  <a:txBody>
                    <a:bodyPr/>
                    <a:lstStyle/>
                    <a:p>
                      <a:pPr indent="0" lvl="0" marL="0" marR="0" rtl="0" algn="ctr">
                        <a:lnSpc>
                          <a:spcPct val="100000"/>
                        </a:lnSpc>
                        <a:spcBef>
                          <a:spcPts val="0"/>
                        </a:spcBef>
                        <a:spcAft>
                          <a:spcPts val="0"/>
                        </a:spcAft>
                        <a:buClr>
                          <a:srgbClr val="000000"/>
                        </a:buClr>
                        <a:buSzPts val="1400"/>
                        <a:buFont typeface="Arial"/>
                        <a:buNone/>
                      </a:pPr>
                      <a:r>
                        <a:rPr b="1" lang="en-GB" sz="1400" u="none" cap="none" strike="noStrike">
                          <a:solidFill>
                            <a:srgbClr val="262A33"/>
                          </a:solidFill>
                          <a:latin typeface="Lato"/>
                          <a:ea typeface="Lato"/>
                          <a:cs typeface="Lato"/>
                          <a:sym typeface="Lato"/>
                        </a:rPr>
                        <a:t>Session 3</a:t>
                      </a:r>
                      <a:endParaRPr b="1" sz="1400" u="none" cap="none" strike="noStrike">
                        <a:solidFill>
                          <a:srgbClr val="262A33"/>
                        </a:solidFill>
                        <a:latin typeface="Lato"/>
                        <a:ea typeface="Lato"/>
                        <a:cs typeface="Lato"/>
                        <a:sym typeface="Lato"/>
                      </a:endParaRPr>
                    </a:p>
                  </a:txBody>
                  <a:tcPr marT="91425" marB="91425" marR="91425" marL="91425" anchor="ctr">
                    <a:lnL cap="flat" cmpd="sng" w="28575">
                      <a:solidFill>
                        <a:srgbClr val="0543B3"/>
                      </a:solidFill>
                      <a:prstDash val="solid"/>
                      <a:round/>
                      <a:headEnd len="sm" w="sm" type="none"/>
                      <a:tailEnd len="sm" w="sm" type="none"/>
                    </a:lnL>
                    <a:lnR cap="flat" cmpd="sng" w="28575">
                      <a:solidFill>
                        <a:srgbClr val="0543B3"/>
                      </a:solidFill>
                      <a:prstDash val="solid"/>
                      <a:round/>
                      <a:headEnd len="sm" w="sm" type="none"/>
                      <a:tailEnd len="sm" w="sm" type="none"/>
                    </a:lnR>
                    <a:lnT cap="flat" cmpd="sng" w="28575">
                      <a:solidFill>
                        <a:srgbClr val="0543B3"/>
                      </a:solidFill>
                      <a:prstDash val="solid"/>
                      <a:round/>
                      <a:headEnd len="sm" w="sm" type="none"/>
                      <a:tailEnd len="sm" w="sm" type="none"/>
                    </a:lnT>
                    <a:lnB cap="flat" cmpd="sng" w="28575">
                      <a:solidFill>
                        <a:srgbClr val="0543B3"/>
                      </a:solidFill>
                      <a:prstDash val="solid"/>
                      <a:round/>
                      <a:headEnd len="sm" w="sm" type="none"/>
                      <a:tailEnd len="sm" w="sm" type="none"/>
                    </a:lnB>
                    <a:solidFill>
                      <a:srgbClr val="F9CB9C"/>
                    </a:solidFill>
                  </a:tcPr>
                </a:tc>
                <a:tc>
                  <a:txBody>
                    <a:bodyPr/>
                    <a:lstStyle/>
                    <a:p>
                      <a:pPr indent="0" lvl="0" marL="0" marR="0" rtl="0" algn="ctr">
                        <a:lnSpc>
                          <a:spcPct val="100000"/>
                        </a:lnSpc>
                        <a:spcBef>
                          <a:spcPts val="0"/>
                        </a:spcBef>
                        <a:spcAft>
                          <a:spcPts val="0"/>
                        </a:spcAft>
                        <a:buClr>
                          <a:srgbClr val="000000"/>
                        </a:buClr>
                        <a:buSzPts val="1400"/>
                        <a:buFont typeface="Arial"/>
                        <a:buNone/>
                      </a:pPr>
                      <a:r>
                        <a:rPr b="1" lang="en-GB" sz="1400" u="none" cap="none" strike="noStrike">
                          <a:solidFill>
                            <a:srgbClr val="262A33"/>
                          </a:solidFill>
                          <a:latin typeface="Lato"/>
                          <a:ea typeface="Lato"/>
                          <a:cs typeface="Lato"/>
                          <a:sym typeface="Lato"/>
                        </a:rPr>
                        <a:t>Session 4</a:t>
                      </a:r>
                      <a:endParaRPr b="1" sz="1400" u="none" cap="none" strike="noStrike">
                        <a:solidFill>
                          <a:srgbClr val="262A33"/>
                        </a:solidFill>
                        <a:latin typeface="Lato"/>
                        <a:ea typeface="Lato"/>
                        <a:cs typeface="Lato"/>
                        <a:sym typeface="Lato"/>
                      </a:endParaRPr>
                    </a:p>
                  </a:txBody>
                  <a:tcPr marT="91425" marB="91425" marR="91425" marL="91425" anchor="ctr">
                    <a:lnL cap="flat" cmpd="sng" w="28575">
                      <a:solidFill>
                        <a:srgbClr val="0543B3"/>
                      </a:solidFill>
                      <a:prstDash val="solid"/>
                      <a:round/>
                      <a:headEnd len="sm" w="sm" type="none"/>
                      <a:tailEnd len="sm" w="sm" type="none"/>
                    </a:lnL>
                    <a:lnR cap="flat" cmpd="sng" w="28575">
                      <a:solidFill>
                        <a:srgbClr val="0543B3"/>
                      </a:solidFill>
                      <a:prstDash val="solid"/>
                      <a:round/>
                      <a:headEnd len="sm" w="sm" type="none"/>
                      <a:tailEnd len="sm" w="sm" type="none"/>
                    </a:lnR>
                    <a:lnT cap="flat" cmpd="sng" w="28575">
                      <a:solidFill>
                        <a:srgbClr val="0543B3"/>
                      </a:solidFill>
                      <a:prstDash val="solid"/>
                      <a:round/>
                      <a:headEnd len="sm" w="sm" type="none"/>
                      <a:tailEnd len="sm" w="sm" type="none"/>
                    </a:lnT>
                    <a:lnB cap="flat" cmpd="sng" w="28575">
                      <a:solidFill>
                        <a:srgbClr val="0543B3"/>
                      </a:solidFill>
                      <a:prstDash val="solid"/>
                      <a:round/>
                      <a:headEnd len="sm" w="sm" type="none"/>
                      <a:tailEnd len="sm" w="sm" type="none"/>
                    </a:lnB>
                    <a:solidFill>
                      <a:schemeClr val="accent2"/>
                    </a:solidFill>
                  </a:tcPr>
                </a:tc>
                <a:tc>
                  <a:txBody>
                    <a:bodyPr/>
                    <a:lstStyle/>
                    <a:p>
                      <a:pPr indent="0" lvl="0" marL="0" marR="0" rtl="0" algn="ctr">
                        <a:lnSpc>
                          <a:spcPct val="100000"/>
                        </a:lnSpc>
                        <a:spcBef>
                          <a:spcPts val="0"/>
                        </a:spcBef>
                        <a:spcAft>
                          <a:spcPts val="0"/>
                        </a:spcAft>
                        <a:buClr>
                          <a:srgbClr val="000000"/>
                        </a:buClr>
                        <a:buSzPts val="1400"/>
                        <a:buFont typeface="Arial"/>
                        <a:buNone/>
                      </a:pPr>
                      <a:r>
                        <a:rPr b="1" lang="en-GB" sz="1400" u="none" cap="none" strike="noStrike">
                          <a:solidFill>
                            <a:srgbClr val="262A33"/>
                          </a:solidFill>
                          <a:latin typeface="Lato"/>
                          <a:ea typeface="Lato"/>
                          <a:cs typeface="Lato"/>
                          <a:sym typeface="Lato"/>
                        </a:rPr>
                        <a:t>Session 5</a:t>
                      </a:r>
                      <a:endParaRPr b="1" sz="1400" u="none" cap="none" strike="noStrike">
                        <a:solidFill>
                          <a:srgbClr val="262A33"/>
                        </a:solidFill>
                        <a:latin typeface="Lato"/>
                        <a:ea typeface="Lato"/>
                        <a:cs typeface="Lato"/>
                        <a:sym typeface="Lato"/>
                      </a:endParaRPr>
                    </a:p>
                  </a:txBody>
                  <a:tcPr marT="91425" marB="91425" marR="91425" marL="91425" anchor="ctr">
                    <a:lnL cap="flat" cmpd="sng" w="28575">
                      <a:solidFill>
                        <a:srgbClr val="0543B3"/>
                      </a:solidFill>
                      <a:prstDash val="solid"/>
                      <a:round/>
                      <a:headEnd len="sm" w="sm" type="none"/>
                      <a:tailEnd len="sm" w="sm" type="none"/>
                    </a:lnL>
                    <a:lnR cap="flat" cmpd="sng" w="28575">
                      <a:solidFill>
                        <a:srgbClr val="0543B3"/>
                      </a:solidFill>
                      <a:prstDash val="solid"/>
                      <a:round/>
                      <a:headEnd len="sm" w="sm" type="none"/>
                      <a:tailEnd len="sm" w="sm" type="none"/>
                    </a:lnR>
                    <a:lnT cap="flat" cmpd="sng" w="28575">
                      <a:solidFill>
                        <a:srgbClr val="0543B3"/>
                      </a:solidFill>
                      <a:prstDash val="solid"/>
                      <a:round/>
                      <a:headEnd len="sm" w="sm" type="none"/>
                      <a:tailEnd len="sm" w="sm" type="none"/>
                    </a:lnT>
                    <a:lnB cap="flat" cmpd="sng" w="28575">
                      <a:solidFill>
                        <a:srgbClr val="0543B3"/>
                      </a:solidFill>
                      <a:prstDash val="solid"/>
                      <a:round/>
                      <a:headEnd len="sm" w="sm" type="none"/>
                      <a:tailEnd len="sm" w="sm" type="none"/>
                    </a:lnB>
                    <a:solidFill>
                      <a:srgbClr val="F9CB9C"/>
                    </a:solidFill>
                  </a:tcPr>
                </a:tc>
                <a:tc>
                  <a:txBody>
                    <a:bodyPr/>
                    <a:lstStyle/>
                    <a:p>
                      <a:pPr indent="0" lvl="0" marL="0" marR="0" rtl="0" algn="ctr">
                        <a:lnSpc>
                          <a:spcPct val="100000"/>
                        </a:lnSpc>
                        <a:spcBef>
                          <a:spcPts val="0"/>
                        </a:spcBef>
                        <a:spcAft>
                          <a:spcPts val="0"/>
                        </a:spcAft>
                        <a:buClr>
                          <a:srgbClr val="000000"/>
                        </a:buClr>
                        <a:buSzPts val="1400"/>
                        <a:buFont typeface="Arial"/>
                        <a:buNone/>
                      </a:pPr>
                      <a:r>
                        <a:rPr b="1" lang="en-GB" sz="1400" u="none" cap="none" strike="noStrike">
                          <a:solidFill>
                            <a:srgbClr val="262A33"/>
                          </a:solidFill>
                          <a:latin typeface="Lato"/>
                          <a:ea typeface="Lato"/>
                          <a:cs typeface="Lato"/>
                          <a:sym typeface="Lato"/>
                        </a:rPr>
                        <a:t>Session 6</a:t>
                      </a:r>
                      <a:endParaRPr b="1" sz="1400" u="none" cap="none" strike="noStrike">
                        <a:solidFill>
                          <a:srgbClr val="262A33"/>
                        </a:solidFill>
                        <a:latin typeface="Lato"/>
                        <a:ea typeface="Lato"/>
                        <a:cs typeface="Lato"/>
                        <a:sym typeface="Lato"/>
                      </a:endParaRPr>
                    </a:p>
                  </a:txBody>
                  <a:tcPr marT="91425" marB="91425" marR="91425" marL="91425" anchor="ctr">
                    <a:lnL cap="flat" cmpd="sng" w="28575">
                      <a:solidFill>
                        <a:srgbClr val="0543B3"/>
                      </a:solidFill>
                      <a:prstDash val="solid"/>
                      <a:round/>
                      <a:headEnd len="sm" w="sm" type="none"/>
                      <a:tailEnd len="sm" w="sm" type="none"/>
                    </a:lnL>
                    <a:lnR cap="flat" cmpd="sng" w="28575">
                      <a:solidFill>
                        <a:srgbClr val="0543B3"/>
                      </a:solidFill>
                      <a:prstDash val="solid"/>
                      <a:round/>
                      <a:headEnd len="sm" w="sm" type="none"/>
                      <a:tailEnd len="sm" w="sm" type="none"/>
                    </a:lnR>
                    <a:lnT cap="flat" cmpd="sng" w="28575">
                      <a:solidFill>
                        <a:srgbClr val="0543B3"/>
                      </a:solidFill>
                      <a:prstDash val="solid"/>
                      <a:round/>
                      <a:headEnd len="sm" w="sm" type="none"/>
                      <a:tailEnd len="sm" w="sm" type="none"/>
                    </a:lnT>
                    <a:lnB cap="flat" cmpd="sng" w="28575">
                      <a:solidFill>
                        <a:srgbClr val="0543B3"/>
                      </a:solidFill>
                      <a:prstDash val="solid"/>
                      <a:round/>
                      <a:headEnd len="sm" w="sm" type="none"/>
                      <a:tailEnd len="sm" w="sm" type="none"/>
                    </a:lnB>
                    <a:solidFill>
                      <a:srgbClr val="F9CB9C"/>
                    </a:solidFill>
                  </a:tcPr>
                </a:tc>
              </a:tr>
              <a:tr h="1193800">
                <a:tc>
                  <a:txBody>
                    <a:bodyPr/>
                    <a:lstStyle/>
                    <a:p>
                      <a:pPr indent="0" lvl="0" marL="0" rtl="0" algn="ctr">
                        <a:spcBef>
                          <a:spcPts val="0"/>
                        </a:spcBef>
                        <a:spcAft>
                          <a:spcPts val="0"/>
                        </a:spcAft>
                        <a:buNone/>
                      </a:pPr>
                      <a:r>
                        <a:rPr lang="en-GB">
                          <a:solidFill>
                            <a:schemeClr val="dk1"/>
                          </a:solidFill>
                          <a:latin typeface="Lato"/>
                          <a:ea typeface="Lato"/>
                          <a:cs typeface="Lato"/>
                          <a:sym typeface="Lato"/>
                        </a:rPr>
                        <a:t>Mobile phone products</a:t>
                      </a:r>
                      <a:endParaRPr>
                        <a:solidFill>
                          <a:schemeClr val="dk1"/>
                        </a:solidFill>
                        <a:latin typeface="Lato"/>
                        <a:ea typeface="Lato"/>
                        <a:cs typeface="Lato"/>
                        <a:sym typeface="Lato"/>
                      </a:endParaRPr>
                    </a:p>
                  </a:txBody>
                  <a:tcPr marT="63500" marB="63500" marR="63500" marL="63500" anchor="ctr">
                    <a:lnL cap="flat" cmpd="sng" w="28575">
                      <a:solidFill>
                        <a:srgbClr val="0543B3"/>
                      </a:solidFill>
                      <a:prstDash val="solid"/>
                      <a:round/>
                      <a:headEnd len="sm" w="sm" type="none"/>
                      <a:tailEnd len="sm" w="sm" type="none"/>
                    </a:lnL>
                    <a:lnR cap="flat" cmpd="sng" w="28575">
                      <a:solidFill>
                        <a:srgbClr val="0543B3"/>
                      </a:solidFill>
                      <a:prstDash val="solid"/>
                      <a:round/>
                      <a:headEnd len="sm" w="sm" type="none"/>
                      <a:tailEnd len="sm" w="sm" type="none"/>
                    </a:lnR>
                    <a:lnT cap="flat" cmpd="sng" w="28575">
                      <a:solidFill>
                        <a:srgbClr val="0543B3"/>
                      </a:solidFill>
                      <a:prstDash val="solid"/>
                      <a:round/>
                      <a:headEnd len="sm" w="sm" type="none"/>
                      <a:tailEnd len="sm" w="sm" type="none"/>
                    </a:lnT>
                    <a:lnB cap="flat" cmpd="sng" w="28575">
                      <a:solidFill>
                        <a:srgbClr val="0543B3"/>
                      </a:solidFill>
                      <a:prstDash val="solid"/>
                      <a:round/>
                      <a:headEnd len="sm" w="sm" type="none"/>
                      <a:tailEnd len="sm" w="sm" type="none"/>
                    </a:lnB>
                  </a:tcPr>
                </a:tc>
                <a:tc>
                  <a:txBody>
                    <a:bodyPr/>
                    <a:lstStyle/>
                    <a:p>
                      <a:pPr indent="0" lvl="0" marL="0" rtl="0" algn="ctr">
                        <a:spcBef>
                          <a:spcPts val="0"/>
                        </a:spcBef>
                        <a:spcAft>
                          <a:spcPts val="0"/>
                        </a:spcAft>
                        <a:buNone/>
                      </a:pPr>
                      <a:r>
                        <a:rPr lang="en-GB">
                          <a:latin typeface="Lato"/>
                          <a:ea typeface="Lato"/>
                          <a:cs typeface="Lato"/>
                          <a:sym typeface="Lato"/>
                        </a:rPr>
                        <a:t>Cryptocurrency</a:t>
                      </a:r>
                      <a:endParaRPr b="1" u="none" cap="none" strike="noStrike">
                        <a:solidFill>
                          <a:srgbClr val="262A33"/>
                        </a:solidFill>
                        <a:latin typeface="Lato"/>
                        <a:ea typeface="Lato"/>
                        <a:cs typeface="Lato"/>
                        <a:sym typeface="Lato"/>
                      </a:endParaRPr>
                    </a:p>
                  </a:txBody>
                  <a:tcPr marT="63500" marB="63500" marR="63500" marL="63500" anchor="ctr">
                    <a:lnL cap="flat" cmpd="sng" w="28575">
                      <a:solidFill>
                        <a:srgbClr val="0543B3"/>
                      </a:solidFill>
                      <a:prstDash val="solid"/>
                      <a:round/>
                      <a:headEnd len="sm" w="sm" type="none"/>
                      <a:tailEnd len="sm" w="sm" type="none"/>
                    </a:lnL>
                    <a:lnR cap="flat" cmpd="sng" w="28575">
                      <a:solidFill>
                        <a:srgbClr val="0543B3"/>
                      </a:solidFill>
                      <a:prstDash val="solid"/>
                      <a:round/>
                      <a:headEnd len="sm" w="sm" type="none"/>
                      <a:tailEnd len="sm" w="sm" type="none"/>
                    </a:lnR>
                    <a:lnT cap="flat" cmpd="sng" w="28575">
                      <a:solidFill>
                        <a:srgbClr val="0543B3"/>
                      </a:solidFill>
                      <a:prstDash val="solid"/>
                      <a:round/>
                      <a:headEnd len="sm" w="sm" type="none"/>
                      <a:tailEnd len="sm" w="sm" type="none"/>
                    </a:lnT>
                    <a:lnB cap="flat" cmpd="sng" w="28575">
                      <a:solidFill>
                        <a:srgbClr val="0543B3"/>
                      </a:solidFill>
                      <a:prstDash val="solid"/>
                      <a:round/>
                      <a:headEnd len="sm" w="sm" type="none"/>
                      <a:tailEnd len="sm" w="sm" type="none"/>
                    </a:lnB>
                  </a:tcPr>
                </a:tc>
                <a:tc>
                  <a:txBody>
                    <a:bodyPr/>
                    <a:lstStyle/>
                    <a:p>
                      <a:pPr indent="0" lvl="0" marL="0" rtl="0" algn="ctr">
                        <a:spcBef>
                          <a:spcPts val="0"/>
                        </a:spcBef>
                        <a:spcAft>
                          <a:spcPts val="0"/>
                        </a:spcAft>
                        <a:buNone/>
                      </a:pPr>
                      <a:r>
                        <a:rPr lang="en-GB">
                          <a:latin typeface="Lato"/>
                          <a:ea typeface="Lato"/>
                          <a:cs typeface="Lato"/>
                          <a:sym typeface="Lato"/>
                        </a:rPr>
                        <a:t>Financial exploitation </a:t>
                      </a:r>
                      <a:endParaRPr>
                        <a:latin typeface="Lato"/>
                        <a:ea typeface="Lato"/>
                        <a:cs typeface="Lato"/>
                        <a:sym typeface="Lato"/>
                      </a:endParaRPr>
                    </a:p>
                  </a:txBody>
                  <a:tcPr marT="63500" marB="63500" marR="63500" marL="63500" anchor="ctr">
                    <a:lnL cap="flat" cmpd="sng" w="28575">
                      <a:solidFill>
                        <a:srgbClr val="0543B3"/>
                      </a:solidFill>
                      <a:prstDash val="solid"/>
                      <a:round/>
                      <a:headEnd len="sm" w="sm" type="none"/>
                      <a:tailEnd len="sm" w="sm" type="none"/>
                    </a:lnL>
                    <a:lnR cap="flat" cmpd="sng" w="28575">
                      <a:solidFill>
                        <a:srgbClr val="0543B3"/>
                      </a:solidFill>
                      <a:prstDash val="solid"/>
                      <a:round/>
                      <a:headEnd len="sm" w="sm" type="none"/>
                      <a:tailEnd len="sm" w="sm" type="none"/>
                    </a:lnR>
                    <a:lnT cap="flat" cmpd="sng" w="28575">
                      <a:solidFill>
                        <a:srgbClr val="0543B3"/>
                      </a:solidFill>
                      <a:prstDash val="solid"/>
                      <a:round/>
                      <a:headEnd len="sm" w="sm" type="none"/>
                      <a:tailEnd len="sm" w="sm" type="none"/>
                    </a:lnT>
                    <a:lnB cap="flat" cmpd="sng" w="28575">
                      <a:solidFill>
                        <a:srgbClr val="0543B3"/>
                      </a:solidFill>
                      <a:prstDash val="solid"/>
                      <a:round/>
                      <a:headEnd len="sm" w="sm" type="none"/>
                      <a:tailEnd len="sm" w="sm" type="none"/>
                    </a:lnB>
                  </a:tcPr>
                </a:tc>
                <a:tc>
                  <a:txBody>
                    <a:bodyPr/>
                    <a:lstStyle/>
                    <a:p>
                      <a:pPr indent="0" lvl="0" marL="0" rtl="0" algn="ctr">
                        <a:spcBef>
                          <a:spcPts val="0"/>
                        </a:spcBef>
                        <a:spcAft>
                          <a:spcPts val="0"/>
                        </a:spcAft>
                        <a:buNone/>
                      </a:pPr>
                      <a:r>
                        <a:rPr b="1" lang="en-GB">
                          <a:solidFill>
                            <a:schemeClr val="accent2"/>
                          </a:solidFill>
                          <a:latin typeface="Lato"/>
                          <a:ea typeface="Lato"/>
                          <a:cs typeface="Lato"/>
                          <a:sym typeface="Lato"/>
                        </a:rPr>
                        <a:t>Online gaming</a:t>
                      </a:r>
                      <a:endParaRPr b="1" u="none" cap="none" strike="noStrike">
                        <a:solidFill>
                          <a:schemeClr val="accent2"/>
                        </a:solidFill>
                        <a:latin typeface="Lato"/>
                        <a:ea typeface="Lato"/>
                        <a:cs typeface="Lato"/>
                        <a:sym typeface="Lato"/>
                      </a:endParaRPr>
                    </a:p>
                  </a:txBody>
                  <a:tcPr marT="63500" marB="63500" marR="63500" marL="63500" anchor="ctr">
                    <a:lnL cap="flat" cmpd="sng" w="28575">
                      <a:solidFill>
                        <a:srgbClr val="0543B3"/>
                      </a:solidFill>
                      <a:prstDash val="solid"/>
                      <a:round/>
                      <a:headEnd len="sm" w="sm" type="none"/>
                      <a:tailEnd len="sm" w="sm" type="none"/>
                    </a:lnL>
                    <a:lnR cap="flat" cmpd="sng" w="28575">
                      <a:solidFill>
                        <a:srgbClr val="0543B3"/>
                      </a:solidFill>
                      <a:prstDash val="solid"/>
                      <a:round/>
                      <a:headEnd len="sm" w="sm" type="none"/>
                      <a:tailEnd len="sm" w="sm" type="none"/>
                    </a:lnR>
                    <a:lnT cap="flat" cmpd="sng" w="28575">
                      <a:solidFill>
                        <a:srgbClr val="0543B3"/>
                      </a:solidFill>
                      <a:prstDash val="solid"/>
                      <a:round/>
                      <a:headEnd len="sm" w="sm" type="none"/>
                      <a:tailEnd len="sm" w="sm" type="none"/>
                    </a:lnT>
                    <a:lnB cap="flat" cmpd="sng" w="28575">
                      <a:solidFill>
                        <a:srgbClr val="0543B3"/>
                      </a:solidFill>
                      <a:prstDash val="solid"/>
                      <a:round/>
                      <a:headEnd len="sm" w="sm" type="none"/>
                      <a:tailEnd len="sm" w="sm" type="none"/>
                    </a:lnB>
                  </a:tcPr>
                </a:tc>
                <a:tc>
                  <a:txBody>
                    <a:bodyPr/>
                    <a:lstStyle/>
                    <a:p>
                      <a:pPr indent="0" lvl="0" marL="0" rtl="0" algn="ctr">
                        <a:spcBef>
                          <a:spcPts val="0"/>
                        </a:spcBef>
                        <a:spcAft>
                          <a:spcPts val="0"/>
                        </a:spcAft>
                        <a:buNone/>
                      </a:pPr>
                      <a:r>
                        <a:rPr lang="en-GB">
                          <a:latin typeface="Lato"/>
                          <a:ea typeface="Lato"/>
                          <a:cs typeface="Lato"/>
                          <a:sym typeface="Lato"/>
                        </a:rPr>
                        <a:t>Online safety</a:t>
                      </a:r>
                      <a:endParaRPr b="1" u="none" cap="none" strike="noStrike">
                        <a:solidFill>
                          <a:srgbClr val="262A33"/>
                        </a:solidFill>
                        <a:latin typeface="Lato"/>
                        <a:ea typeface="Lato"/>
                        <a:cs typeface="Lato"/>
                        <a:sym typeface="Lato"/>
                      </a:endParaRPr>
                    </a:p>
                  </a:txBody>
                  <a:tcPr marT="63500" marB="63500" marR="63500" marL="63500" anchor="ctr">
                    <a:lnL cap="flat" cmpd="sng" w="28575">
                      <a:solidFill>
                        <a:srgbClr val="0543B3"/>
                      </a:solidFill>
                      <a:prstDash val="solid"/>
                      <a:round/>
                      <a:headEnd len="sm" w="sm" type="none"/>
                      <a:tailEnd len="sm" w="sm" type="none"/>
                    </a:lnL>
                    <a:lnR cap="flat" cmpd="sng" w="28575">
                      <a:solidFill>
                        <a:srgbClr val="0543B3"/>
                      </a:solidFill>
                      <a:prstDash val="solid"/>
                      <a:round/>
                      <a:headEnd len="sm" w="sm" type="none"/>
                      <a:tailEnd len="sm" w="sm" type="none"/>
                    </a:lnR>
                    <a:lnT cap="flat" cmpd="sng" w="28575">
                      <a:solidFill>
                        <a:srgbClr val="0543B3"/>
                      </a:solidFill>
                      <a:prstDash val="solid"/>
                      <a:round/>
                      <a:headEnd len="sm" w="sm" type="none"/>
                      <a:tailEnd len="sm" w="sm" type="none"/>
                    </a:lnT>
                    <a:lnB cap="flat" cmpd="sng" w="28575">
                      <a:solidFill>
                        <a:srgbClr val="0543B3"/>
                      </a:solidFill>
                      <a:prstDash val="solid"/>
                      <a:round/>
                      <a:headEnd len="sm" w="sm" type="none"/>
                      <a:tailEnd len="sm" w="sm" type="none"/>
                    </a:lnB>
                  </a:tcPr>
                </a:tc>
                <a:tc>
                  <a:txBody>
                    <a:bodyPr/>
                    <a:lstStyle/>
                    <a:p>
                      <a:pPr indent="0" lvl="0" marL="0" rtl="0" algn="ctr">
                        <a:spcBef>
                          <a:spcPts val="0"/>
                        </a:spcBef>
                        <a:spcAft>
                          <a:spcPts val="0"/>
                        </a:spcAft>
                        <a:buNone/>
                      </a:pPr>
                      <a:r>
                        <a:rPr lang="en-GB">
                          <a:latin typeface="Lato"/>
                          <a:ea typeface="Lato"/>
                          <a:cs typeface="Lato"/>
                          <a:sym typeface="Lato"/>
                        </a:rPr>
                        <a:t>Pocket money debate</a:t>
                      </a:r>
                      <a:endParaRPr b="1" u="none" cap="none" strike="noStrike">
                        <a:solidFill>
                          <a:srgbClr val="262A33"/>
                        </a:solidFill>
                        <a:latin typeface="Lato"/>
                        <a:ea typeface="Lato"/>
                        <a:cs typeface="Lato"/>
                        <a:sym typeface="Lato"/>
                      </a:endParaRPr>
                    </a:p>
                  </a:txBody>
                  <a:tcPr marT="63500" marB="63500" marR="63500" marL="63500" anchor="ctr">
                    <a:lnL cap="flat" cmpd="sng" w="28575">
                      <a:solidFill>
                        <a:srgbClr val="0543B3"/>
                      </a:solidFill>
                      <a:prstDash val="solid"/>
                      <a:round/>
                      <a:headEnd len="sm" w="sm" type="none"/>
                      <a:tailEnd len="sm" w="sm" type="none"/>
                    </a:lnL>
                    <a:lnR cap="flat" cmpd="sng" w="28575">
                      <a:solidFill>
                        <a:srgbClr val="0543B3"/>
                      </a:solidFill>
                      <a:prstDash val="solid"/>
                      <a:round/>
                      <a:headEnd len="sm" w="sm" type="none"/>
                      <a:tailEnd len="sm" w="sm" type="none"/>
                    </a:lnR>
                    <a:lnT cap="flat" cmpd="sng" w="28575">
                      <a:solidFill>
                        <a:srgbClr val="0543B3"/>
                      </a:solidFill>
                      <a:prstDash val="solid"/>
                      <a:round/>
                      <a:headEnd len="sm" w="sm" type="none"/>
                      <a:tailEnd len="sm" w="sm" type="none"/>
                    </a:lnT>
                    <a:lnB cap="flat" cmpd="sng" w="28575">
                      <a:solidFill>
                        <a:srgbClr val="0543B3"/>
                      </a:solidFill>
                      <a:prstDash val="solid"/>
                      <a:round/>
                      <a:headEnd len="sm" w="sm" type="none"/>
                      <a:tailEnd len="sm" w="sm" type="none"/>
                    </a:lnB>
                  </a:tcPr>
                </a:tc>
              </a:tr>
            </a:tbl>
          </a:graphicData>
        </a:graphic>
      </p:graphicFrame>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0" name="Shape 210"/>
        <p:cNvGrpSpPr/>
        <p:nvPr/>
      </p:nvGrpSpPr>
      <p:grpSpPr>
        <a:xfrm>
          <a:off x="0" y="0"/>
          <a:ext cx="0" cy="0"/>
          <a:chOff x="0" y="0"/>
          <a:chExt cx="0" cy="0"/>
        </a:xfrm>
      </p:grpSpPr>
      <p:sp>
        <p:nvSpPr>
          <p:cNvPr id="211" name="Google Shape;211;g1821680791e_0_157"/>
          <p:cNvSpPr txBox="1"/>
          <p:nvPr/>
        </p:nvSpPr>
        <p:spPr>
          <a:xfrm>
            <a:off x="439450" y="978750"/>
            <a:ext cx="6212100" cy="400200"/>
          </a:xfrm>
          <a:prstGeom prst="rect">
            <a:avLst/>
          </a:prstGeom>
          <a:noFill/>
          <a:ln>
            <a:noFill/>
          </a:ln>
        </p:spPr>
        <p:txBody>
          <a:bodyPr anchorCtr="0" anchor="b" bIns="91425" lIns="91425" spcFirstLastPara="1" rIns="91425" wrap="square" tIns="91425">
            <a:sp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12" name="Google Shape;212;g1821680791e_0_157"/>
          <p:cNvSpPr txBox="1"/>
          <p:nvPr/>
        </p:nvSpPr>
        <p:spPr>
          <a:xfrm>
            <a:off x="360374" y="629069"/>
            <a:ext cx="6625500" cy="492600"/>
          </a:xfrm>
          <a:prstGeom prst="rect">
            <a:avLst/>
          </a:prstGeom>
          <a:noFill/>
          <a:ln>
            <a:noFill/>
          </a:ln>
        </p:spPr>
        <p:txBody>
          <a:bodyPr anchorCtr="0" anchor="t" bIns="91425" lIns="91425" spcFirstLastPara="1" rIns="91425" wrap="square" tIns="91425">
            <a:spAutoFit/>
          </a:bodyPr>
          <a:lstStyle/>
          <a:p>
            <a:pPr indent="0" lvl="0" marL="0" marR="0" rtl="0" algn="l">
              <a:lnSpc>
                <a:spcPct val="115000"/>
              </a:lnSpc>
              <a:spcBef>
                <a:spcPts val="0"/>
              </a:spcBef>
              <a:spcAft>
                <a:spcPts val="0"/>
              </a:spcAft>
              <a:buClr>
                <a:srgbClr val="000000"/>
              </a:buClr>
              <a:buSzPts val="1600"/>
              <a:buFont typeface="Arial"/>
              <a:buNone/>
            </a:pPr>
            <a:r>
              <a:rPr b="1" i="0" lang="en-GB" sz="2000" u="none" cap="none" strike="noStrike">
                <a:solidFill>
                  <a:schemeClr val="accent2"/>
                </a:solidFill>
                <a:latin typeface="Lato"/>
                <a:ea typeface="Lato"/>
                <a:cs typeface="Lato"/>
                <a:sym typeface="Lato"/>
              </a:rPr>
              <a:t>By the end of the session, I will be able to:</a:t>
            </a:r>
            <a:endParaRPr b="1" i="0" sz="2000" u="none" cap="none" strike="noStrike">
              <a:solidFill>
                <a:schemeClr val="accent2"/>
              </a:solidFill>
              <a:latin typeface="Lato"/>
              <a:ea typeface="Lato"/>
              <a:cs typeface="Lato"/>
              <a:sym typeface="Lato"/>
            </a:endParaRPr>
          </a:p>
        </p:txBody>
      </p:sp>
      <p:sp>
        <p:nvSpPr>
          <p:cNvPr id="213" name="Google Shape;213;g1821680791e_0_157"/>
          <p:cNvSpPr txBox="1"/>
          <p:nvPr/>
        </p:nvSpPr>
        <p:spPr>
          <a:xfrm>
            <a:off x="287050" y="1197875"/>
            <a:ext cx="8389800" cy="3552300"/>
          </a:xfrm>
          <a:prstGeom prst="rect">
            <a:avLst/>
          </a:prstGeom>
          <a:noFill/>
          <a:ln>
            <a:noFill/>
          </a:ln>
        </p:spPr>
        <p:txBody>
          <a:bodyPr anchorCtr="0" anchor="t" bIns="91425" lIns="91425" spcFirstLastPara="1" rIns="91425" wrap="square" tIns="91425">
            <a:spAutoFit/>
          </a:bodyPr>
          <a:lstStyle/>
          <a:p>
            <a:pPr indent="-368300" lvl="0" marL="457200" marR="0" rtl="0" algn="l">
              <a:lnSpc>
                <a:spcPct val="107000"/>
              </a:lnSpc>
              <a:spcBef>
                <a:spcPts val="0"/>
              </a:spcBef>
              <a:spcAft>
                <a:spcPts val="0"/>
              </a:spcAft>
              <a:buClr>
                <a:schemeClr val="accent3"/>
              </a:buClr>
              <a:buSzPts val="2200"/>
              <a:buFont typeface="Lato"/>
              <a:buChar char="●"/>
            </a:pPr>
            <a:r>
              <a:rPr b="1" i="0" lang="en-GB" sz="2200" u="none" cap="none" strike="noStrike">
                <a:solidFill>
                  <a:schemeClr val="accent3"/>
                </a:solidFill>
                <a:latin typeface="Lato"/>
                <a:ea typeface="Lato"/>
                <a:cs typeface="Lato"/>
                <a:sym typeface="Lato"/>
              </a:rPr>
              <a:t>Identify </a:t>
            </a:r>
            <a:r>
              <a:rPr b="1" i="0" lang="en-GB" sz="2200" u="sng" cap="none" strike="noStrike">
                <a:solidFill>
                  <a:schemeClr val="accent3"/>
                </a:solidFill>
                <a:latin typeface="Lato"/>
                <a:ea typeface="Lato"/>
                <a:cs typeface="Lato"/>
                <a:sym typeface="Lato"/>
              </a:rPr>
              <a:t>and calculate</a:t>
            </a:r>
            <a:r>
              <a:rPr b="1" i="0" lang="en-GB" sz="2200" u="none" cap="none" strike="noStrike">
                <a:solidFill>
                  <a:schemeClr val="accent3"/>
                </a:solidFill>
                <a:latin typeface="Lato"/>
                <a:ea typeface="Lato"/>
                <a:cs typeface="Lato"/>
                <a:sym typeface="Lato"/>
              </a:rPr>
              <a:t> how the cost of online gaming can escalate</a:t>
            </a:r>
            <a:endParaRPr b="1" i="0" sz="2200" u="none" cap="none" strike="noStrike">
              <a:solidFill>
                <a:schemeClr val="accent3"/>
              </a:solidFill>
              <a:latin typeface="Lato"/>
              <a:ea typeface="Lato"/>
              <a:cs typeface="Lato"/>
              <a:sym typeface="Lato"/>
            </a:endParaRPr>
          </a:p>
          <a:p>
            <a:pPr indent="0" lvl="0" marL="457200" marR="0" rtl="0" algn="l">
              <a:lnSpc>
                <a:spcPct val="107000"/>
              </a:lnSpc>
              <a:spcBef>
                <a:spcPts val="0"/>
              </a:spcBef>
              <a:spcAft>
                <a:spcPts val="0"/>
              </a:spcAft>
              <a:buClr>
                <a:srgbClr val="000000"/>
              </a:buClr>
              <a:buSzPts val="1800"/>
              <a:buFont typeface="Arial"/>
              <a:buNone/>
            </a:pPr>
            <a:r>
              <a:t/>
            </a:r>
            <a:endParaRPr b="1" i="0" sz="2200" u="none" cap="none" strike="noStrike">
              <a:solidFill>
                <a:srgbClr val="5CCE4B"/>
              </a:solidFill>
              <a:latin typeface="Lato"/>
              <a:ea typeface="Lato"/>
              <a:cs typeface="Lato"/>
              <a:sym typeface="Lato"/>
            </a:endParaRPr>
          </a:p>
          <a:p>
            <a:pPr indent="-368300" lvl="0" marL="457200" marR="0" rtl="0" algn="l">
              <a:lnSpc>
                <a:spcPct val="107000"/>
              </a:lnSpc>
              <a:spcBef>
                <a:spcPts val="0"/>
              </a:spcBef>
              <a:spcAft>
                <a:spcPts val="0"/>
              </a:spcAft>
              <a:buClr>
                <a:schemeClr val="lt1"/>
              </a:buClr>
              <a:buSzPts val="2200"/>
              <a:buFont typeface="Lato"/>
              <a:buChar char="●"/>
            </a:pPr>
            <a:r>
              <a:rPr b="1" i="0" lang="en-GB" sz="2200" u="none" cap="none" strike="noStrike">
                <a:solidFill>
                  <a:schemeClr val="lt1"/>
                </a:solidFill>
                <a:latin typeface="Lato"/>
                <a:ea typeface="Lato"/>
                <a:cs typeface="Lato"/>
                <a:sym typeface="Lato"/>
              </a:rPr>
              <a:t>Explain what can be done to manage spending when gaming</a:t>
            </a:r>
            <a:endParaRPr b="1" i="0" sz="2200" u="none" cap="none" strike="noStrike">
              <a:solidFill>
                <a:schemeClr val="lt1"/>
              </a:solidFill>
              <a:latin typeface="Lato"/>
              <a:ea typeface="Lato"/>
              <a:cs typeface="Lato"/>
              <a:sym typeface="Lato"/>
            </a:endParaRPr>
          </a:p>
          <a:p>
            <a:pPr indent="0" lvl="0" marL="457200" marR="0" rtl="0" algn="l">
              <a:lnSpc>
                <a:spcPct val="107000"/>
              </a:lnSpc>
              <a:spcBef>
                <a:spcPts val="0"/>
              </a:spcBef>
              <a:spcAft>
                <a:spcPts val="0"/>
              </a:spcAft>
              <a:buClr>
                <a:srgbClr val="000000"/>
              </a:buClr>
              <a:buSzPts val="1800"/>
              <a:buFont typeface="Arial"/>
              <a:buNone/>
            </a:pPr>
            <a:r>
              <a:t/>
            </a:r>
            <a:endParaRPr b="1" i="0" sz="2200" u="none" cap="none" strike="noStrike">
              <a:solidFill>
                <a:schemeClr val="lt1"/>
              </a:solidFill>
              <a:latin typeface="Lato"/>
              <a:ea typeface="Lato"/>
              <a:cs typeface="Lato"/>
              <a:sym typeface="Lato"/>
            </a:endParaRPr>
          </a:p>
          <a:p>
            <a:pPr indent="-368300" lvl="0" marL="457200" marR="0" rtl="0" algn="l">
              <a:lnSpc>
                <a:spcPct val="107000"/>
              </a:lnSpc>
              <a:spcBef>
                <a:spcPts val="0"/>
              </a:spcBef>
              <a:spcAft>
                <a:spcPts val="0"/>
              </a:spcAft>
              <a:buClr>
                <a:schemeClr val="lt1"/>
              </a:buClr>
              <a:buSzPts val="2200"/>
              <a:buFont typeface="Lato"/>
              <a:buChar char="●"/>
            </a:pPr>
            <a:r>
              <a:rPr b="1" i="0" lang="en-GB" sz="2200" u="none" cap="none" strike="noStrike">
                <a:solidFill>
                  <a:schemeClr val="lt1"/>
                </a:solidFill>
                <a:latin typeface="Lato"/>
                <a:ea typeface="Lato"/>
                <a:cs typeface="Lato"/>
                <a:sym typeface="Lato"/>
              </a:rPr>
              <a:t>Evaluat</a:t>
            </a:r>
            <a:r>
              <a:rPr b="1" lang="en-GB" sz="2200">
                <a:solidFill>
                  <a:schemeClr val="lt1"/>
                </a:solidFill>
                <a:latin typeface="Lato"/>
                <a:ea typeface="Lato"/>
                <a:cs typeface="Lato"/>
                <a:sym typeface="Lato"/>
              </a:rPr>
              <a:t>e</a:t>
            </a:r>
            <a:r>
              <a:rPr b="1" i="0" lang="en-GB" sz="2200" u="none" cap="none" strike="noStrike">
                <a:solidFill>
                  <a:schemeClr val="lt1"/>
                </a:solidFill>
                <a:latin typeface="Lato"/>
                <a:ea typeface="Lato"/>
                <a:cs typeface="Lato"/>
                <a:sym typeface="Lato"/>
              </a:rPr>
              <a:t> recommendations made to help young people manage their spending when gaming</a:t>
            </a:r>
            <a:endParaRPr b="1" i="0" sz="2200" u="none" cap="none" strike="noStrike">
              <a:solidFill>
                <a:schemeClr val="lt1"/>
              </a:solidFill>
              <a:latin typeface="Lato"/>
              <a:ea typeface="Lato"/>
              <a:cs typeface="Lato"/>
              <a:sym typeface="Lato"/>
            </a:endParaRPr>
          </a:p>
          <a:p>
            <a:pPr indent="0" lvl="0" marL="457200" marR="0" rtl="0" algn="l">
              <a:lnSpc>
                <a:spcPct val="100000"/>
              </a:lnSpc>
              <a:spcBef>
                <a:spcPts val="0"/>
              </a:spcBef>
              <a:spcAft>
                <a:spcPts val="0"/>
              </a:spcAft>
              <a:buClr>
                <a:srgbClr val="000000"/>
              </a:buClr>
              <a:buSzPts val="1800"/>
              <a:buFont typeface="Arial"/>
              <a:buNone/>
            </a:pPr>
            <a:r>
              <a:t/>
            </a:r>
            <a:endParaRPr b="1" i="0" sz="1800" u="none" cap="none" strike="noStrike">
              <a:solidFill>
                <a:schemeClr val="lt1"/>
              </a:solidFill>
              <a:latin typeface="Lato"/>
              <a:ea typeface="Lato"/>
              <a:cs typeface="Lato"/>
              <a:sym typeface="Lato"/>
            </a:endParaRPr>
          </a:p>
          <a:p>
            <a:pPr indent="0" lvl="0" marL="45720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Lato Light"/>
              <a:ea typeface="Lato Light"/>
              <a:cs typeface="Lato Light"/>
              <a:sym typeface="Lato Light"/>
            </a:endParaRPr>
          </a:p>
          <a:p>
            <a:pPr indent="0" lvl="0" marL="457200" marR="0" rtl="0" algn="l">
              <a:lnSpc>
                <a:spcPct val="107000"/>
              </a:lnSpc>
              <a:spcBef>
                <a:spcPts val="0"/>
              </a:spcBef>
              <a:spcAft>
                <a:spcPts val="0"/>
              </a:spcAft>
              <a:buClr>
                <a:srgbClr val="000000"/>
              </a:buClr>
              <a:buSzPts val="1800"/>
              <a:buFont typeface="Arial"/>
              <a:buNone/>
            </a:pPr>
            <a:r>
              <a:t/>
            </a:r>
            <a:endParaRPr b="0" i="0" sz="1800" u="none" cap="none" strike="noStrike">
              <a:solidFill>
                <a:srgbClr val="B7B7B7"/>
              </a:solidFill>
              <a:latin typeface="Lato Light"/>
              <a:ea typeface="Lato Light"/>
              <a:cs typeface="Lato Light"/>
              <a:sym typeface="Lato Light"/>
            </a:endParaRPr>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7" name="Shape 217"/>
        <p:cNvGrpSpPr/>
        <p:nvPr/>
      </p:nvGrpSpPr>
      <p:grpSpPr>
        <a:xfrm>
          <a:off x="0" y="0"/>
          <a:ext cx="0" cy="0"/>
          <a:chOff x="0" y="0"/>
          <a:chExt cx="0" cy="0"/>
        </a:xfrm>
      </p:grpSpPr>
      <p:sp>
        <p:nvSpPr>
          <p:cNvPr id="218" name="Google Shape;218;g249bd23eefa_0_116"/>
          <p:cNvSpPr txBox="1"/>
          <p:nvPr/>
        </p:nvSpPr>
        <p:spPr>
          <a:xfrm>
            <a:off x="793900" y="2094850"/>
            <a:ext cx="3028500" cy="2951400"/>
          </a:xfrm>
          <a:prstGeom prst="rect">
            <a:avLst/>
          </a:prstGeom>
          <a:solidFill>
            <a:schemeClr val="lt1"/>
          </a:solidFill>
          <a:ln cap="flat" cmpd="sng" w="28575">
            <a:solidFill>
              <a:schemeClr val="accent2"/>
            </a:solidFill>
            <a:prstDash val="solid"/>
            <a:round/>
            <a:headEnd len="sm" w="sm" type="none"/>
            <a:tailEnd len="sm" w="sm" type="none"/>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1100"/>
              <a:buFont typeface="Arial"/>
              <a:buNone/>
            </a:pPr>
            <a:r>
              <a:rPr b="1" i="0" lang="en-GB" sz="1400" u="none" cap="none" strike="noStrike">
                <a:solidFill>
                  <a:srgbClr val="000000"/>
                </a:solidFill>
                <a:latin typeface="Lato"/>
                <a:ea typeface="Lato"/>
                <a:cs typeface="Lato"/>
                <a:sym typeface="Lato"/>
              </a:rPr>
              <a:t>In Game Currency:</a:t>
            </a:r>
            <a:endParaRPr b="1" i="0" sz="1400" u="none" cap="none" strike="noStrike">
              <a:solidFill>
                <a:srgbClr val="000000"/>
              </a:solidFill>
              <a:latin typeface="Lato"/>
              <a:ea typeface="Lato"/>
              <a:cs typeface="Lato"/>
              <a:sym typeface="Lato"/>
            </a:endParaRPr>
          </a:p>
          <a:p>
            <a:pPr indent="0" lvl="0" marL="0" marR="0" rtl="0" algn="ctr">
              <a:lnSpc>
                <a:spcPct val="100000"/>
              </a:lnSpc>
              <a:spcBef>
                <a:spcPts val="0"/>
              </a:spcBef>
              <a:spcAft>
                <a:spcPts val="0"/>
              </a:spcAft>
              <a:buClr>
                <a:srgbClr val="000000"/>
              </a:buClr>
              <a:buSzPts val="1100"/>
              <a:buFont typeface="Arial"/>
              <a:buNone/>
            </a:pPr>
            <a:r>
              <a:rPr b="0" i="0" lang="en-GB" sz="1400" u="none" cap="none" strike="noStrike">
                <a:solidFill>
                  <a:srgbClr val="000000"/>
                </a:solidFill>
                <a:latin typeface="Lato"/>
                <a:ea typeface="Lato"/>
                <a:cs typeface="Lato"/>
                <a:sym typeface="Lato"/>
              </a:rPr>
              <a:t>FIFA Points</a:t>
            </a:r>
            <a:endParaRPr b="0" i="0" sz="1400" u="none" cap="none" strike="noStrike">
              <a:solidFill>
                <a:srgbClr val="000000"/>
              </a:solidFill>
              <a:latin typeface="Lato"/>
              <a:ea typeface="Lato"/>
              <a:cs typeface="Lato"/>
              <a:sym typeface="Lato"/>
            </a:endParaRPr>
          </a:p>
          <a:p>
            <a:pPr indent="0" lvl="0" marL="0" marR="0" rtl="0" algn="ctr">
              <a:lnSpc>
                <a:spcPct val="100000"/>
              </a:lnSpc>
              <a:spcBef>
                <a:spcPts val="0"/>
              </a:spcBef>
              <a:spcAft>
                <a:spcPts val="0"/>
              </a:spcAft>
              <a:buClr>
                <a:srgbClr val="000000"/>
              </a:buClr>
              <a:buSzPts val="1100"/>
              <a:buFont typeface="Arial"/>
              <a:buNone/>
            </a:pPr>
            <a:r>
              <a:t/>
            </a:r>
            <a:endParaRPr b="0" i="0" sz="800" u="none" cap="none" strike="noStrike">
              <a:solidFill>
                <a:srgbClr val="000000"/>
              </a:solidFill>
              <a:latin typeface="Lato"/>
              <a:ea typeface="Lato"/>
              <a:cs typeface="Lato"/>
              <a:sym typeface="Lato"/>
            </a:endParaRPr>
          </a:p>
          <a:p>
            <a:pPr indent="0" lvl="0" marL="0" marR="0" rtl="0" algn="ctr">
              <a:lnSpc>
                <a:spcPct val="100000"/>
              </a:lnSpc>
              <a:spcBef>
                <a:spcPts val="0"/>
              </a:spcBef>
              <a:spcAft>
                <a:spcPts val="0"/>
              </a:spcAft>
              <a:buClr>
                <a:srgbClr val="000000"/>
              </a:buClr>
              <a:buSzPts val="1100"/>
              <a:buFont typeface="Arial"/>
              <a:buNone/>
            </a:pPr>
            <a:r>
              <a:rPr b="1" i="0" lang="en-GB" sz="1400" u="none" cap="none" strike="noStrike">
                <a:solidFill>
                  <a:srgbClr val="000000"/>
                </a:solidFill>
                <a:latin typeface="Lato"/>
                <a:ea typeface="Lato"/>
                <a:cs typeface="Lato"/>
                <a:sym typeface="Lato"/>
              </a:rPr>
              <a:t>Cost:</a:t>
            </a:r>
            <a:endParaRPr b="1" i="0" sz="1400" u="none" cap="none" strike="noStrike">
              <a:solidFill>
                <a:srgbClr val="000000"/>
              </a:solidFill>
              <a:latin typeface="Lato"/>
              <a:ea typeface="Lato"/>
              <a:cs typeface="Lato"/>
              <a:sym typeface="Lato"/>
            </a:endParaRPr>
          </a:p>
          <a:p>
            <a:pPr indent="0" lvl="0" marL="0" marR="0" rtl="0" algn="ctr">
              <a:lnSpc>
                <a:spcPct val="100000"/>
              </a:lnSpc>
              <a:spcBef>
                <a:spcPts val="0"/>
              </a:spcBef>
              <a:spcAft>
                <a:spcPts val="0"/>
              </a:spcAft>
              <a:buClr>
                <a:srgbClr val="000000"/>
              </a:buClr>
              <a:buSzPts val="1100"/>
              <a:buFont typeface="Arial"/>
              <a:buNone/>
            </a:pPr>
            <a:r>
              <a:rPr b="0" i="0" lang="en-GB" sz="1400" u="none" cap="none" strike="noStrike">
                <a:solidFill>
                  <a:srgbClr val="000000"/>
                </a:solidFill>
                <a:latin typeface="Lato"/>
                <a:ea typeface="Lato"/>
                <a:cs typeface="Lato"/>
                <a:sym typeface="Lato"/>
              </a:rPr>
              <a:t>£1</a:t>
            </a:r>
            <a:r>
              <a:rPr lang="en-GB">
                <a:latin typeface="Lato"/>
                <a:ea typeface="Lato"/>
                <a:cs typeface="Lato"/>
                <a:sym typeface="Lato"/>
              </a:rPr>
              <a:t>0</a:t>
            </a:r>
            <a:r>
              <a:rPr b="0" i="0" lang="en-GB" sz="1400" u="none" cap="none" strike="noStrike">
                <a:solidFill>
                  <a:srgbClr val="000000"/>
                </a:solidFill>
                <a:latin typeface="Lato"/>
                <a:ea typeface="Lato"/>
                <a:cs typeface="Lato"/>
                <a:sym typeface="Lato"/>
              </a:rPr>
              <a:t>.00 for </a:t>
            </a:r>
            <a:r>
              <a:rPr lang="en-GB">
                <a:latin typeface="Lato"/>
                <a:ea typeface="Lato"/>
                <a:cs typeface="Lato"/>
                <a:sym typeface="Lato"/>
              </a:rPr>
              <a:t>2</a:t>
            </a:r>
            <a:r>
              <a:rPr b="0" i="0" lang="en-GB" sz="1400" u="none" cap="none" strike="noStrike">
                <a:solidFill>
                  <a:srgbClr val="000000"/>
                </a:solidFill>
                <a:latin typeface="Lato"/>
                <a:ea typeface="Lato"/>
                <a:cs typeface="Lato"/>
                <a:sym typeface="Lato"/>
              </a:rPr>
              <a:t>,</a:t>
            </a:r>
            <a:r>
              <a:rPr lang="en-GB">
                <a:latin typeface="Lato"/>
                <a:ea typeface="Lato"/>
                <a:cs typeface="Lato"/>
                <a:sym typeface="Lato"/>
              </a:rPr>
              <a:t>0</a:t>
            </a:r>
            <a:r>
              <a:rPr b="0" i="0" lang="en-GB" sz="1400" u="none" cap="none" strike="noStrike">
                <a:solidFill>
                  <a:srgbClr val="000000"/>
                </a:solidFill>
                <a:latin typeface="Lato"/>
                <a:ea typeface="Lato"/>
                <a:cs typeface="Lato"/>
                <a:sym typeface="Lato"/>
              </a:rPr>
              <a:t>00</a:t>
            </a:r>
            <a:endParaRPr b="0" i="0" sz="1400" u="none" cap="none" strike="noStrike">
              <a:solidFill>
                <a:srgbClr val="000000"/>
              </a:solidFill>
              <a:latin typeface="Lato"/>
              <a:ea typeface="Lato"/>
              <a:cs typeface="Lato"/>
              <a:sym typeface="Lato"/>
            </a:endParaRPr>
          </a:p>
          <a:p>
            <a:pPr indent="0" lvl="0" marL="0" marR="0" rtl="0" algn="ctr">
              <a:lnSpc>
                <a:spcPct val="100000"/>
              </a:lnSpc>
              <a:spcBef>
                <a:spcPts val="0"/>
              </a:spcBef>
              <a:spcAft>
                <a:spcPts val="0"/>
              </a:spcAft>
              <a:buClr>
                <a:srgbClr val="000000"/>
              </a:buClr>
              <a:buSzPts val="1100"/>
              <a:buFont typeface="Arial"/>
              <a:buNone/>
            </a:pPr>
            <a:r>
              <a:t/>
            </a:r>
            <a:endParaRPr b="0" i="0" sz="1400" u="none" cap="none" strike="noStrike">
              <a:solidFill>
                <a:srgbClr val="000000"/>
              </a:solidFill>
              <a:latin typeface="Lato"/>
              <a:ea typeface="Lato"/>
              <a:cs typeface="Lato"/>
              <a:sym typeface="Lato"/>
            </a:endParaRPr>
          </a:p>
          <a:p>
            <a:pPr indent="0" lvl="0" marL="0" marR="0" rtl="0" algn="ctr">
              <a:lnSpc>
                <a:spcPct val="100000"/>
              </a:lnSpc>
              <a:spcBef>
                <a:spcPts val="0"/>
              </a:spcBef>
              <a:spcAft>
                <a:spcPts val="0"/>
              </a:spcAft>
              <a:buClr>
                <a:srgbClr val="000000"/>
              </a:buClr>
              <a:buSzPts val="1100"/>
              <a:buFont typeface="Arial"/>
              <a:buNone/>
            </a:pPr>
            <a:r>
              <a:rPr b="1" i="0" lang="en-GB" sz="1400" u="none" cap="none" strike="noStrike">
                <a:solidFill>
                  <a:srgbClr val="000000"/>
                </a:solidFill>
                <a:latin typeface="Lato"/>
                <a:ea typeface="Lato"/>
                <a:cs typeface="Lato"/>
                <a:sym typeface="Lato"/>
              </a:rPr>
              <a:t>In-game Purchases:</a:t>
            </a:r>
            <a:endParaRPr b="1" i="0" sz="1400" u="none" cap="none" strike="noStrike">
              <a:solidFill>
                <a:srgbClr val="000000"/>
              </a:solidFill>
              <a:latin typeface="Lato"/>
              <a:ea typeface="Lato"/>
              <a:cs typeface="Lato"/>
              <a:sym typeface="Lato"/>
            </a:endParaRPr>
          </a:p>
          <a:p>
            <a:pPr indent="0" lvl="0" marL="0" marR="0" rtl="0" algn="ctr">
              <a:lnSpc>
                <a:spcPct val="115000"/>
              </a:lnSpc>
              <a:spcBef>
                <a:spcPts val="0"/>
              </a:spcBef>
              <a:spcAft>
                <a:spcPts val="0"/>
              </a:spcAft>
              <a:buClr>
                <a:srgbClr val="000000"/>
              </a:buClr>
              <a:buSzPts val="1000"/>
              <a:buFont typeface="Arial"/>
              <a:buNone/>
            </a:pPr>
            <a:r>
              <a:rPr b="0" i="1" lang="en-GB" sz="1300" u="none" cap="none" strike="noStrike">
                <a:solidFill>
                  <a:srgbClr val="000000"/>
                </a:solidFill>
                <a:latin typeface="Lato"/>
                <a:ea typeface="Lato"/>
                <a:cs typeface="Lato"/>
                <a:sym typeface="Lato"/>
              </a:rPr>
              <a:t>Silver Pack</a:t>
            </a:r>
            <a:r>
              <a:rPr b="0" i="0" lang="en-GB" sz="1300" u="none" cap="none" strike="noStrike">
                <a:solidFill>
                  <a:srgbClr val="000000"/>
                </a:solidFill>
                <a:latin typeface="Lato"/>
                <a:ea typeface="Lato"/>
                <a:cs typeface="Lato"/>
                <a:sym typeface="Lato"/>
              </a:rPr>
              <a:t>: 150 FIFA points</a:t>
            </a:r>
            <a:endParaRPr b="0" i="0" sz="1300" u="none" cap="none" strike="noStrike">
              <a:solidFill>
                <a:srgbClr val="000000"/>
              </a:solidFill>
              <a:latin typeface="Lato"/>
              <a:ea typeface="Lato"/>
              <a:cs typeface="Lato"/>
              <a:sym typeface="Lato"/>
            </a:endParaRPr>
          </a:p>
          <a:p>
            <a:pPr indent="0" lvl="0" marL="0" marR="0" rtl="0" algn="ctr">
              <a:lnSpc>
                <a:spcPct val="115000"/>
              </a:lnSpc>
              <a:spcBef>
                <a:spcPts val="0"/>
              </a:spcBef>
              <a:spcAft>
                <a:spcPts val="0"/>
              </a:spcAft>
              <a:buClr>
                <a:srgbClr val="000000"/>
              </a:buClr>
              <a:buSzPts val="1000"/>
              <a:buFont typeface="Arial"/>
              <a:buNone/>
            </a:pPr>
            <a:r>
              <a:rPr b="0" i="1" lang="en-GB" sz="1300" u="none" cap="none" strike="noStrike">
                <a:solidFill>
                  <a:srgbClr val="000000"/>
                </a:solidFill>
                <a:latin typeface="Lato"/>
                <a:ea typeface="Lato"/>
                <a:cs typeface="Lato"/>
                <a:sym typeface="Lato"/>
              </a:rPr>
              <a:t>Silver Premium Pack</a:t>
            </a:r>
            <a:r>
              <a:rPr b="0" i="0" lang="en-GB" sz="1300" u="none" cap="none" strike="noStrike">
                <a:solidFill>
                  <a:srgbClr val="000000"/>
                </a:solidFill>
                <a:latin typeface="Lato"/>
                <a:ea typeface="Lato"/>
                <a:cs typeface="Lato"/>
                <a:sym typeface="Lato"/>
              </a:rPr>
              <a:t>: </a:t>
            </a:r>
            <a:endParaRPr b="0" i="0" sz="1300" u="none" cap="none" strike="noStrike">
              <a:solidFill>
                <a:srgbClr val="000000"/>
              </a:solidFill>
              <a:latin typeface="Lato"/>
              <a:ea typeface="Lato"/>
              <a:cs typeface="Lato"/>
              <a:sym typeface="Lato"/>
            </a:endParaRPr>
          </a:p>
          <a:p>
            <a:pPr indent="0" lvl="0" marL="0" marR="0" rtl="0" algn="ctr">
              <a:lnSpc>
                <a:spcPct val="115000"/>
              </a:lnSpc>
              <a:spcBef>
                <a:spcPts val="0"/>
              </a:spcBef>
              <a:spcAft>
                <a:spcPts val="0"/>
              </a:spcAft>
              <a:buClr>
                <a:srgbClr val="000000"/>
              </a:buClr>
              <a:buSzPts val="1000"/>
              <a:buFont typeface="Arial"/>
              <a:buNone/>
            </a:pPr>
            <a:r>
              <a:rPr lang="en-GB" sz="1300">
                <a:latin typeface="Lato"/>
                <a:ea typeface="Lato"/>
                <a:cs typeface="Lato"/>
                <a:sym typeface="Lato"/>
              </a:rPr>
              <a:t>200 </a:t>
            </a:r>
            <a:r>
              <a:rPr b="0" i="0" lang="en-GB" sz="1300" u="none" cap="none" strike="noStrike">
                <a:solidFill>
                  <a:srgbClr val="000000"/>
                </a:solidFill>
                <a:latin typeface="Lato"/>
                <a:ea typeface="Lato"/>
                <a:cs typeface="Lato"/>
                <a:sym typeface="Lato"/>
              </a:rPr>
              <a:t>FIFA points</a:t>
            </a:r>
            <a:endParaRPr b="0" i="0" sz="1300" u="none" cap="none" strike="noStrike">
              <a:solidFill>
                <a:srgbClr val="000000"/>
              </a:solidFill>
              <a:latin typeface="Lato"/>
              <a:ea typeface="Lato"/>
              <a:cs typeface="Lato"/>
              <a:sym typeface="Lato"/>
            </a:endParaRPr>
          </a:p>
          <a:p>
            <a:pPr indent="0" lvl="0" marL="0" marR="0" rtl="0" algn="ctr">
              <a:lnSpc>
                <a:spcPct val="115000"/>
              </a:lnSpc>
              <a:spcBef>
                <a:spcPts val="0"/>
              </a:spcBef>
              <a:spcAft>
                <a:spcPts val="0"/>
              </a:spcAft>
              <a:buClr>
                <a:srgbClr val="000000"/>
              </a:buClr>
              <a:buSzPts val="1000"/>
              <a:buFont typeface="Arial"/>
              <a:buNone/>
            </a:pPr>
            <a:r>
              <a:rPr b="0" i="1" lang="en-GB" sz="1300" u="none" cap="none" strike="noStrike">
                <a:solidFill>
                  <a:srgbClr val="000000"/>
                </a:solidFill>
                <a:latin typeface="Lato"/>
                <a:ea typeface="Lato"/>
                <a:cs typeface="Lato"/>
                <a:sym typeface="Lato"/>
              </a:rPr>
              <a:t>Gold Pack</a:t>
            </a:r>
            <a:r>
              <a:rPr b="0" i="0" lang="en-GB" sz="1300" u="none" cap="none" strike="noStrike">
                <a:solidFill>
                  <a:srgbClr val="000000"/>
                </a:solidFill>
                <a:latin typeface="Lato"/>
                <a:ea typeface="Lato"/>
                <a:cs typeface="Lato"/>
                <a:sym typeface="Lato"/>
              </a:rPr>
              <a:t>: 100 FIFA points</a:t>
            </a:r>
            <a:endParaRPr b="0" i="0" sz="1300" u="none" cap="none" strike="noStrike">
              <a:solidFill>
                <a:srgbClr val="000000"/>
              </a:solidFill>
              <a:latin typeface="Lato"/>
              <a:ea typeface="Lato"/>
              <a:cs typeface="Lato"/>
              <a:sym typeface="Lato"/>
            </a:endParaRPr>
          </a:p>
          <a:p>
            <a:pPr indent="0" lvl="0" marL="0" marR="0" rtl="0" algn="ctr">
              <a:lnSpc>
                <a:spcPct val="115000"/>
              </a:lnSpc>
              <a:spcBef>
                <a:spcPts val="0"/>
              </a:spcBef>
              <a:spcAft>
                <a:spcPts val="0"/>
              </a:spcAft>
              <a:buClr>
                <a:srgbClr val="000000"/>
              </a:buClr>
              <a:buSzPts val="1000"/>
              <a:buFont typeface="Arial"/>
              <a:buNone/>
            </a:pPr>
            <a:r>
              <a:rPr b="0" i="1" lang="en-GB" sz="1300" u="none" cap="none" strike="noStrike">
                <a:solidFill>
                  <a:srgbClr val="000000"/>
                </a:solidFill>
                <a:latin typeface="Lato"/>
                <a:ea typeface="Lato"/>
                <a:cs typeface="Lato"/>
                <a:sym typeface="Lato"/>
              </a:rPr>
              <a:t>Gold Premium Pack: </a:t>
            </a:r>
            <a:endParaRPr b="0" i="1" sz="1300" u="none" cap="none" strike="noStrike">
              <a:solidFill>
                <a:srgbClr val="000000"/>
              </a:solidFill>
              <a:latin typeface="Lato"/>
              <a:ea typeface="Lato"/>
              <a:cs typeface="Lato"/>
              <a:sym typeface="Lato"/>
            </a:endParaRPr>
          </a:p>
          <a:p>
            <a:pPr indent="0" lvl="0" marL="0" marR="0" rtl="0" algn="ctr">
              <a:lnSpc>
                <a:spcPct val="115000"/>
              </a:lnSpc>
              <a:spcBef>
                <a:spcPts val="0"/>
              </a:spcBef>
              <a:spcAft>
                <a:spcPts val="0"/>
              </a:spcAft>
              <a:buClr>
                <a:srgbClr val="000000"/>
              </a:buClr>
              <a:buSzPts val="1000"/>
              <a:buFont typeface="Arial"/>
              <a:buNone/>
            </a:pPr>
            <a:r>
              <a:rPr lang="en-GB" sz="1300">
                <a:latin typeface="Lato"/>
                <a:ea typeface="Lato"/>
                <a:cs typeface="Lato"/>
                <a:sym typeface="Lato"/>
              </a:rPr>
              <a:t>3</a:t>
            </a:r>
            <a:r>
              <a:rPr b="0" i="0" lang="en-GB" sz="1300" u="none" cap="none" strike="noStrike">
                <a:solidFill>
                  <a:srgbClr val="000000"/>
                </a:solidFill>
                <a:latin typeface="Lato"/>
                <a:ea typeface="Lato"/>
                <a:cs typeface="Lato"/>
                <a:sym typeface="Lato"/>
              </a:rPr>
              <a:t>50 FIFA points</a:t>
            </a:r>
            <a:endParaRPr b="0" i="0" sz="1100" u="none" cap="none" strike="noStrike">
              <a:solidFill>
                <a:srgbClr val="000000"/>
              </a:solidFill>
              <a:latin typeface="Lato"/>
              <a:ea typeface="Lato"/>
              <a:cs typeface="Lato"/>
              <a:sym typeface="Lato"/>
            </a:endParaRPr>
          </a:p>
        </p:txBody>
      </p:sp>
      <p:pic>
        <p:nvPicPr>
          <p:cNvPr id="219" name="Google Shape;219;g249bd23eefa_0_116"/>
          <p:cNvPicPr preferRelativeResize="0"/>
          <p:nvPr/>
        </p:nvPicPr>
        <p:blipFill rotWithShape="1">
          <a:blip r:embed="rId3">
            <a:alphaModFix/>
          </a:blip>
          <a:srcRect b="0" l="0" r="0" t="0"/>
          <a:stretch/>
        </p:blipFill>
        <p:spPr>
          <a:xfrm>
            <a:off x="1229255" y="1258888"/>
            <a:ext cx="1725972" cy="690376"/>
          </a:xfrm>
          <a:prstGeom prst="rect">
            <a:avLst/>
          </a:prstGeom>
          <a:noFill/>
          <a:ln>
            <a:noFill/>
          </a:ln>
        </p:spPr>
      </p:pic>
      <p:sp>
        <p:nvSpPr>
          <p:cNvPr id="220" name="Google Shape;220;g249bd23eefa_0_116"/>
          <p:cNvSpPr txBox="1"/>
          <p:nvPr/>
        </p:nvSpPr>
        <p:spPr>
          <a:xfrm>
            <a:off x="1037100" y="651600"/>
            <a:ext cx="6599100" cy="4617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700"/>
              <a:buFont typeface="Arial"/>
              <a:buNone/>
            </a:pPr>
            <a:r>
              <a:rPr b="1" i="0" lang="en-GB" sz="1800" u="none" cap="none" strike="noStrike">
                <a:solidFill>
                  <a:schemeClr val="lt1"/>
                </a:solidFill>
                <a:latin typeface="Lato"/>
                <a:ea typeface="Lato"/>
                <a:cs typeface="Lato"/>
                <a:sym typeface="Lato"/>
              </a:rPr>
              <a:t>We</a:t>
            </a:r>
            <a:r>
              <a:rPr b="1" lang="en-GB" sz="1800">
                <a:solidFill>
                  <a:schemeClr val="lt1"/>
                </a:solidFill>
                <a:latin typeface="Lato"/>
                <a:ea typeface="Lato"/>
                <a:cs typeface="Lato"/>
                <a:sym typeface="Lato"/>
              </a:rPr>
              <a:t>’</a:t>
            </a:r>
            <a:r>
              <a:rPr b="1" i="0" lang="en-GB" sz="1800" u="none" cap="none" strike="noStrike">
                <a:solidFill>
                  <a:schemeClr val="lt1"/>
                </a:solidFill>
                <a:latin typeface="Lato"/>
                <a:ea typeface="Lato"/>
                <a:cs typeface="Lato"/>
                <a:sym typeface="Lato"/>
              </a:rPr>
              <a:t>re going to see how much in-game purchases cost in pounds</a:t>
            </a:r>
            <a:endParaRPr b="0" i="0" sz="1800" u="none" cap="none" strike="noStrike">
              <a:solidFill>
                <a:schemeClr val="lt1"/>
              </a:solidFill>
              <a:latin typeface="Lato"/>
              <a:ea typeface="Lato"/>
              <a:cs typeface="Lato"/>
              <a:sym typeface="Lato"/>
            </a:endParaRPr>
          </a:p>
        </p:txBody>
      </p:sp>
      <p:sp>
        <p:nvSpPr>
          <p:cNvPr id="221" name="Google Shape;221;g249bd23eefa_0_116"/>
          <p:cNvSpPr txBox="1"/>
          <p:nvPr>
            <p:ph type="ctrTitle"/>
          </p:nvPr>
        </p:nvSpPr>
        <p:spPr>
          <a:xfrm>
            <a:off x="943850" y="135600"/>
            <a:ext cx="5374200" cy="5160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990"/>
              <a:buFont typeface="Arial"/>
              <a:buNone/>
            </a:pPr>
            <a:r>
              <a:rPr b="1" i="0" lang="en-GB" sz="2900" u="none" cap="none" strike="noStrike">
                <a:solidFill>
                  <a:schemeClr val="accent2"/>
                </a:solidFill>
                <a:latin typeface="Lato"/>
                <a:ea typeface="Lato"/>
                <a:cs typeface="Lato"/>
                <a:sym typeface="Lato"/>
              </a:rPr>
              <a:t>Calculating the cost of gaming</a:t>
            </a:r>
            <a:endParaRPr b="1" i="0" sz="2900" u="none" cap="none" strike="noStrike">
              <a:solidFill>
                <a:schemeClr val="accent2"/>
              </a:solidFill>
              <a:latin typeface="Lato"/>
              <a:ea typeface="Lato"/>
              <a:cs typeface="Lato"/>
              <a:sym typeface="Lato"/>
            </a:endParaRPr>
          </a:p>
        </p:txBody>
      </p:sp>
      <p:pic>
        <p:nvPicPr>
          <p:cNvPr id="222" name="Google Shape;222;g249bd23eefa_0_116"/>
          <p:cNvPicPr preferRelativeResize="0"/>
          <p:nvPr/>
        </p:nvPicPr>
        <p:blipFill rotWithShape="1">
          <a:blip r:embed="rId4">
            <a:alphaModFix/>
          </a:blip>
          <a:srcRect b="0" l="0" r="0" t="0"/>
          <a:stretch/>
        </p:blipFill>
        <p:spPr>
          <a:xfrm>
            <a:off x="103524" y="64038"/>
            <a:ext cx="690376" cy="690376"/>
          </a:xfrm>
          <a:prstGeom prst="rect">
            <a:avLst/>
          </a:prstGeom>
          <a:noFill/>
          <a:ln>
            <a:noFill/>
          </a:ln>
        </p:spPr>
      </p:pic>
      <p:sp>
        <p:nvSpPr>
          <p:cNvPr id="223" name="Google Shape;223;g249bd23eefa_0_116"/>
          <p:cNvSpPr txBox="1"/>
          <p:nvPr/>
        </p:nvSpPr>
        <p:spPr>
          <a:xfrm>
            <a:off x="4293575" y="2165500"/>
            <a:ext cx="4175400" cy="1662300"/>
          </a:xfrm>
          <a:prstGeom prst="rect">
            <a:avLst/>
          </a:prstGeom>
          <a:noFill/>
          <a:ln cap="flat" cmpd="sng" w="38100">
            <a:solidFill>
              <a:schemeClr val="accent2"/>
            </a:solidFill>
            <a:prstDash val="solid"/>
            <a:round/>
            <a:headEnd len="sm" w="sm" type="none"/>
            <a:tailEnd len="sm" w="sm" type="none"/>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2400"/>
              <a:buFont typeface="Arial"/>
              <a:buNone/>
            </a:pPr>
            <a:r>
              <a:rPr b="1" i="0" lang="en-GB" sz="2400" u="none" cap="none" strike="noStrike">
                <a:solidFill>
                  <a:schemeClr val="lt1"/>
                </a:solidFill>
                <a:latin typeface="Lato"/>
                <a:ea typeface="Lato"/>
                <a:cs typeface="Lato"/>
                <a:sym typeface="Lato"/>
              </a:rPr>
              <a:t>How do we calculate the exchange rate between the pound (£) and an in-game currency? </a:t>
            </a:r>
            <a:endParaRPr b="0" i="0" sz="2400" u="none" cap="none" strike="noStrike">
              <a:solidFill>
                <a:srgbClr val="000000"/>
              </a:solidFill>
              <a:latin typeface="Lato"/>
              <a:ea typeface="Lato"/>
              <a:cs typeface="Lato"/>
              <a:sym typeface="Lato"/>
            </a:endParaRPr>
          </a:p>
        </p:txBody>
      </p:sp>
      <p:sp>
        <p:nvSpPr>
          <p:cNvPr id="224" name="Google Shape;224;g249bd23eefa_0_116"/>
          <p:cNvSpPr txBox="1"/>
          <p:nvPr/>
        </p:nvSpPr>
        <p:spPr>
          <a:xfrm>
            <a:off x="4849125" y="4013525"/>
            <a:ext cx="2916600" cy="923400"/>
          </a:xfrm>
          <a:prstGeom prst="rect">
            <a:avLst/>
          </a:prstGeom>
          <a:noFill/>
          <a:ln cap="flat" cmpd="sng" w="38100">
            <a:solidFill>
              <a:schemeClr val="accent2"/>
            </a:solidFill>
            <a:prstDash val="solid"/>
            <a:round/>
            <a:headEnd len="sm" w="sm" type="none"/>
            <a:tailEnd len="sm" w="sm" type="none"/>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2400"/>
              <a:buFont typeface="Arial"/>
              <a:buNone/>
            </a:pPr>
            <a:r>
              <a:rPr lang="en-GB" sz="2400">
                <a:solidFill>
                  <a:schemeClr val="accent4"/>
                </a:solidFill>
                <a:latin typeface="Lato"/>
                <a:ea typeface="Lato"/>
                <a:cs typeface="Lato"/>
                <a:sym typeface="Lato"/>
              </a:rPr>
              <a:t>We need to work out the ratio</a:t>
            </a:r>
            <a:endParaRPr b="0" i="0" sz="2400" u="none" cap="none" strike="noStrike">
              <a:solidFill>
                <a:schemeClr val="accent4"/>
              </a:solidFill>
              <a:latin typeface="Lato"/>
              <a:ea typeface="Lato"/>
              <a:cs typeface="Lato"/>
              <a:sym typeface="Lato"/>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24"/>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8" name="Shape 228"/>
        <p:cNvGrpSpPr/>
        <p:nvPr/>
      </p:nvGrpSpPr>
      <p:grpSpPr>
        <a:xfrm>
          <a:off x="0" y="0"/>
          <a:ext cx="0" cy="0"/>
          <a:chOff x="0" y="0"/>
          <a:chExt cx="0" cy="0"/>
        </a:xfrm>
      </p:grpSpPr>
      <p:sp>
        <p:nvSpPr>
          <p:cNvPr id="229" name="Google Shape;229;g2f2c12e2c32_0_9"/>
          <p:cNvSpPr txBox="1"/>
          <p:nvPr>
            <p:ph type="ctrTitle"/>
          </p:nvPr>
        </p:nvSpPr>
        <p:spPr>
          <a:xfrm>
            <a:off x="943850" y="135600"/>
            <a:ext cx="5703000" cy="5160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990"/>
              <a:buFont typeface="Arial"/>
              <a:buNone/>
            </a:pPr>
            <a:r>
              <a:rPr b="1" i="0" lang="en-GB" sz="2900" u="none" cap="none" strike="noStrike">
                <a:solidFill>
                  <a:schemeClr val="accent2"/>
                </a:solidFill>
                <a:latin typeface="Lato"/>
                <a:ea typeface="Lato"/>
                <a:cs typeface="Lato"/>
                <a:sym typeface="Lato"/>
              </a:rPr>
              <a:t>Calculating the cost of gaming</a:t>
            </a:r>
            <a:endParaRPr b="1" i="0" sz="2900" u="none" cap="none" strike="noStrike">
              <a:solidFill>
                <a:schemeClr val="accent2"/>
              </a:solidFill>
              <a:latin typeface="Lato"/>
              <a:ea typeface="Lato"/>
              <a:cs typeface="Lato"/>
              <a:sym typeface="Lato"/>
            </a:endParaRPr>
          </a:p>
        </p:txBody>
      </p:sp>
      <p:pic>
        <p:nvPicPr>
          <p:cNvPr id="230" name="Google Shape;230;g2f2c12e2c32_0_9"/>
          <p:cNvPicPr preferRelativeResize="0"/>
          <p:nvPr/>
        </p:nvPicPr>
        <p:blipFill rotWithShape="1">
          <a:blip r:embed="rId3">
            <a:alphaModFix/>
          </a:blip>
          <a:srcRect b="0" l="0" r="0" t="0"/>
          <a:stretch/>
        </p:blipFill>
        <p:spPr>
          <a:xfrm>
            <a:off x="103524" y="64038"/>
            <a:ext cx="690376" cy="690376"/>
          </a:xfrm>
          <a:prstGeom prst="rect">
            <a:avLst/>
          </a:prstGeom>
          <a:noFill/>
          <a:ln>
            <a:noFill/>
          </a:ln>
        </p:spPr>
      </p:pic>
      <p:sp>
        <p:nvSpPr>
          <p:cNvPr id="231" name="Google Shape;231;g2f2c12e2c32_0_9"/>
          <p:cNvSpPr txBox="1"/>
          <p:nvPr/>
        </p:nvSpPr>
        <p:spPr>
          <a:xfrm>
            <a:off x="1037100" y="651600"/>
            <a:ext cx="7622700" cy="7389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700"/>
              <a:buFont typeface="Arial"/>
              <a:buNone/>
            </a:pPr>
            <a:r>
              <a:rPr b="1" i="0" lang="en-GB" sz="1800" u="none" cap="none" strike="noStrike">
                <a:solidFill>
                  <a:schemeClr val="lt1"/>
                </a:solidFill>
                <a:latin typeface="Lato"/>
                <a:ea typeface="Lato"/>
                <a:cs typeface="Lato"/>
                <a:sym typeface="Lato"/>
              </a:rPr>
              <a:t>We</a:t>
            </a:r>
            <a:r>
              <a:rPr b="1" lang="en-GB" sz="1800">
                <a:solidFill>
                  <a:schemeClr val="lt1"/>
                </a:solidFill>
                <a:latin typeface="Lato"/>
                <a:ea typeface="Lato"/>
                <a:cs typeface="Lato"/>
                <a:sym typeface="Lato"/>
              </a:rPr>
              <a:t>’</a:t>
            </a:r>
            <a:r>
              <a:rPr b="1" i="0" lang="en-GB" sz="1800" u="none" cap="none" strike="noStrike">
                <a:solidFill>
                  <a:schemeClr val="lt1"/>
                </a:solidFill>
                <a:latin typeface="Lato"/>
                <a:ea typeface="Lato"/>
                <a:cs typeface="Lato"/>
                <a:sym typeface="Lato"/>
              </a:rPr>
              <a:t>re going to see how much in-game purchases cost in pounds. It</a:t>
            </a:r>
            <a:r>
              <a:rPr b="1" lang="en-GB" sz="1800">
                <a:solidFill>
                  <a:schemeClr val="lt1"/>
                </a:solidFill>
                <a:latin typeface="Lato"/>
                <a:ea typeface="Lato"/>
                <a:cs typeface="Lato"/>
                <a:sym typeface="Lato"/>
              </a:rPr>
              <a:t> might be useful to </a:t>
            </a:r>
            <a:r>
              <a:rPr b="1" lang="en-GB" sz="1800" u="sng">
                <a:solidFill>
                  <a:schemeClr val="lt1"/>
                </a:solidFill>
                <a:latin typeface="Lato"/>
                <a:ea typeface="Lato"/>
                <a:cs typeface="Lato"/>
                <a:sym typeface="Lato"/>
              </a:rPr>
              <a:t>copy the example</a:t>
            </a:r>
            <a:r>
              <a:rPr b="1" lang="en-GB" sz="1800">
                <a:solidFill>
                  <a:schemeClr val="lt1"/>
                </a:solidFill>
                <a:latin typeface="Lato"/>
                <a:ea typeface="Lato"/>
                <a:cs typeface="Lato"/>
                <a:sym typeface="Lato"/>
              </a:rPr>
              <a:t> as we watch the video:</a:t>
            </a:r>
            <a:endParaRPr b="0" i="0" sz="1800" u="none" cap="none" strike="noStrike">
              <a:solidFill>
                <a:schemeClr val="lt1"/>
              </a:solidFill>
              <a:latin typeface="Lato"/>
              <a:ea typeface="Lato"/>
              <a:cs typeface="Lato"/>
              <a:sym typeface="Lato"/>
            </a:endParaRPr>
          </a:p>
        </p:txBody>
      </p:sp>
      <p:pic>
        <p:nvPicPr>
          <p:cNvPr descr="This video is a basic introduction to exchange rates, breaking down ratios by looking at the value of in-game currency in pounds.&#10;&#10;&#10;&#10;&#10;&#10;Timecodes&#10;0:00 - Intro&#10;0:36 - Example question&#10;3:20 - Recap&#10;3:49 - Remember" id="232" name="Google Shape;232;g2f2c12e2c32_0_9" title="Year 9 Session 4 Online Gaming - How to work out exchange rates">
            <a:hlinkClick r:id="rId4"/>
          </p:cNvPr>
          <p:cNvPicPr preferRelativeResize="0"/>
          <p:nvPr/>
        </p:nvPicPr>
        <p:blipFill>
          <a:blip r:embed="rId5">
            <a:alphaModFix/>
          </a:blip>
          <a:stretch>
            <a:fillRect/>
          </a:stretch>
        </p:blipFill>
        <p:spPr>
          <a:xfrm>
            <a:off x="1371463" y="1390500"/>
            <a:ext cx="6401066" cy="3600600"/>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32"/>
                                        </p:tgtEl>
                                        <p:attrNameLst>
                                          <p:attrName>style.visibility</p:attrName>
                                        </p:attrNameLst>
                                      </p:cBhvr>
                                      <p:to>
                                        <p:strVal val="visible"/>
                                      </p:to>
                                    </p:set>
                                    <p:animEffect filter="fade" transition="in">
                                      <p:cBhvr>
                                        <p:cTn dur="1000"/>
                                        <p:tgtEl>
                                          <p:spTgt spid="232"/>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6" name="Shape 236"/>
        <p:cNvGrpSpPr/>
        <p:nvPr/>
      </p:nvGrpSpPr>
      <p:grpSpPr>
        <a:xfrm>
          <a:off x="0" y="0"/>
          <a:ext cx="0" cy="0"/>
          <a:chOff x="0" y="0"/>
          <a:chExt cx="0" cy="0"/>
        </a:xfrm>
      </p:grpSpPr>
      <p:sp>
        <p:nvSpPr>
          <p:cNvPr id="237" name="Google Shape;237;g249bd23eefa_0_157"/>
          <p:cNvSpPr txBox="1"/>
          <p:nvPr>
            <p:ph type="ctrTitle"/>
          </p:nvPr>
        </p:nvSpPr>
        <p:spPr>
          <a:xfrm>
            <a:off x="943850" y="135600"/>
            <a:ext cx="5703000" cy="5160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990"/>
              <a:buFont typeface="Arial"/>
              <a:buNone/>
            </a:pPr>
            <a:r>
              <a:rPr b="1" i="0" lang="en-GB" sz="2900" u="none" cap="none" strike="noStrike">
                <a:solidFill>
                  <a:schemeClr val="accent2"/>
                </a:solidFill>
                <a:latin typeface="Lato"/>
                <a:ea typeface="Lato"/>
                <a:cs typeface="Lato"/>
                <a:sym typeface="Lato"/>
              </a:rPr>
              <a:t>Calculating the cost of gaming</a:t>
            </a:r>
            <a:endParaRPr b="1" i="0" sz="2900" u="none" cap="none" strike="noStrike">
              <a:solidFill>
                <a:schemeClr val="accent2"/>
              </a:solidFill>
              <a:latin typeface="Lato"/>
              <a:ea typeface="Lato"/>
              <a:cs typeface="Lato"/>
              <a:sym typeface="Lato"/>
            </a:endParaRPr>
          </a:p>
        </p:txBody>
      </p:sp>
      <p:pic>
        <p:nvPicPr>
          <p:cNvPr id="238" name="Google Shape;238;g249bd23eefa_0_157"/>
          <p:cNvPicPr preferRelativeResize="0"/>
          <p:nvPr/>
        </p:nvPicPr>
        <p:blipFill rotWithShape="1">
          <a:blip r:embed="rId3">
            <a:alphaModFix/>
          </a:blip>
          <a:srcRect b="0" l="0" r="0" t="0"/>
          <a:stretch/>
        </p:blipFill>
        <p:spPr>
          <a:xfrm>
            <a:off x="103524" y="64038"/>
            <a:ext cx="690376" cy="690376"/>
          </a:xfrm>
          <a:prstGeom prst="rect">
            <a:avLst/>
          </a:prstGeom>
          <a:noFill/>
          <a:ln>
            <a:noFill/>
          </a:ln>
        </p:spPr>
      </p:pic>
      <p:sp>
        <p:nvSpPr>
          <p:cNvPr id="239" name="Google Shape;239;g249bd23eefa_0_157"/>
          <p:cNvSpPr txBox="1"/>
          <p:nvPr/>
        </p:nvSpPr>
        <p:spPr>
          <a:xfrm>
            <a:off x="3700675" y="1698825"/>
            <a:ext cx="5208600" cy="677100"/>
          </a:xfrm>
          <a:prstGeom prst="rect">
            <a:avLst/>
          </a:prstGeom>
          <a:noFill/>
          <a:ln cap="flat" cmpd="sng" w="28575">
            <a:solidFill>
              <a:schemeClr val="lt1"/>
            </a:solidFill>
            <a:prstDash val="solid"/>
            <a:round/>
            <a:headEnd len="sm" w="sm" type="none"/>
            <a:tailEnd len="sm" w="sm" type="none"/>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1600"/>
              <a:buFont typeface="Arial"/>
              <a:buNone/>
            </a:pPr>
            <a:r>
              <a:rPr b="1" i="0" lang="en-GB" sz="1600" u="none" cap="none" strike="noStrike">
                <a:solidFill>
                  <a:schemeClr val="lt1"/>
                </a:solidFill>
                <a:latin typeface="Lato"/>
                <a:ea typeface="Lato"/>
                <a:cs typeface="Lato"/>
                <a:sym typeface="Lato"/>
              </a:rPr>
              <a:t>How can we work out the total cost in pounds (£) for the in-game purchases listed?</a:t>
            </a:r>
            <a:endParaRPr b="1" i="0" sz="1600" u="none" cap="none" strike="noStrike">
              <a:solidFill>
                <a:schemeClr val="lt1"/>
              </a:solidFill>
              <a:latin typeface="Lato"/>
              <a:ea typeface="Lato"/>
              <a:cs typeface="Lato"/>
              <a:sym typeface="Lato"/>
            </a:endParaRPr>
          </a:p>
        </p:txBody>
      </p:sp>
      <p:sp>
        <p:nvSpPr>
          <p:cNvPr id="240" name="Google Shape;240;g249bd23eefa_0_157"/>
          <p:cNvSpPr txBox="1"/>
          <p:nvPr/>
        </p:nvSpPr>
        <p:spPr>
          <a:xfrm>
            <a:off x="3700625" y="2534675"/>
            <a:ext cx="5208600" cy="646500"/>
          </a:xfrm>
          <a:prstGeom prst="rect">
            <a:avLst/>
          </a:prstGeom>
          <a:solidFill>
            <a:schemeClr val="lt1"/>
          </a:solidFill>
          <a:ln cap="flat" cmpd="sng" w="28575">
            <a:solidFill>
              <a:schemeClr val="accent2"/>
            </a:solidFill>
            <a:prstDash val="solid"/>
            <a:round/>
            <a:headEnd len="sm" w="sm" type="none"/>
            <a:tailEnd len="sm" w="sm" type="none"/>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400"/>
              <a:buFont typeface="Arial"/>
              <a:buNone/>
            </a:pPr>
            <a:r>
              <a:rPr b="1" lang="en-GB" sz="1500">
                <a:solidFill>
                  <a:schemeClr val="dk1"/>
                </a:solidFill>
                <a:latin typeface="Lato"/>
                <a:ea typeface="Lato"/>
                <a:cs typeface="Lato"/>
                <a:sym typeface="Lato"/>
              </a:rPr>
              <a:t>Step 1: </a:t>
            </a:r>
            <a:r>
              <a:rPr b="1" i="0" lang="en-GB" sz="1500" u="none" cap="none" strike="noStrike">
                <a:solidFill>
                  <a:schemeClr val="dk1"/>
                </a:solidFill>
                <a:latin typeface="Lato"/>
                <a:ea typeface="Lato"/>
                <a:cs typeface="Lato"/>
                <a:sym typeface="Lato"/>
              </a:rPr>
              <a:t>The total </a:t>
            </a:r>
            <a:r>
              <a:rPr b="1" lang="en-GB" sz="1500">
                <a:solidFill>
                  <a:schemeClr val="dk1"/>
                </a:solidFill>
                <a:latin typeface="Lato"/>
                <a:ea typeface="Lato"/>
                <a:cs typeface="Lato"/>
                <a:sym typeface="Lato"/>
              </a:rPr>
              <a:t>points</a:t>
            </a:r>
            <a:r>
              <a:rPr b="1" i="0" lang="en-GB" sz="1500" u="none" cap="none" strike="noStrike">
                <a:solidFill>
                  <a:schemeClr val="dk1"/>
                </a:solidFill>
                <a:latin typeface="Lato"/>
                <a:ea typeface="Lato"/>
                <a:cs typeface="Lato"/>
                <a:sym typeface="Lato"/>
              </a:rPr>
              <a:t> is worked out by adding up all of the in-game purchase points.</a:t>
            </a:r>
            <a:endParaRPr b="1" i="0" sz="1500" u="none" cap="none" strike="noStrike">
              <a:solidFill>
                <a:schemeClr val="dk1"/>
              </a:solidFill>
              <a:latin typeface="Lato"/>
              <a:ea typeface="Lato"/>
              <a:cs typeface="Lato"/>
              <a:sym typeface="Lato"/>
            </a:endParaRPr>
          </a:p>
        </p:txBody>
      </p:sp>
      <p:sp>
        <p:nvSpPr>
          <p:cNvPr id="241" name="Google Shape;241;g249bd23eefa_0_157"/>
          <p:cNvSpPr txBox="1"/>
          <p:nvPr/>
        </p:nvSpPr>
        <p:spPr>
          <a:xfrm>
            <a:off x="3700625" y="3394950"/>
            <a:ext cx="5208600" cy="800400"/>
          </a:xfrm>
          <a:prstGeom prst="rect">
            <a:avLst/>
          </a:prstGeom>
          <a:solidFill>
            <a:schemeClr val="accent2"/>
          </a:solidFill>
          <a:ln cap="flat" cmpd="sng" w="28575">
            <a:solidFill>
              <a:schemeClr val="accent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600"/>
              <a:buFont typeface="Arial"/>
              <a:buNone/>
            </a:pPr>
            <a:r>
              <a:rPr b="1" i="0" lang="en-GB" sz="1800" u="none" cap="none" strike="noStrike">
                <a:solidFill>
                  <a:schemeClr val="lt1"/>
                </a:solidFill>
                <a:latin typeface="Lato"/>
                <a:ea typeface="Lato"/>
                <a:cs typeface="Lato"/>
                <a:sym typeface="Lato"/>
              </a:rPr>
              <a:t>Total points = 150 + </a:t>
            </a:r>
            <a:r>
              <a:rPr b="1" lang="en-GB" sz="1800">
                <a:solidFill>
                  <a:schemeClr val="lt1"/>
                </a:solidFill>
                <a:latin typeface="Lato"/>
                <a:ea typeface="Lato"/>
                <a:cs typeface="Lato"/>
                <a:sym typeface="Lato"/>
              </a:rPr>
              <a:t>200</a:t>
            </a:r>
            <a:r>
              <a:rPr b="1" i="0" lang="en-GB" sz="1800" u="none" cap="none" strike="noStrike">
                <a:solidFill>
                  <a:schemeClr val="lt1"/>
                </a:solidFill>
                <a:latin typeface="Lato"/>
                <a:ea typeface="Lato"/>
                <a:cs typeface="Lato"/>
                <a:sym typeface="Lato"/>
              </a:rPr>
              <a:t> + 100 + </a:t>
            </a:r>
            <a:r>
              <a:rPr b="1" lang="en-GB" sz="1800">
                <a:solidFill>
                  <a:schemeClr val="lt1"/>
                </a:solidFill>
                <a:latin typeface="Lato"/>
                <a:ea typeface="Lato"/>
                <a:cs typeface="Lato"/>
                <a:sym typeface="Lato"/>
              </a:rPr>
              <a:t>3</a:t>
            </a:r>
            <a:r>
              <a:rPr b="1" i="0" lang="en-GB" sz="1800" u="none" cap="none" strike="noStrike">
                <a:solidFill>
                  <a:schemeClr val="lt1"/>
                </a:solidFill>
                <a:latin typeface="Lato"/>
                <a:ea typeface="Lato"/>
                <a:cs typeface="Lato"/>
                <a:sym typeface="Lato"/>
              </a:rPr>
              <a:t>50 = </a:t>
            </a:r>
            <a:r>
              <a:rPr b="1" lang="en-GB" sz="1800" u="sng">
                <a:solidFill>
                  <a:schemeClr val="lt1"/>
                </a:solidFill>
                <a:latin typeface="Lato"/>
                <a:ea typeface="Lato"/>
                <a:cs typeface="Lato"/>
                <a:sym typeface="Lato"/>
              </a:rPr>
              <a:t>800</a:t>
            </a:r>
            <a:endParaRPr b="1" sz="1800" u="sng" cap="none" strike="noStrike">
              <a:solidFill>
                <a:schemeClr val="lt1"/>
              </a:solidFill>
              <a:latin typeface="Lato"/>
              <a:ea typeface="Lato"/>
              <a:cs typeface="Lato"/>
              <a:sym typeface="Lato"/>
            </a:endParaRPr>
          </a:p>
        </p:txBody>
      </p:sp>
      <p:sp>
        <p:nvSpPr>
          <p:cNvPr id="242" name="Google Shape;242;g249bd23eefa_0_157"/>
          <p:cNvSpPr txBox="1"/>
          <p:nvPr/>
        </p:nvSpPr>
        <p:spPr>
          <a:xfrm>
            <a:off x="1037100" y="651600"/>
            <a:ext cx="6599100" cy="4617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700"/>
              <a:buFont typeface="Arial"/>
              <a:buNone/>
            </a:pPr>
            <a:r>
              <a:rPr b="1" i="0" lang="en-GB" sz="1800" u="none" cap="none" strike="noStrike">
                <a:solidFill>
                  <a:schemeClr val="lt1"/>
                </a:solidFill>
                <a:latin typeface="Lato"/>
                <a:ea typeface="Lato"/>
                <a:cs typeface="Lato"/>
                <a:sym typeface="Lato"/>
              </a:rPr>
              <a:t>We</a:t>
            </a:r>
            <a:r>
              <a:rPr b="1" lang="en-GB" sz="1800">
                <a:solidFill>
                  <a:schemeClr val="lt1"/>
                </a:solidFill>
                <a:latin typeface="Lato"/>
                <a:ea typeface="Lato"/>
                <a:cs typeface="Lato"/>
                <a:sym typeface="Lato"/>
              </a:rPr>
              <a:t>’</a:t>
            </a:r>
            <a:r>
              <a:rPr b="1" i="0" lang="en-GB" sz="1800" u="none" cap="none" strike="noStrike">
                <a:solidFill>
                  <a:schemeClr val="lt1"/>
                </a:solidFill>
                <a:latin typeface="Lato"/>
                <a:ea typeface="Lato"/>
                <a:cs typeface="Lato"/>
                <a:sym typeface="Lato"/>
              </a:rPr>
              <a:t>re going to see how much in-game purchases cost in pounds</a:t>
            </a:r>
            <a:endParaRPr b="0" i="0" sz="1800" u="none" cap="none" strike="noStrike">
              <a:solidFill>
                <a:schemeClr val="lt1"/>
              </a:solidFill>
              <a:latin typeface="Lato"/>
              <a:ea typeface="Lato"/>
              <a:cs typeface="Lato"/>
              <a:sym typeface="Lato"/>
            </a:endParaRPr>
          </a:p>
        </p:txBody>
      </p:sp>
      <p:sp>
        <p:nvSpPr>
          <p:cNvPr id="243" name="Google Shape;243;g249bd23eefa_0_157"/>
          <p:cNvSpPr txBox="1"/>
          <p:nvPr/>
        </p:nvSpPr>
        <p:spPr>
          <a:xfrm>
            <a:off x="244400" y="2067375"/>
            <a:ext cx="3028500" cy="2491200"/>
          </a:xfrm>
          <a:prstGeom prst="rect">
            <a:avLst/>
          </a:prstGeom>
          <a:solidFill>
            <a:schemeClr val="lt1"/>
          </a:solidFill>
          <a:ln cap="flat" cmpd="sng" w="28575">
            <a:solidFill>
              <a:schemeClr val="accent2"/>
            </a:solidFill>
            <a:prstDash val="solid"/>
            <a:round/>
            <a:headEnd len="sm" w="sm" type="none"/>
            <a:tailEnd len="sm" w="sm" type="none"/>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1100"/>
              <a:buFont typeface="Arial"/>
              <a:buNone/>
            </a:pPr>
            <a:r>
              <a:rPr b="1" i="0" lang="en-GB" sz="1400" u="none" cap="none" strike="noStrike">
                <a:solidFill>
                  <a:srgbClr val="000000"/>
                </a:solidFill>
                <a:latin typeface="Lato"/>
                <a:ea typeface="Lato"/>
                <a:cs typeface="Lato"/>
                <a:sym typeface="Lato"/>
              </a:rPr>
              <a:t>In Game Currency:</a:t>
            </a:r>
            <a:endParaRPr b="1" i="0" sz="1400" u="none" cap="none" strike="noStrike">
              <a:solidFill>
                <a:srgbClr val="000000"/>
              </a:solidFill>
              <a:latin typeface="Lato"/>
              <a:ea typeface="Lato"/>
              <a:cs typeface="Lato"/>
              <a:sym typeface="Lato"/>
            </a:endParaRPr>
          </a:p>
          <a:p>
            <a:pPr indent="0" lvl="0" marL="0" marR="0" rtl="0" algn="ctr">
              <a:lnSpc>
                <a:spcPct val="100000"/>
              </a:lnSpc>
              <a:spcBef>
                <a:spcPts val="0"/>
              </a:spcBef>
              <a:spcAft>
                <a:spcPts val="0"/>
              </a:spcAft>
              <a:buClr>
                <a:srgbClr val="000000"/>
              </a:buClr>
              <a:buSzPts val="1100"/>
              <a:buFont typeface="Arial"/>
              <a:buNone/>
            </a:pPr>
            <a:r>
              <a:rPr b="0" i="0" lang="en-GB" sz="1400" u="none" cap="none" strike="noStrike">
                <a:solidFill>
                  <a:srgbClr val="000000"/>
                </a:solidFill>
                <a:latin typeface="Lato"/>
                <a:ea typeface="Lato"/>
                <a:cs typeface="Lato"/>
                <a:sym typeface="Lato"/>
              </a:rPr>
              <a:t>FIFA Points</a:t>
            </a:r>
            <a:endParaRPr b="0" i="0" sz="1400" u="none" cap="none" strike="noStrike">
              <a:solidFill>
                <a:srgbClr val="000000"/>
              </a:solidFill>
              <a:latin typeface="Lato"/>
              <a:ea typeface="Lato"/>
              <a:cs typeface="Lato"/>
              <a:sym typeface="Lato"/>
            </a:endParaRPr>
          </a:p>
          <a:p>
            <a:pPr indent="0" lvl="0" marL="0" marR="0" rtl="0" algn="ctr">
              <a:lnSpc>
                <a:spcPct val="100000"/>
              </a:lnSpc>
              <a:spcBef>
                <a:spcPts val="0"/>
              </a:spcBef>
              <a:spcAft>
                <a:spcPts val="0"/>
              </a:spcAft>
              <a:buClr>
                <a:srgbClr val="000000"/>
              </a:buClr>
              <a:buSzPts val="1100"/>
              <a:buFont typeface="Arial"/>
              <a:buNone/>
            </a:pPr>
            <a:r>
              <a:t/>
            </a:r>
            <a:endParaRPr b="0" i="0" sz="800" u="none" cap="none" strike="noStrike">
              <a:solidFill>
                <a:srgbClr val="000000"/>
              </a:solidFill>
              <a:latin typeface="Lato"/>
              <a:ea typeface="Lato"/>
              <a:cs typeface="Lato"/>
              <a:sym typeface="Lato"/>
            </a:endParaRPr>
          </a:p>
          <a:p>
            <a:pPr indent="0" lvl="0" marL="0" marR="0" rtl="0" algn="ctr">
              <a:lnSpc>
                <a:spcPct val="100000"/>
              </a:lnSpc>
              <a:spcBef>
                <a:spcPts val="0"/>
              </a:spcBef>
              <a:spcAft>
                <a:spcPts val="0"/>
              </a:spcAft>
              <a:buClr>
                <a:srgbClr val="000000"/>
              </a:buClr>
              <a:buSzPts val="1100"/>
              <a:buFont typeface="Arial"/>
              <a:buNone/>
            </a:pPr>
            <a:r>
              <a:rPr b="1" i="0" lang="en-GB" sz="1400" u="none" cap="none" strike="noStrike">
                <a:solidFill>
                  <a:srgbClr val="000000"/>
                </a:solidFill>
                <a:latin typeface="Lato"/>
                <a:ea typeface="Lato"/>
                <a:cs typeface="Lato"/>
                <a:sym typeface="Lato"/>
              </a:rPr>
              <a:t>Cost:</a:t>
            </a:r>
            <a:endParaRPr b="1" i="0" sz="1400" u="none" cap="none" strike="noStrike">
              <a:solidFill>
                <a:srgbClr val="000000"/>
              </a:solidFill>
              <a:latin typeface="Lato"/>
              <a:ea typeface="Lato"/>
              <a:cs typeface="Lato"/>
              <a:sym typeface="Lato"/>
            </a:endParaRPr>
          </a:p>
          <a:p>
            <a:pPr indent="0" lvl="0" marL="0" marR="0" rtl="0" algn="ctr">
              <a:lnSpc>
                <a:spcPct val="100000"/>
              </a:lnSpc>
              <a:spcBef>
                <a:spcPts val="0"/>
              </a:spcBef>
              <a:spcAft>
                <a:spcPts val="0"/>
              </a:spcAft>
              <a:buClr>
                <a:srgbClr val="000000"/>
              </a:buClr>
              <a:buSzPts val="1100"/>
              <a:buFont typeface="Arial"/>
              <a:buNone/>
            </a:pPr>
            <a:r>
              <a:rPr b="0" i="0" lang="en-GB" sz="1400" u="none" cap="none" strike="noStrike">
                <a:solidFill>
                  <a:srgbClr val="000000"/>
                </a:solidFill>
                <a:latin typeface="Lato"/>
                <a:ea typeface="Lato"/>
                <a:cs typeface="Lato"/>
                <a:sym typeface="Lato"/>
              </a:rPr>
              <a:t>£1</a:t>
            </a:r>
            <a:r>
              <a:rPr lang="en-GB">
                <a:latin typeface="Lato"/>
                <a:ea typeface="Lato"/>
                <a:cs typeface="Lato"/>
                <a:sym typeface="Lato"/>
              </a:rPr>
              <a:t>0</a:t>
            </a:r>
            <a:r>
              <a:rPr b="0" i="0" lang="en-GB" sz="1400" u="none" cap="none" strike="noStrike">
                <a:solidFill>
                  <a:srgbClr val="000000"/>
                </a:solidFill>
                <a:latin typeface="Lato"/>
                <a:ea typeface="Lato"/>
                <a:cs typeface="Lato"/>
                <a:sym typeface="Lato"/>
              </a:rPr>
              <a:t>.00 for </a:t>
            </a:r>
            <a:r>
              <a:rPr lang="en-GB">
                <a:latin typeface="Lato"/>
                <a:ea typeface="Lato"/>
                <a:cs typeface="Lato"/>
                <a:sym typeface="Lato"/>
              </a:rPr>
              <a:t>2</a:t>
            </a:r>
            <a:r>
              <a:rPr b="0" i="0" lang="en-GB" sz="1400" u="none" cap="none" strike="noStrike">
                <a:solidFill>
                  <a:srgbClr val="000000"/>
                </a:solidFill>
                <a:latin typeface="Lato"/>
                <a:ea typeface="Lato"/>
                <a:cs typeface="Lato"/>
                <a:sym typeface="Lato"/>
              </a:rPr>
              <a:t>,</a:t>
            </a:r>
            <a:r>
              <a:rPr lang="en-GB">
                <a:latin typeface="Lato"/>
                <a:ea typeface="Lato"/>
                <a:cs typeface="Lato"/>
                <a:sym typeface="Lato"/>
              </a:rPr>
              <a:t>0</a:t>
            </a:r>
            <a:r>
              <a:rPr b="0" i="0" lang="en-GB" sz="1400" u="none" cap="none" strike="noStrike">
                <a:solidFill>
                  <a:srgbClr val="000000"/>
                </a:solidFill>
                <a:latin typeface="Lato"/>
                <a:ea typeface="Lato"/>
                <a:cs typeface="Lato"/>
                <a:sym typeface="Lato"/>
              </a:rPr>
              <a:t>00</a:t>
            </a:r>
            <a:endParaRPr b="0" i="0" sz="1400" u="none" cap="none" strike="noStrike">
              <a:solidFill>
                <a:srgbClr val="000000"/>
              </a:solidFill>
              <a:latin typeface="Lato"/>
              <a:ea typeface="Lato"/>
              <a:cs typeface="Lato"/>
              <a:sym typeface="Lato"/>
            </a:endParaRPr>
          </a:p>
          <a:p>
            <a:pPr indent="0" lvl="0" marL="0" marR="0" rtl="0" algn="ctr">
              <a:lnSpc>
                <a:spcPct val="100000"/>
              </a:lnSpc>
              <a:spcBef>
                <a:spcPts val="0"/>
              </a:spcBef>
              <a:spcAft>
                <a:spcPts val="0"/>
              </a:spcAft>
              <a:buClr>
                <a:srgbClr val="000000"/>
              </a:buClr>
              <a:buSzPts val="1100"/>
              <a:buFont typeface="Arial"/>
              <a:buNone/>
            </a:pPr>
            <a:r>
              <a:t/>
            </a:r>
            <a:endParaRPr b="0" i="0" sz="1400" u="none" cap="none" strike="noStrike">
              <a:solidFill>
                <a:srgbClr val="000000"/>
              </a:solidFill>
              <a:latin typeface="Lato"/>
              <a:ea typeface="Lato"/>
              <a:cs typeface="Lato"/>
              <a:sym typeface="Lato"/>
            </a:endParaRPr>
          </a:p>
          <a:p>
            <a:pPr indent="0" lvl="0" marL="0" marR="0" rtl="0" algn="ctr">
              <a:lnSpc>
                <a:spcPct val="100000"/>
              </a:lnSpc>
              <a:spcBef>
                <a:spcPts val="0"/>
              </a:spcBef>
              <a:spcAft>
                <a:spcPts val="0"/>
              </a:spcAft>
              <a:buClr>
                <a:srgbClr val="000000"/>
              </a:buClr>
              <a:buSzPts val="1100"/>
              <a:buFont typeface="Arial"/>
              <a:buNone/>
            </a:pPr>
            <a:r>
              <a:rPr b="1" i="0" lang="en-GB" sz="1400" u="none" cap="none" strike="noStrike">
                <a:solidFill>
                  <a:srgbClr val="000000"/>
                </a:solidFill>
                <a:latin typeface="Lato"/>
                <a:ea typeface="Lato"/>
                <a:cs typeface="Lato"/>
                <a:sym typeface="Lato"/>
              </a:rPr>
              <a:t>In-game Purchases:</a:t>
            </a:r>
            <a:endParaRPr b="1" i="0" sz="1400" u="none" cap="none" strike="noStrike">
              <a:solidFill>
                <a:srgbClr val="000000"/>
              </a:solidFill>
              <a:latin typeface="Lato"/>
              <a:ea typeface="Lato"/>
              <a:cs typeface="Lato"/>
              <a:sym typeface="Lato"/>
            </a:endParaRPr>
          </a:p>
          <a:p>
            <a:pPr indent="0" lvl="0" marL="0" marR="0" rtl="0" algn="ctr">
              <a:lnSpc>
                <a:spcPct val="115000"/>
              </a:lnSpc>
              <a:spcBef>
                <a:spcPts val="0"/>
              </a:spcBef>
              <a:spcAft>
                <a:spcPts val="0"/>
              </a:spcAft>
              <a:buClr>
                <a:srgbClr val="000000"/>
              </a:buClr>
              <a:buSzPts val="1000"/>
              <a:buFont typeface="Arial"/>
              <a:buNone/>
            </a:pPr>
            <a:r>
              <a:rPr b="1" i="1" lang="en-GB" sz="1300">
                <a:solidFill>
                  <a:schemeClr val="accent2"/>
                </a:solidFill>
                <a:latin typeface="Lato"/>
                <a:ea typeface="Lato"/>
                <a:cs typeface="Lato"/>
                <a:sym typeface="Lato"/>
              </a:rPr>
              <a:t>Player cards</a:t>
            </a:r>
            <a:r>
              <a:rPr b="0" i="0" lang="en-GB" sz="1300" u="none" cap="none" strike="noStrike">
                <a:solidFill>
                  <a:srgbClr val="000000"/>
                </a:solidFill>
                <a:latin typeface="Lato"/>
                <a:ea typeface="Lato"/>
                <a:cs typeface="Lato"/>
                <a:sym typeface="Lato"/>
              </a:rPr>
              <a:t>: 150 FIFA points</a:t>
            </a:r>
            <a:endParaRPr b="0" i="0" sz="1300" u="none" cap="none" strike="noStrike">
              <a:solidFill>
                <a:srgbClr val="000000"/>
              </a:solidFill>
              <a:latin typeface="Lato"/>
              <a:ea typeface="Lato"/>
              <a:cs typeface="Lato"/>
              <a:sym typeface="Lato"/>
            </a:endParaRPr>
          </a:p>
          <a:p>
            <a:pPr indent="0" lvl="0" marL="0" marR="0" rtl="0" algn="ctr">
              <a:lnSpc>
                <a:spcPct val="115000"/>
              </a:lnSpc>
              <a:spcBef>
                <a:spcPts val="0"/>
              </a:spcBef>
              <a:spcAft>
                <a:spcPts val="0"/>
              </a:spcAft>
              <a:buClr>
                <a:srgbClr val="000000"/>
              </a:buClr>
              <a:buSzPts val="1000"/>
              <a:buFont typeface="Arial"/>
              <a:buNone/>
            </a:pPr>
            <a:r>
              <a:rPr b="1" i="1" lang="en-GB" sz="1300">
                <a:solidFill>
                  <a:schemeClr val="accent2"/>
                </a:solidFill>
                <a:latin typeface="Lato"/>
                <a:ea typeface="Lato"/>
                <a:cs typeface="Lato"/>
                <a:sym typeface="Lato"/>
              </a:rPr>
              <a:t>Jersey kits</a:t>
            </a:r>
            <a:r>
              <a:rPr b="0" i="0" lang="en-GB" sz="1300" u="none" cap="none" strike="noStrike">
                <a:solidFill>
                  <a:srgbClr val="000000"/>
                </a:solidFill>
                <a:latin typeface="Lato"/>
                <a:ea typeface="Lato"/>
                <a:cs typeface="Lato"/>
                <a:sym typeface="Lato"/>
              </a:rPr>
              <a:t>: </a:t>
            </a:r>
            <a:r>
              <a:rPr lang="en-GB" sz="1300">
                <a:latin typeface="Lato"/>
                <a:ea typeface="Lato"/>
                <a:cs typeface="Lato"/>
                <a:sym typeface="Lato"/>
              </a:rPr>
              <a:t>200 </a:t>
            </a:r>
            <a:r>
              <a:rPr b="0" i="0" lang="en-GB" sz="1300" u="none" cap="none" strike="noStrike">
                <a:solidFill>
                  <a:srgbClr val="000000"/>
                </a:solidFill>
                <a:latin typeface="Lato"/>
                <a:ea typeface="Lato"/>
                <a:cs typeface="Lato"/>
                <a:sym typeface="Lato"/>
              </a:rPr>
              <a:t>FIFA points</a:t>
            </a:r>
            <a:endParaRPr b="0" i="0" sz="1300" u="none" cap="none" strike="noStrike">
              <a:solidFill>
                <a:srgbClr val="000000"/>
              </a:solidFill>
              <a:latin typeface="Lato"/>
              <a:ea typeface="Lato"/>
              <a:cs typeface="Lato"/>
              <a:sym typeface="Lato"/>
            </a:endParaRPr>
          </a:p>
          <a:p>
            <a:pPr indent="0" lvl="0" marL="0" marR="0" rtl="0" algn="ctr">
              <a:lnSpc>
                <a:spcPct val="115000"/>
              </a:lnSpc>
              <a:spcBef>
                <a:spcPts val="0"/>
              </a:spcBef>
              <a:spcAft>
                <a:spcPts val="0"/>
              </a:spcAft>
              <a:buClr>
                <a:srgbClr val="000000"/>
              </a:buClr>
              <a:buSzPts val="1000"/>
              <a:buFont typeface="Arial"/>
              <a:buNone/>
            </a:pPr>
            <a:r>
              <a:rPr b="1" i="1" lang="en-GB" sz="1300">
                <a:solidFill>
                  <a:schemeClr val="accent2"/>
                </a:solidFill>
                <a:latin typeface="Lato"/>
                <a:ea typeface="Lato"/>
                <a:cs typeface="Lato"/>
                <a:sym typeface="Lato"/>
              </a:rPr>
              <a:t>Badges</a:t>
            </a:r>
            <a:r>
              <a:rPr b="0" i="0" lang="en-GB" sz="1300" u="none" cap="none" strike="noStrike">
                <a:solidFill>
                  <a:srgbClr val="000000"/>
                </a:solidFill>
                <a:latin typeface="Lato"/>
                <a:ea typeface="Lato"/>
                <a:cs typeface="Lato"/>
                <a:sym typeface="Lato"/>
              </a:rPr>
              <a:t>: 100 FIFA points</a:t>
            </a:r>
            <a:endParaRPr b="0" i="0" sz="1300" u="none" cap="none" strike="noStrike">
              <a:solidFill>
                <a:srgbClr val="000000"/>
              </a:solidFill>
              <a:latin typeface="Lato"/>
              <a:ea typeface="Lato"/>
              <a:cs typeface="Lato"/>
              <a:sym typeface="Lato"/>
            </a:endParaRPr>
          </a:p>
          <a:p>
            <a:pPr indent="0" lvl="0" marL="0" marR="0" rtl="0" algn="ctr">
              <a:lnSpc>
                <a:spcPct val="115000"/>
              </a:lnSpc>
              <a:spcBef>
                <a:spcPts val="0"/>
              </a:spcBef>
              <a:spcAft>
                <a:spcPts val="0"/>
              </a:spcAft>
              <a:buClr>
                <a:srgbClr val="000000"/>
              </a:buClr>
              <a:buSzPts val="1000"/>
              <a:buFont typeface="Arial"/>
              <a:buNone/>
            </a:pPr>
            <a:r>
              <a:rPr b="1" i="1" lang="en-GB" sz="1300">
                <a:solidFill>
                  <a:schemeClr val="accent2"/>
                </a:solidFill>
                <a:latin typeface="Lato"/>
                <a:ea typeface="Lato"/>
                <a:cs typeface="Lato"/>
                <a:sym typeface="Lato"/>
              </a:rPr>
              <a:t>Fitness cards</a:t>
            </a:r>
            <a:r>
              <a:rPr b="0" i="1" lang="en-GB" sz="1300" u="none" cap="none" strike="noStrike">
                <a:solidFill>
                  <a:srgbClr val="000000"/>
                </a:solidFill>
                <a:latin typeface="Lato"/>
                <a:ea typeface="Lato"/>
                <a:cs typeface="Lato"/>
                <a:sym typeface="Lato"/>
              </a:rPr>
              <a:t>: </a:t>
            </a:r>
            <a:r>
              <a:rPr lang="en-GB" sz="1300">
                <a:latin typeface="Lato"/>
                <a:ea typeface="Lato"/>
                <a:cs typeface="Lato"/>
                <a:sym typeface="Lato"/>
              </a:rPr>
              <a:t>3</a:t>
            </a:r>
            <a:r>
              <a:rPr b="0" i="0" lang="en-GB" sz="1300" u="none" cap="none" strike="noStrike">
                <a:solidFill>
                  <a:srgbClr val="000000"/>
                </a:solidFill>
                <a:latin typeface="Lato"/>
                <a:ea typeface="Lato"/>
                <a:cs typeface="Lato"/>
                <a:sym typeface="Lato"/>
              </a:rPr>
              <a:t>50 FIFA points</a:t>
            </a:r>
            <a:endParaRPr b="0" i="0" sz="1100" u="none" cap="none" strike="noStrike">
              <a:solidFill>
                <a:srgbClr val="000000"/>
              </a:solidFill>
              <a:latin typeface="Lato"/>
              <a:ea typeface="Lato"/>
              <a:cs typeface="Lato"/>
              <a:sym typeface="Lato"/>
            </a:endParaRPr>
          </a:p>
        </p:txBody>
      </p:sp>
      <p:pic>
        <p:nvPicPr>
          <p:cNvPr id="244" name="Google Shape;244;g249bd23eefa_0_157"/>
          <p:cNvPicPr preferRelativeResize="0"/>
          <p:nvPr/>
        </p:nvPicPr>
        <p:blipFill rotWithShape="1">
          <a:blip r:embed="rId4">
            <a:alphaModFix/>
          </a:blip>
          <a:srcRect b="0" l="0" r="0" t="0"/>
          <a:stretch/>
        </p:blipFill>
        <p:spPr>
          <a:xfrm>
            <a:off x="679755" y="1231413"/>
            <a:ext cx="1725972" cy="690376"/>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40"/>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41"/>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8" name="Shape 248"/>
        <p:cNvGrpSpPr/>
        <p:nvPr/>
      </p:nvGrpSpPr>
      <p:grpSpPr>
        <a:xfrm>
          <a:off x="0" y="0"/>
          <a:ext cx="0" cy="0"/>
          <a:chOff x="0" y="0"/>
          <a:chExt cx="0" cy="0"/>
        </a:xfrm>
      </p:grpSpPr>
      <p:pic>
        <p:nvPicPr>
          <p:cNvPr id="249" name="Google Shape;249;g249bd23eefa_0_126"/>
          <p:cNvPicPr preferRelativeResize="0"/>
          <p:nvPr/>
        </p:nvPicPr>
        <p:blipFill rotWithShape="1">
          <a:blip r:embed="rId3">
            <a:alphaModFix/>
          </a:blip>
          <a:srcRect b="0" l="0" r="0" t="0"/>
          <a:stretch/>
        </p:blipFill>
        <p:spPr>
          <a:xfrm>
            <a:off x="103524" y="64038"/>
            <a:ext cx="690376" cy="690376"/>
          </a:xfrm>
          <a:prstGeom prst="rect">
            <a:avLst/>
          </a:prstGeom>
          <a:noFill/>
          <a:ln>
            <a:noFill/>
          </a:ln>
        </p:spPr>
      </p:pic>
      <p:sp>
        <p:nvSpPr>
          <p:cNvPr id="250" name="Google Shape;250;g249bd23eefa_0_126"/>
          <p:cNvSpPr txBox="1"/>
          <p:nvPr/>
        </p:nvSpPr>
        <p:spPr>
          <a:xfrm>
            <a:off x="4346550" y="3602075"/>
            <a:ext cx="2017800" cy="1046700"/>
          </a:xfrm>
          <a:prstGeom prst="rect">
            <a:avLst/>
          </a:prstGeom>
          <a:solidFill>
            <a:schemeClr val="lt1"/>
          </a:solidFill>
          <a:ln cap="flat" cmpd="sng" w="28575">
            <a:solidFill>
              <a:schemeClr val="accent2"/>
            </a:solidFill>
            <a:prstDash val="solid"/>
            <a:round/>
            <a:headEnd len="sm" w="sm" type="none"/>
            <a:tailEnd len="sm" w="sm" type="none"/>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400"/>
              <a:buFont typeface="Arial"/>
              <a:buNone/>
            </a:pPr>
            <a:r>
              <a:rPr b="1" i="0" lang="en-GB" sz="1400" u="none" cap="none" strike="noStrike">
                <a:solidFill>
                  <a:schemeClr val="dk1"/>
                </a:solidFill>
                <a:latin typeface="Lato"/>
                <a:ea typeface="Lato"/>
                <a:cs typeface="Lato"/>
                <a:sym typeface="Lato"/>
              </a:rPr>
              <a:t>The exchange rate is </a:t>
            </a:r>
            <a:endParaRPr b="1" i="0" sz="1400" u="none" cap="none" strike="noStrike">
              <a:solidFill>
                <a:schemeClr val="dk1"/>
              </a:solidFill>
              <a:latin typeface="Lato"/>
              <a:ea typeface="Lato"/>
              <a:cs typeface="Lato"/>
              <a:sym typeface="Lato"/>
            </a:endParaRPr>
          </a:p>
          <a:p>
            <a:pPr indent="0" lvl="0" marL="0" marR="0" rtl="0" algn="l">
              <a:lnSpc>
                <a:spcPct val="100000"/>
              </a:lnSpc>
              <a:spcBef>
                <a:spcPts val="0"/>
              </a:spcBef>
              <a:spcAft>
                <a:spcPts val="0"/>
              </a:spcAft>
              <a:buClr>
                <a:srgbClr val="000000"/>
              </a:buClr>
              <a:buSzPts val="1400"/>
              <a:buFont typeface="Arial"/>
              <a:buNone/>
            </a:pPr>
            <a:r>
              <a:rPr b="1" i="0" lang="en-GB" sz="1400" u="none" cap="none" strike="noStrike">
                <a:solidFill>
                  <a:schemeClr val="accent2"/>
                </a:solidFill>
                <a:latin typeface="Lato"/>
                <a:ea typeface="Lato"/>
                <a:cs typeface="Lato"/>
                <a:sym typeface="Lato"/>
              </a:rPr>
              <a:t>£1 :</a:t>
            </a:r>
            <a:r>
              <a:rPr b="1" lang="en-GB">
                <a:solidFill>
                  <a:schemeClr val="accent2"/>
                </a:solidFill>
                <a:latin typeface="Lato"/>
                <a:ea typeface="Lato"/>
                <a:cs typeface="Lato"/>
                <a:sym typeface="Lato"/>
              </a:rPr>
              <a:t> 200</a:t>
            </a:r>
            <a:r>
              <a:rPr b="1" i="0" lang="en-GB" sz="1400" u="none" cap="none" strike="noStrike">
                <a:solidFill>
                  <a:schemeClr val="accent2"/>
                </a:solidFill>
                <a:latin typeface="Lato"/>
                <a:ea typeface="Lato"/>
                <a:cs typeface="Lato"/>
                <a:sym typeface="Lato"/>
              </a:rPr>
              <a:t> FIFA points</a:t>
            </a:r>
            <a:r>
              <a:rPr b="1" i="0" lang="en-GB" sz="1400" u="none" cap="none" strike="noStrike">
                <a:solidFill>
                  <a:schemeClr val="dk1"/>
                </a:solidFill>
                <a:latin typeface="Lato"/>
                <a:ea typeface="Lato"/>
                <a:cs typeface="Lato"/>
                <a:sym typeface="Lato"/>
              </a:rPr>
              <a:t>, </a:t>
            </a:r>
            <a:endParaRPr b="1" i="0" sz="1400" u="none" cap="none" strike="noStrike">
              <a:solidFill>
                <a:schemeClr val="dk1"/>
              </a:solidFill>
              <a:latin typeface="Lato"/>
              <a:ea typeface="Lato"/>
              <a:cs typeface="Lato"/>
              <a:sym typeface="Lato"/>
            </a:endParaRPr>
          </a:p>
          <a:p>
            <a:pPr indent="0" lvl="0" marL="0" marR="0" rtl="0" algn="l">
              <a:lnSpc>
                <a:spcPct val="100000"/>
              </a:lnSpc>
              <a:spcBef>
                <a:spcPts val="0"/>
              </a:spcBef>
              <a:spcAft>
                <a:spcPts val="0"/>
              </a:spcAft>
              <a:buClr>
                <a:srgbClr val="000000"/>
              </a:buClr>
              <a:buSzPts val="1400"/>
              <a:buFont typeface="Arial"/>
              <a:buNone/>
            </a:pPr>
            <a:r>
              <a:rPr b="1" i="0" lang="en-GB" sz="1400" u="none" cap="none" strike="noStrike">
                <a:solidFill>
                  <a:schemeClr val="dk1"/>
                </a:solidFill>
                <a:latin typeface="Lato"/>
                <a:ea typeface="Lato"/>
                <a:cs typeface="Lato"/>
                <a:sym typeface="Lato"/>
              </a:rPr>
              <a:t>meaning £1 will buy </a:t>
            </a:r>
            <a:r>
              <a:rPr b="1" lang="en-GB">
                <a:solidFill>
                  <a:schemeClr val="dk1"/>
                </a:solidFill>
                <a:latin typeface="Lato"/>
                <a:ea typeface="Lato"/>
                <a:cs typeface="Lato"/>
                <a:sym typeface="Lato"/>
              </a:rPr>
              <a:t>200</a:t>
            </a:r>
            <a:r>
              <a:rPr b="1" i="0" lang="en-GB" sz="1400" u="none" cap="none" strike="noStrike">
                <a:solidFill>
                  <a:schemeClr val="dk1"/>
                </a:solidFill>
                <a:latin typeface="Lato"/>
                <a:ea typeface="Lato"/>
                <a:cs typeface="Lato"/>
                <a:sym typeface="Lato"/>
              </a:rPr>
              <a:t> FIFA points</a:t>
            </a:r>
            <a:endParaRPr b="1" i="0" sz="1400" u="none" cap="none" strike="noStrike">
              <a:solidFill>
                <a:schemeClr val="dk1"/>
              </a:solidFill>
              <a:latin typeface="Lato"/>
              <a:ea typeface="Lato"/>
              <a:cs typeface="Lato"/>
              <a:sym typeface="Lato"/>
            </a:endParaRPr>
          </a:p>
        </p:txBody>
      </p:sp>
      <p:sp>
        <p:nvSpPr>
          <p:cNvPr id="251" name="Google Shape;251;g249bd23eefa_0_126"/>
          <p:cNvSpPr txBox="1"/>
          <p:nvPr/>
        </p:nvSpPr>
        <p:spPr>
          <a:xfrm>
            <a:off x="6646850" y="1593825"/>
            <a:ext cx="2286600" cy="615600"/>
          </a:xfrm>
          <a:prstGeom prst="rect">
            <a:avLst/>
          </a:prstGeom>
          <a:solidFill>
            <a:schemeClr val="accent2"/>
          </a:solid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1100"/>
              <a:buFont typeface="Arial"/>
              <a:buNone/>
            </a:pPr>
            <a:r>
              <a:rPr b="1" i="0" lang="en-GB" sz="1400" u="none" cap="none" strike="noStrike">
                <a:solidFill>
                  <a:schemeClr val="lt1"/>
                </a:solidFill>
                <a:latin typeface="Lato"/>
                <a:ea typeface="Lato"/>
                <a:cs typeface="Lato"/>
                <a:sym typeface="Lato"/>
              </a:rPr>
              <a:t>Set up the ratio </a:t>
            </a:r>
            <a:endParaRPr b="1" i="0" sz="1400" u="none" cap="none" strike="noStrike">
              <a:solidFill>
                <a:schemeClr val="lt1"/>
              </a:solidFill>
              <a:latin typeface="Lato"/>
              <a:ea typeface="Lato"/>
              <a:cs typeface="Lato"/>
              <a:sym typeface="Lato"/>
            </a:endParaRPr>
          </a:p>
          <a:p>
            <a:pPr indent="0" lvl="0" marL="0" marR="0" rtl="0" algn="ctr">
              <a:lnSpc>
                <a:spcPct val="100000"/>
              </a:lnSpc>
              <a:spcBef>
                <a:spcPts val="0"/>
              </a:spcBef>
              <a:spcAft>
                <a:spcPts val="0"/>
              </a:spcAft>
              <a:buClr>
                <a:srgbClr val="000000"/>
              </a:buClr>
              <a:buSzPts val="1100"/>
              <a:buFont typeface="Arial"/>
              <a:buNone/>
            </a:pPr>
            <a:r>
              <a:rPr b="1" i="0" lang="en-GB" sz="1400" u="none" cap="none" strike="noStrike">
                <a:solidFill>
                  <a:schemeClr val="lt1"/>
                </a:solidFill>
                <a:latin typeface="Lato"/>
                <a:ea typeface="Lato"/>
                <a:cs typeface="Lato"/>
                <a:sym typeface="Lato"/>
              </a:rPr>
              <a:t>£ : Points</a:t>
            </a:r>
            <a:endParaRPr b="1" i="0" sz="1400" u="none" cap="none" strike="noStrike">
              <a:solidFill>
                <a:schemeClr val="lt1"/>
              </a:solidFill>
              <a:latin typeface="Lato"/>
              <a:ea typeface="Lato"/>
              <a:cs typeface="Lato"/>
              <a:sym typeface="Lato"/>
            </a:endParaRPr>
          </a:p>
        </p:txBody>
      </p:sp>
      <p:grpSp>
        <p:nvGrpSpPr>
          <p:cNvPr id="252" name="Google Shape;252;g249bd23eefa_0_126"/>
          <p:cNvGrpSpPr/>
          <p:nvPr/>
        </p:nvGrpSpPr>
        <p:grpSpPr>
          <a:xfrm>
            <a:off x="4335250" y="1482650"/>
            <a:ext cx="2090995" cy="816000"/>
            <a:chOff x="4168575" y="1302050"/>
            <a:chExt cx="2090995" cy="816000"/>
          </a:xfrm>
        </p:grpSpPr>
        <p:grpSp>
          <p:nvGrpSpPr>
            <p:cNvPr id="253" name="Google Shape;253;g249bd23eefa_0_126"/>
            <p:cNvGrpSpPr/>
            <p:nvPr/>
          </p:nvGrpSpPr>
          <p:grpSpPr>
            <a:xfrm>
              <a:off x="4366550" y="1313850"/>
              <a:ext cx="1893020" cy="804200"/>
              <a:chOff x="3589975" y="1275650"/>
              <a:chExt cx="1893020" cy="804200"/>
            </a:xfrm>
          </p:grpSpPr>
          <p:sp>
            <p:nvSpPr>
              <p:cNvPr id="254" name="Google Shape;254;g249bd23eefa_0_126"/>
              <p:cNvSpPr txBox="1"/>
              <p:nvPr/>
            </p:nvSpPr>
            <p:spPr>
              <a:xfrm>
                <a:off x="3725176" y="1275650"/>
                <a:ext cx="341400" cy="4617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800"/>
                  <a:buFont typeface="Arial"/>
                  <a:buNone/>
                </a:pPr>
                <a:r>
                  <a:rPr b="1" i="0" lang="en-GB" sz="1800" u="none" cap="none" strike="noStrike">
                    <a:solidFill>
                      <a:schemeClr val="lt1"/>
                    </a:solidFill>
                    <a:latin typeface="Lato"/>
                    <a:ea typeface="Lato"/>
                    <a:cs typeface="Lato"/>
                    <a:sym typeface="Lato"/>
                  </a:rPr>
                  <a:t>£</a:t>
                </a:r>
                <a:endParaRPr b="1" i="0" sz="1800" u="none" cap="none" strike="noStrike">
                  <a:solidFill>
                    <a:schemeClr val="lt1"/>
                  </a:solidFill>
                  <a:latin typeface="Lato"/>
                  <a:ea typeface="Lato"/>
                  <a:cs typeface="Lato"/>
                  <a:sym typeface="Lato"/>
                </a:endParaRPr>
              </a:p>
            </p:txBody>
          </p:sp>
          <p:sp>
            <p:nvSpPr>
              <p:cNvPr id="255" name="Google Shape;255;g249bd23eefa_0_126"/>
              <p:cNvSpPr txBox="1"/>
              <p:nvPr/>
            </p:nvSpPr>
            <p:spPr>
              <a:xfrm>
                <a:off x="4498395" y="1275650"/>
                <a:ext cx="984600" cy="4617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800"/>
                  <a:buFont typeface="Arial"/>
                  <a:buNone/>
                </a:pPr>
                <a:r>
                  <a:rPr b="1" i="0" lang="en-GB" sz="1800" u="none" cap="none" strike="noStrike">
                    <a:solidFill>
                      <a:schemeClr val="lt1"/>
                    </a:solidFill>
                    <a:latin typeface="Lato"/>
                    <a:ea typeface="Lato"/>
                    <a:cs typeface="Lato"/>
                    <a:sym typeface="Lato"/>
                  </a:rPr>
                  <a:t>Points</a:t>
                </a:r>
                <a:endParaRPr b="1" i="0" sz="1800" u="none" cap="none" strike="noStrike">
                  <a:solidFill>
                    <a:schemeClr val="lt1"/>
                  </a:solidFill>
                  <a:latin typeface="Lato"/>
                  <a:ea typeface="Lato"/>
                  <a:cs typeface="Lato"/>
                  <a:sym typeface="Lato"/>
                </a:endParaRPr>
              </a:p>
            </p:txBody>
          </p:sp>
          <p:sp>
            <p:nvSpPr>
              <p:cNvPr id="256" name="Google Shape;256;g249bd23eefa_0_126"/>
              <p:cNvSpPr txBox="1"/>
              <p:nvPr/>
            </p:nvSpPr>
            <p:spPr>
              <a:xfrm>
                <a:off x="4156993" y="1275650"/>
                <a:ext cx="341400" cy="4617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800"/>
                  <a:buFont typeface="Arial"/>
                  <a:buNone/>
                </a:pPr>
                <a:r>
                  <a:rPr b="1" i="0" lang="en-GB" sz="1800" u="none" cap="none" strike="noStrike">
                    <a:solidFill>
                      <a:schemeClr val="lt1"/>
                    </a:solidFill>
                    <a:latin typeface="Lato"/>
                    <a:ea typeface="Lato"/>
                    <a:cs typeface="Lato"/>
                    <a:sym typeface="Lato"/>
                  </a:rPr>
                  <a:t>:</a:t>
                </a:r>
                <a:endParaRPr b="1" i="0" sz="1800" u="none" cap="none" strike="noStrike">
                  <a:solidFill>
                    <a:schemeClr val="lt1"/>
                  </a:solidFill>
                  <a:latin typeface="Lato"/>
                  <a:ea typeface="Lato"/>
                  <a:cs typeface="Lato"/>
                  <a:sym typeface="Lato"/>
                </a:endParaRPr>
              </a:p>
            </p:txBody>
          </p:sp>
          <p:sp>
            <p:nvSpPr>
              <p:cNvPr id="257" name="Google Shape;257;g249bd23eefa_0_126"/>
              <p:cNvSpPr txBox="1"/>
              <p:nvPr/>
            </p:nvSpPr>
            <p:spPr>
              <a:xfrm>
                <a:off x="3589975" y="1618150"/>
                <a:ext cx="535500" cy="4617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800"/>
                  <a:buFont typeface="Arial"/>
                  <a:buNone/>
                </a:pPr>
                <a:r>
                  <a:rPr b="0" i="0" lang="en-GB" sz="1800" u="none" cap="none" strike="noStrike">
                    <a:solidFill>
                      <a:schemeClr val="lt1"/>
                    </a:solidFill>
                    <a:latin typeface="Lato"/>
                    <a:ea typeface="Lato"/>
                    <a:cs typeface="Lato"/>
                    <a:sym typeface="Lato"/>
                  </a:rPr>
                  <a:t>1</a:t>
                </a:r>
                <a:r>
                  <a:rPr lang="en-GB" sz="1800">
                    <a:solidFill>
                      <a:schemeClr val="lt1"/>
                    </a:solidFill>
                    <a:latin typeface="Lato"/>
                    <a:ea typeface="Lato"/>
                    <a:cs typeface="Lato"/>
                    <a:sym typeface="Lato"/>
                  </a:rPr>
                  <a:t>0</a:t>
                </a:r>
                <a:endParaRPr b="0" i="0" sz="1800" u="none" cap="none" strike="noStrike">
                  <a:solidFill>
                    <a:schemeClr val="lt1"/>
                  </a:solidFill>
                  <a:latin typeface="Lato"/>
                  <a:ea typeface="Lato"/>
                  <a:cs typeface="Lato"/>
                  <a:sym typeface="Lato"/>
                </a:endParaRPr>
              </a:p>
            </p:txBody>
          </p:sp>
          <p:sp>
            <p:nvSpPr>
              <p:cNvPr id="258" name="Google Shape;258;g249bd23eefa_0_126"/>
              <p:cNvSpPr txBox="1"/>
              <p:nvPr/>
            </p:nvSpPr>
            <p:spPr>
              <a:xfrm>
                <a:off x="4529872" y="1618150"/>
                <a:ext cx="808200" cy="4617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800"/>
                  <a:buFont typeface="Arial"/>
                  <a:buNone/>
                </a:pPr>
                <a:r>
                  <a:rPr lang="en-GB" sz="1800">
                    <a:solidFill>
                      <a:schemeClr val="lt1"/>
                    </a:solidFill>
                    <a:latin typeface="Lato"/>
                    <a:ea typeface="Lato"/>
                    <a:cs typeface="Lato"/>
                    <a:sym typeface="Lato"/>
                  </a:rPr>
                  <a:t>2</a:t>
                </a:r>
                <a:r>
                  <a:rPr b="0" i="0" lang="en-GB" sz="1800" u="none" cap="none" strike="noStrike">
                    <a:solidFill>
                      <a:schemeClr val="lt1"/>
                    </a:solidFill>
                    <a:latin typeface="Lato"/>
                    <a:ea typeface="Lato"/>
                    <a:cs typeface="Lato"/>
                    <a:sym typeface="Lato"/>
                  </a:rPr>
                  <a:t>,</a:t>
                </a:r>
                <a:r>
                  <a:rPr lang="en-GB" sz="1800">
                    <a:solidFill>
                      <a:schemeClr val="lt1"/>
                    </a:solidFill>
                    <a:latin typeface="Lato"/>
                    <a:ea typeface="Lato"/>
                    <a:cs typeface="Lato"/>
                    <a:sym typeface="Lato"/>
                  </a:rPr>
                  <a:t>0</a:t>
                </a:r>
                <a:r>
                  <a:rPr b="0" i="0" lang="en-GB" sz="1800" u="none" cap="none" strike="noStrike">
                    <a:solidFill>
                      <a:schemeClr val="lt1"/>
                    </a:solidFill>
                    <a:latin typeface="Lato"/>
                    <a:ea typeface="Lato"/>
                    <a:cs typeface="Lato"/>
                    <a:sym typeface="Lato"/>
                  </a:rPr>
                  <a:t>00</a:t>
                </a:r>
                <a:endParaRPr b="0" i="0" sz="1800" u="none" cap="none" strike="noStrike">
                  <a:solidFill>
                    <a:schemeClr val="lt1"/>
                  </a:solidFill>
                  <a:latin typeface="Lato"/>
                  <a:ea typeface="Lato"/>
                  <a:cs typeface="Lato"/>
                  <a:sym typeface="Lato"/>
                </a:endParaRPr>
              </a:p>
            </p:txBody>
          </p:sp>
          <p:sp>
            <p:nvSpPr>
              <p:cNvPr id="259" name="Google Shape;259;g249bd23eefa_0_126"/>
              <p:cNvSpPr txBox="1"/>
              <p:nvPr/>
            </p:nvSpPr>
            <p:spPr>
              <a:xfrm>
                <a:off x="4156979" y="1618150"/>
                <a:ext cx="341400" cy="4617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800"/>
                  <a:buFont typeface="Arial"/>
                  <a:buNone/>
                </a:pPr>
                <a:r>
                  <a:rPr b="1" i="0" lang="en-GB" sz="1800" u="none" cap="none" strike="noStrike">
                    <a:solidFill>
                      <a:schemeClr val="lt1"/>
                    </a:solidFill>
                    <a:latin typeface="Lato"/>
                    <a:ea typeface="Lato"/>
                    <a:cs typeface="Lato"/>
                    <a:sym typeface="Lato"/>
                  </a:rPr>
                  <a:t>:</a:t>
                </a:r>
                <a:endParaRPr b="1" i="0" sz="1800" u="none" cap="none" strike="noStrike">
                  <a:solidFill>
                    <a:schemeClr val="lt1"/>
                  </a:solidFill>
                  <a:latin typeface="Lato"/>
                  <a:ea typeface="Lato"/>
                  <a:cs typeface="Lato"/>
                  <a:sym typeface="Lato"/>
                </a:endParaRPr>
              </a:p>
            </p:txBody>
          </p:sp>
        </p:grpSp>
        <p:sp>
          <p:nvSpPr>
            <p:cNvPr id="260" name="Google Shape;260;g249bd23eefa_0_126"/>
            <p:cNvSpPr/>
            <p:nvPr/>
          </p:nvSpPr>
          <p:spPr>
            <a:xfrm>
              <a:off x="4168575" y="1302050"/>
              <a:ext cx="2017800" cy="804300"/>
            </a:xfrm>
            <a:prstGeom prst="rect">
              <a:avLst/>
            </a:prstGeom>
            <a:noFill/>
            <a:ln cap="flat" cmpd="sng" w="2857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Lato"/>
                <a:ea typeface="Lato"/>
                <a:cs typeface="Lato"/>
                <a:sym typeface="Lato"/>
              </a:endParaRPr>
            </a:p>
          </p:txBody>
        </p:sp>
      </p:grpSp>
      <p:grpSp>
        <p:nvGrpSpPr>
          <p:cNvPr id="261" name="Google Shape;261;g249bd23eefa_0_126"/>
          <p:cNvGrpSpPr/>
          <p:nvPr/>
        </p:nvGrpSpPr>
        <p:grpSpPr>
          <a:xfrm>
            <a:off x="5541038" y="2427700"/>
            <a:ext cx="821400" cy="615600"/>
            <a:chOff x="4911050" y="2714225"/>
            <a:chExt cx="821400" cy="615600"/>
          </a:xfrm>
        </p:grpSpPr>
        <p:sp>
          <p:nvSpPr>
            <p:cNvPr id="262" name="Google Shape;262;g249bd23eefa_0_126"/>
            <p:cNvSpPr txBox="1"/>
            <p:nvPr/>
          </p:nvSpPr>
          <p:spPr>
            <a:xfrm>
              <a:off x="4911050" y="2714225"/>
              <a:ext cx="319800" cy="6156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2800"/>
                <a:buFont typeface="Arial"/>
                <a:buNone/>
              </a:pPr>
              <a:r>
                <a:rPr b="1" i="0" lang="en-GB" sz="2800" u="none" cap="none" strike="noStrike">
                  <a:solidFill>
                    <a:schemeClr val="accent2"/>
                  </a:solidFill>
                  <a:latin typeface="Lato"/>
                  <a:ea typeface="Lato"/>
                  <a:cs typeface="Lato"/>
                  <a:sym typeface="Lato"/>
                </a:rPr>
                <a:t>÷</a:t>
              </a:r>
              <a:endParaRPr b="1" i="0" sz="1400" u="none" cap="none" strike="noStrike">
                <a:solidFill>
                  <a:schemeClr val="accent2"/>
                </a:solidFill>
                <a:latin typeface="Lato"/>
                <a:ea typeface="Lato"/>
                <a:cs typeface="Lato"/>
                <a:sym typeface="Lato"/>
              </a:endParaRPr>
            </a:p>
          </p:txBody>
        </p:sp>
        <p:sp>
          <p:nvSpPr>
            <p:cNvPr id="263" name="Google Shape;263;g249bd23eefa_0_126"/>
            <p:cNvSpPr txBox="1"/>
            <p:nvPr/>
          </p:nvSpPr>
          <p:spPr>
            <a:xfrm>
              <a:off x="5230850" y="2821925"/>
              <a:ext cx="501600" cy="4002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400"/>
                <a:buFont typeface="Arial"/>
                <a:buNone/>
              </a:pPr>
              <a:r>
                <a:rPr b="1" i="0" lang="en-GB" sz="1400" u="none" cap="none" strike="noStrike">
                  <a:solidFill>
                    <a:schemeClr val="accent2"/>
                  </a:solidFill>
                  <a:latin typeface="Lato"/>
                  <a:ea typeface="Lato"/>
                  <a:cs typeface="Lato"/>
                  <a:sym typeface="Lato"/>
                </a:rPr>
                <a:t>1</a:t>
              </a:r>
              <a:r>
                <a:rPr b="1" lang="en-GB">
                  <a:solidFill>
                    <a:schemeClr val="accent2"/>
                  </a:solidFill>
                  <a:latin typeface="Lato"/>
                  <a:ea typeface="Lato"/>
                  <a:cs typeface="Lato"/>
                  <a:sym typeface="Lato"/>
                </a:rPr>
                <a:t>0</a:t>
              </a:r>
              <a:endParaRPr b="1" i="0" sz="1400" u="none" cap="none" strike="noStrike">
                <a:solidFill>
                  <a:schemeClr val="accent2"/>
                </a:solidFill>
                <a:latin typeface="Lato"/>
                <a:ea typeface="Lato"/>
                <a:cs typeface="Lato"/>
                <a:sym typeface="Lato"/>
              </a:endParaRPr>
            </a:p>
          </p:txBody>
        </p:sp>
      </p:grpSp>
      <p:sp>
        <p:nvSpPr>
          <p:cNvPr id="264" name="Google Shape;264;g249bd23eefa_0_126"/>
          <p:cNvSpPr txBox="1"/>
          <p:nvPr/>
        </p:nvSpPr>
        <p:spPr>
          <a:xfrm>
            <a:off x="6646850" y="2397850"/>
            <a:ext cx="2286600" cy="1231500"/>
          </a:xfrm>
          <a:prstGeom prst="rect">
            <a:avLst/>
          </a:prstGeom>
          <a:solidFill>
            <a:schemeClr val="accent2"/>
          </a:solid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100"/>
              <a:buFont typeface="Arial"/>
              <a:buNone/>
            </a:pPr>
            <a:r>
              <a:rPr b="1" i="0" lang="en-GB" sz="1400" u="none" cap="none" strike="noStrike">
                <a:solidFill>
                  <a:schemeClr val="lt1"/>
                </a:solidFill>
                <a:latin typeface="Lato"/>
                <a:ea typeface="Lato"/>
                <a:cs typeface="Lato"/>
                <a:sym typeface="Lato"/>
              </a:rPr>
              <a:t>Divide both sides by 1</a:t>
            </a:r>
            <a:r>
              <a:rPr b="1" lang="en-GB">
                <a:solidFill>
                  <a:schemeClr val="lt1"/>
                </a:solidFill>
                <a:latin typeface="Lato"/>
                <a:ea typeface="Lato"/>
                <a:cs typeface="Lato"/>
                <a:sym typeface="Lato"/>
              </a:rPr>
              <a:t>0</a:t>
            </a:r>
            <a:r>
              <a:rPr b="1" i="0" lang="en-GB" sz="1400" u="none" cap="none" strike="noStrike">
                <a:solidFill>
                  <a:schemeClr val="lt1"/>
                </a:solidFill>
                <a:latin typeface="Lato"/>
                <a:ea typeface="Lato"/>
                <a:cs typeface="Lato"/>
                <a:sym typeface="Lato"/>
              </a:rPr>
              <a:t> to find how many FIFA points £1 is worth 200 FIFA points.</a:t>
            </a:r>
            <a:endParaRPr b="1" i="0" sz="1400" u="none" cap="none" strike="noStrike">
              <a:solidFill>
                <a:schemeClr val="lt1"/>
              </a:solidFill>
              <a:latin typeface="Lato"/>
              <a:ea typeface="Lato"/>
              <a:cs typeface="Lato"/>
              <a:sym typeface="Lato"/>
            </a:endParaRPr>
          </a:p>
          <a:p>
            <a:pPr indent="0" lvl="0" marL="0" marR="0" rtl="0" algn="l">
              <a:lnSpc>
                <a:spcPct val="100000"/>
              </a:lnSpc>
              <a:spcBef>
                <a:spcPts val="0"/>
              </a:spcBef>
              <a:spcAft>
                <a:spcPts val="0"/>
              </a:spcAft>
              <a:buClr>
                <a:srgbClr val="000000"/>
              </a:buClr>
              <a:buSzPts val="1100"/>
              <a:buFont typeface="Arial"/>
              <a:buNone/>
            </a:pPr>
            <a:r>
              <a:rPr b="1" i="1" lang="en-GB" sz="1200" u="none" cap="none" strike="noStrike">
                <a:solidFill>
                  <a:schemeClr val="lt1"/>
                </a:solidFill>
                <a:latin typeface="Lato"/>
                <a:ea typeface="Lato"/>
                <a:cs typeface="Lato"/>
                <a:sym typeface="Lato"/>
              </a:rPr>
              <a:t>i.e. divide the points by the £ cost</a:t>
            </a:r>
            <a:endParaRPr b="1" i="1" sz="1200" u="none" cap="none" strike="noStrike">
              <a:solidFill>
                <a:schemeClr val="lt1"/>
              </a:solidFill>
              <a:latin typeface="Lato"/>
              <a:ea typeface="Lato"/>
              <a:cs typeface="Lato"/>
              <a:sym typeface="Lato"/>
            </a:endParaRPr>
          </a:p>
        </p:txBody>
      </p:sp>
      <p:grpSp>
        <p:nvGrpSpPr>
          <p:cNvPr id="265" name="Google Shape;265;g249bd23eefa_0_126"/>
          <p:cNvGrpSpPr/>
          <p:nvPr/>
        </p:nvGrpSpPr>
        <p:grpSpPr>
          <a:xfrm>
            <a:off x="4435250" y="2427700"/>
            <a:ext cx="821400" cy="615600"/>
            <a:chOff x="4911050" y="2714225"/>
            <a:chExt cx="821400" cy="615600"/>
          </a:xfrm>
        </p:grpSpPr>
        <p:sp>
          <p:nvSpPr>
            <p:cNvPr id="266" name="Google Shape;266;g249bd23eefa_0_126"/>
            <p:cNvSpPr txBox="1"/>
            <p:nvPr/>
          </p:nvSpPr>
          <p:spPr>
            <a:xfrm>
              <a:off x="4911050" y="2714225"/>
              <a:ext cx="319800" cy="6156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2800"/>
                <a:buFont typeface="Arial"/>
                <a:buNone/>
              </a:pPr>
              <a:r>
                <a:rPr b="1" i="0" lang="en-GB" sz="2800" u="none" cap="none" strike="noStrike">
                  <a:solidFill>
                    <a:schemeClr val="accent2"/>
                  </a:solidFill>
                  <a:latin typeface="Lato"/>
                  <a:ea typeface="Lato"/>
                  <a:cs typeface="Lato"/>
                  <a:sym typeface="Lato"/>
                </a:rPr>
                <a:t>÷</a:t>
              </a:r>
              <a:endParaRPr b="1" i="0" sz="1400" u="none" cap="none" strike="noStrike">
                <a:solidFill>
                  <a:schemeClr val="accent2"/>
                </a:solidFill>
                <a:latin typeface="Lato"/>
                <a:ea typeface="Lato"/>
                <a:cs typeface="Lato"/>
                <a:sym typeface="Lato"/>
              </a:endParaRPr>
            </a:p>
          </p:txBody>
        </p:sp>
        <p:sp>
          <p:nvSpPr>
            <p:cNvPr id="267" name="Google Shape;267;g249bd23eefa_0_126"/>
            <p:cNvSpPr txBox="1"/>
            <p:nvPr/>
          </p:nvSpPr>
          <p:spPr>
            <a:xfrm>
              <a:off x="5230850" y="2821925"/>
              <a:ext cx="501600" cy="4002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400"/>
                <a:buFont typeface="Arial"/>
                <a:buNone/>
              </a:pPr>
              <a:r>
                <a:rPr b="1" i="0" lang="en-GB" sz="1400" u="none" cap="none" strike="noStrike">
                  <a:solidFill>
                    <a:schemeClr val="accent2"/>
                  </a:solidFill>
                  <a:latin typeface="Lato"/>
                  <a:ea typeface="Lato"/>
                  <a:cs typeface="Lato"/>
                  <a:sym typeface="Lato"/>
                </a:rPr>
                <a:t>1</a:t>
              </a:r>
              <a:r>
                <a:rPr b="1" lang="en-GB">
                  <a:solidFill>
                    <a:schemeClr val="accent2"/>
                  </a:solidFill>
                  <a:latin typeface="Lato"/>
                  <a:ea typeface="Lato"/>
                  <a:cs typeface="Lato"/>
                  <a:sym typeface="Lato"/>
                </a:rPr>
                <a:t>0</a:t>
              </a:r>
              <a:endParaRPr b="1" i="0" sz="1400" u="none" cap="none" strike="noStrike">
                <a:solidFill>
                  <a:schemeClr val="accent2"/>
                </a:solidFill>
                <a:latin typeface="Lato"/>
                <a:ea typeface="Lato"/>
                <a:cs typeface="Lato"/>
                <a:sym typeface="Lato"/>
              </a:endParaRPr>
            </a:p>
          </p:txBody>
        </p:sp>
      </p:grpSp>
      <p:sp>
        <p:nvSpPr>
          <p:cNvPr id="268" name="Google Shape;268;g249bd23eefa_0_126"/>
          <p:cNvSpPr txBox="1"/>
          <p:nvPr/>
        </p:nvSpPr>
        <p:spPr>
          <a:xfrm>
            <a:off x="4506425" y="2890900"/>
            <a:ext cx="501600" cy="461700"/>
          </a:xfrm>
          <a:prstGeom prst="rect">
            <a:avLst/>
          </a:prstGeom>
          <a:no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1800"/>
              <a:buFont typeface="Arial"/>
              <a:buNone/>
            </a:pPr>
            <a:r>
              <a:rPr b="1" i="0" lang="en-GB" sz="1800" u="none" cap="none" strike="noStrike">
                <a:solidFill>
                  <a:schemeClr val="lt1"/>
                </a:solidFill>
                <a:latin typeface="Lato"/>
                <a:ea typeface="Lato"/>
                <a:cs typeface="Lato"/>
                <a:sym typeface="Lato"/>
              </a:rPr>
              <a:t>1</a:t>
            </a:r>
            <a:endParaRPr b="1" i="0" sz="1800" u="none" cap="none" strike="noStrike">
              <a:solidFill>
                <a:schemeClr val="lt1"/>
              </a:solidFill>
              <a:latin typeface="Lato"/>
              <a:ea typeface="Lato"/>
              <a:cs typeface="Lato"/>
              <a:sym typeface="Lato"/>
            </a:endParaRPr>
          </a:p>
        </p:txBody>
      </p:sp>
      <p:sp>
        <p:nvSpPr>
          <p:cNvPr id="269" name="Google Shape;269;g249bd23eefa_0_126"/>
          <p:cNvSpPr txBox="1"/>
          <p:nvPr/>
        </p:nvSpPr>
        <p:spPr>
          <a:xfrm>
            <a:off x="5559500" y="2890900"/>
            <a:ext cx="757200" cy="4617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800"/>
              <a:buFont typeface="Arial"/>
              <a:buNone/>
            </a:pPr>
            <a:r>
              <a:rPr b="1" lang="en-GB" sz="1800">
                <a:solidFill>
                  <a:schemeClr val="lt1"/>
                </a:solidFill>
                <a:latin typeface="Lato"/>
                <a:ea typeface="Lato"/>
                <a:cs typeface="Lato"/>
                <a:sym typeface="Lato"/>
              </a:rPr>
              <a:t>200</a:t>
            </a:r>
            <a:endParaRPr b="1" i="0" sz="1800" u="none" cap="none" strike="noStrike">
              <a:solidFill>
                <a:schemeClr val="lt1"/>
              </a:solidFill>
              <a:latin typeface="Lato"/>
              <a:ea typeface="Lato"/>
              <a:cs typeface="Lato"/>
              <a:sym typeface="Lato"/>
            </a:endParaRPr>
          </a:p>
        </p:txBody>
      </p:sp>
      <p:sp>
        <p:nvSpPr>
          <p:cNvPr id="270" name="Google Shape;270;g249bd23eefa_0_126"/>
          <p:cNvSpPr txBox="1"/>
          <p:nvPr/>
        </p:nvSpPr>
        <p:spPr>
          <a:xfrm>
            <a:off x="5076538" y="2890900"/>
            <a:ext cx="319800" cy="4617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800"/>
              <a:buFont typeface="Arial"/>
              <a:buNone/>
            </a:pPr>
            <a:r>
              <a:rPr b="1" i="0" lang="en-GB" sz="1800" u="none" cap="none" strike="noStrike">
                <a:solidFill>
                  <a:schemeClr val="lt1"/>
                </a:solidFill>
                <a:latin typeface="Lato"/>
                <a:ea typeface="Lato"/>
                <a:cs typeface="Lato"/>
                <a:sym typeface="Lato"/>
              </a:rPr>
              <a:t>:</a:t>
            </a:r>
            <a:endParaRPr b="1" i="0" sz="1800" u="none" cap="none" strike="noStrike">
              <a:solidFill>
                <a:schemeClr val="lt1"/>
              </a:solidFill>
              <a:latin typeface="Lato"/>
              <a:ea typeface="Lato"/>
              <a:cs typeface="Lato"/>
              <a:sym typeface="Lato"/>
            </a:endParaRPr>
          </a:p>
        </p:txBody>
      </p:sp>
      <p:sp>
        <p:nvSpPr>
          <p:cNvPr id="271" name="Google Shape;271;g249bd23eefa_0_126"/>
          <p:cNvSpPr/>
          <p:nvPr/>
        </p:nvSpPr>
        <p:spPr>
          <a:xfrm>
            <a:off x="4346550" y="2457313"/>
            <a:ext cx="2017800" cy="986100"/>
          </a:xfrm>
          <a:prstGeom prst="rect">
            <a:avLst/>
          </a:prstGeom>
          <a:noFill/>
          <a:ln cap="flat" cmpd="sng" w="2857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Lato"/>
              <a:ea typeface="Lato"/>
              <a:cs typeface="Lato"/>
              <a:sym typeface="Lato"/>
            </a:endParaRPr>
          </a:p>
        </p:txBody>
      </p:sp>
      <p:sp>
        <p:nvSpPr>
          <p:cNvPr id="272" name="Google Shape;272;g249bd23eefa_0_126"/>
          <p:cNvSpPr txBox="1"/>
          <p:nvPr>
            <p:ph type="ctrTitle"/>
          </p:nvPr>
        </p:nvSpPr>
        <p:spPr>
          <a:xfrm>
            <a:off x="943850" y="135600"/>
            <a:ext cx="5703000" cy="5160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990"/>
              <a:buFont typeface="Arial"/>
              <a:buNone/>
            </a:pPr>
            <a:r>
              <a:rPr b="1" i="0" lang="en-GB" sz="2900" u="none" cap="none" strike="noStrike">
                <a:solidFill>
                  <a:schemeClr val="accent2"/>
                </a:solidFill>
                <a:latin typeface="Lato"/>
                <a:ea typeface="Lato"/>
                <a:cs typeface="Lato"/>
                <a:sym typeface="Lato"/>
              </a:rPr>
              <a:t>Calculating the cost of gaming</a:t>
            </a:r>
            <a:endParaRPr b="1" i="0" sz="2900" u="none" cap="none" strike="noStrike">
              <a:solidFill>
                <a:schemeClr val="accent2"/>
              </a:solidFill>
              <a:latin typeface="Lato"/>
              <a:ea typeface="Lato"/>
              <a:cs typeface="Lato"/>
              <a:sym typeface="Lato"/>
            </a:endParaRPr>
          </a:p>
        </p:txBody>
      </p:sp>
      <p:sp>
        <p:nvSpPr>
          <p:cNvPr id="273" name="Google Shape;273;g249bd23eefa_0_126"/>
          <p:cNvSpPr txBox="1"/>
          <p:nvPr/>
        </p:nvSpPr>
        <p:spPr>
          <a:xfrm>
            <a:off x="1037100" y="651600"/>
            <a:ext cx="6599100" cy="4617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700"/>
              <a:buFont typeface="Arial"/>
              <a:buNone/>
            </a:pPr>
            <a:r>
              <a:rPr b="1" i="0" lang="en-GB" sz="1800" u="none" cap="none" strike="noStrike">
                <a:solidFill>
                  <a:schemeClr val="lt1"/>
                </a:solidFill>
                <a:latin typeface="Lato"/>
                <a:ea typeface="Lato"/>
                <a:cs typeface="Lato"/>
                <a:sym typeface="Lato"/>
              </a:rPr>
              <a:t>We</a:t>
            </a:r>
            <a:r>
              <a:rPr b="1" lang="en-GB" sz="1800">
                <a:solidFill>
                  <a:schemeClr val="lt1"/>
                </a:solidFill>
                <a:latin typeface="Lato"/>
                <a:ea typeface="Lato"/>
                <a:cs typeface="Lato"/>
                <a:sym typeface="Lato"/>
              </a:rPr>
              <a:t>’</a:t>
            </a:r>
            <a:r>
              <a:rPr b="1" i="0" lang="en-GB" sz="1800" u="none" cap="none" strike="noStrike">
                <a:solidFill>
                  <a:schemeClr val="lt1"/>
                </a:solidFill>
                <a:latin typeface="Lato"/>
                <a:ea typeface="Lato"/>
                <a:cs typeface="Lato"/>
                <a:sym typeface="Lato"/>
              </a:rPr>
              <a:t>re going to see how much in-game purchases cost in pounds</a:t>
            </a:r>
            <a:endParaRPr b="0" i="0" sz="1800" u="none" cap="none" strike="noStrike">
              <a:solidFill>
                <a:schemeClr val="lt1"/>
              </a:solidFill>
              <a:latin typeface="Lato"/>
              <a:ea typeface="Lato"/>
              <a:cs typeface="Lato"/>
              <a:sym typeface="Lato"/>
            </a:endParaRPr>
          </a:p>
        </p:txBody>
      </p:sp>
      <p:pic>
        <p:nvPicPr>
          <p:cNvPr id="274" name="Google Shape;274;g249bd23eefa_0_126"/>
          <p:cNvPicPr preferRelativeResize="0"/>
          <p:nvPr/>
        </p:nvPicPr>
        <p:blipFill rotWithShape="1">
          <a:blip r:embed="rId4">
            <a:alphaModFix/>
          </a:blip>
          <a:srcRect b="0" l="0" r="0" t="0"/>
          <a:stretch/>
        </p:blipFill>
        <p:spPr>
          <a:xfrm>
            <a:off x="679755" y="1231413"/>
            <a:ext cx="1725972" cy="690376"/>
          </a:xfrm>
          <a:prstGeom prst="rect">
            <a:avLst/>
          </a:prstGeom>
          <a:noFill/>
          <a:ln>
            <a:noFill/>
          </a:ln>
        </p:spPr>
      </p:pic>
      <p:sp>
        <p:nvSpPr>
          <p:cNvPr id="275" name="Google Shape;275;g249bd23eefa_0_126"/>
          <p:cNvSpPr txBox="1"/>
          <p:nvPr/>
        </p:nvSpPr>
        <p:spPr>
          <a:xfrm>
            <a:off x="244400" y="2067375"/>
            <a:ext cx="3028500" cy="2491200"/>
          </a:xfrm>
          <a:prstGeom prst="rect">
            <a:avLst/>
          </a:prstGeom>
          <a:solidFill>
            <a:schemeClr val="lt1"/>
          </a:solidFill>
          <a:ln cap="flat" cmpd="sng" w="28575">
            <a:solidFill>
              <a:schemeClr val="accent2"/>
            </a:solidFill>
            <a:prstDash val="solid"/>
            <a:round/>
            <a:headEnd len="sm" w="sm" type="none"/>
            <a:tailEnd len="sm" w="sm" type="none"/>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1100"/>
              <a:buFont typeface="Arial"/>
              <a:buNone/>
            </a:pPr>
            <a:r>
              <a:rPr b="1" i="0" lang="en-GB" sz="1400" u="none" cap="none" strike="noStrike">
                <a:solidFill>
                  <a:srgbClr val="000000"/>
                </a:solidFill>
                <a:latin typeface="Lato"/>
                <a:ea typeface="Lato"/>
                <a:cs typeface="Lato"/>
                <a:sym typeface="Lato"/>
              </a:rPr>
              <a:t>In Game Currency:</a:t>
            </a:r>
            <a:endParaRPr b="1" i="0" sz="1400" u="none" cap="none" strike="noStrike">
              <a:solidFill>
                <a:srgbClr val="000000"/>
              </a:solidFill>
              <a:latin typeface="Lato"/>
              <a:ea typeface="Lato"/>
              <a:cs typeface="Lato"/>
              <a:sym typeface="Lato"/>
            </a:endParaRPr>
          </a:p>
          <a:p>
            <a:pPr indent="0" lvl="0" marL="0" marR="0" rtl="0" algn="ctr">
              <a:lnSpc>
                <a:spcPct val="100000"/>
              </a:lnSpc>
              <a:spcBef>
                <a:spcPts val="0"/>
              </a:spcBef>
              <a:spcAft>
                <a:spcPts val="0"/>
              </a:spcAft>
              <a:buClr>
                <a:srgbClr val="000000"/>
              </a:buClr>
              <a:buSzPts val="1100"/>
              <a:buFont typeface="Arial"/>
              <a:buNone/>
            </a:pPr>
            <a:r>
              <a:rPr b="0" i="0" lang="en-GB" sz="1400" u="none" cap="none" strike="noStrike">
                <a:solidFill>
                  <a:srgbClr val="000000"/>
                </a:solidFill>
                <a:latin typeface="Lato"/>
                <a:ea typeface="Lato"/>
                <a:cs typeface="Lato"/>
                <a:sym typeface="Lato"/>
              </a:rPr>
              <a:t>FIFA Points</a:t>
            </a:r>
            <a:endParaRPr b="0" i="0" sz="1400" u="none" cap="none" strike="noStrike">
              <a:solidFill>
                <a:srgbClr val="000000"/>
              </a:solidFill>
              <a:latin typeface="Lato"/>
              <a:ea typeface="Lato"/>
              <a:cs typeface="Lato"/>
              <a:sym typeface="Lato"/>
            </a:endParaRPr>
          </a:p>
          <a:p>
            <a:pPr indent="0" lvl="0" marL="0" marR="0" rtl="0" algn="ctr">
              <a:lnSpc>
                <a:spcPct val="100000"/>
              </a:lnSpc>
              <a:spcBef>
                <a:spcPts val="0"/>
              </a:spcBef>
              <a:spcAft>
                <a:spcPts val="0"/>
              </a:spcAft>
              <a:buClr>
                <a:srgbClr val="000000"/>
              </a:buClr>
              <a:buSzPts val="1100"/>
              <a:buFont typeface="Arial"/>
              <a:buNone/>
            </a:pPr>
            <a:r>
              <a:t/>
            </a:r>
            <a:endParaRPr b="0" i="0" sz="800" u="none" cap="none" strike="noStrike">
              <a:solidFill>
                <a:srgbClr val="000000"/>
              </a:solidFill>
              <a:latin typeface="Lato"/>
              <a:ea typeface="Lato"/>
              <a:cs typeface="Lato"/>
              <a:sym typeface="Lato"/>
            </a:endParaRPr>
          </a:p>
          <a:p>
            <a:pPr indent="0" lvl="0" marL="0" marR="0" rtl="0" algn="ctr">
              <a:lnSpc>
                <a:spcPct val="100000"/>
              </a:lnSpc>
              <a:spcBef>
                <a:spcPts val="0"/>
              </a:spcBef>
              <a:spcAft>
                <a:spcPts val="0"/>
              </a:spcAft>
              <a:buClr>
                <a:srgbClr val="000000"/>
              </a:buClr>
              <a:buSzPts val="1100"/>
              <a:buFont typeface="Arial"/>
              <a:buNone/>
            </a:pPr>
            <a:r>
              <a:rPr b="1" i="0" lang="en-GB" sz="1400" u="none" cap="none" strike="noStrike">
                <a:solidFill>
                  <a:srgbClr val="000000"/>
                </a:solidFill>
                <a:latin typeface="Lato"/>
                <a:ea typeface="Lato"/>
                <a:cs typeface="Lato"/>
                <a:sym typeface="Lato"/>
              </a:rPr>
              <a:t>Cost:</a:t>
            </a:r>
            <a:endParaRPr b="1" i="0" sz="1400" u="none" cap="none" strike="noStrike">
              <a:solidFill>
                <a:srgbClr val="000000"/>
              </a:solidFill>
              <a:latin typeface="Lato"/>
              <a:ea typeface="Lato"/>
              <a:cs typeface="Lato"/>
              <a:sym typeface="Lato"/>
            </a:endParaRPr>
          </a:p>
          <a:p>
            <a:pPr indent="0" lvl="0" marL="0" marR="0" rtl="0" algn="ctr">
              <a:lnSpc>
                <a:spcPct val="100000"/>
              </a:lnSpc>
              <a:spcBef>
                <a:spcPts val="0"/>
              </a:spcBef>
              <a:spcAft>
                <a:spcPts val="0"/>
              </a:spcAft>
              <a:buClr>
                <a:srgbClr val="000000"/>
              </a:buClr>
              <a:buSzPts val="1100"/>
              <a:buFont typeface="Arial"/>
              <a:buNone/>
            </a:pPr>
            <a:r>
              <a:rPr b="0" i="0" lang="en-GB" sz="1400" u="none" cap="none" strike="noStrike">
                <a:solidFill>
                  <a:srgbClr val="000000"/>
                </a:solidFill>
                <a:latin typeface="Lato"/>
                <a:ea typeface="Lato"/>
                <a:cs typeface="Lato"/>
                <a:sym typeface="Lato"/>
              </a:rPr>
              <a:t>£1</a:t>
            </a:r>
            <a:r>
              <a:rPr lang="en-GB">
                <a:latin typeface="Lato"/>
                <a:ea typeface="Lato"/>
                <a:cs typeface="Lato"/>
                <a:sym typeface="Lato"/>
              </a:rPr>
              <a:t>0</a:t>
            </a:r>
            <a:r>
              <a:rPr b="0" i="0" lang="en-GB" sz="1400" u="none" cap="none" strike="noStrike">
                <a:solidFill>
                  <a:srgbClr val="000000"/>
                </a:solidFill>
                <a:latin typeface="Lato"/>
                <a:ea typeface="Lato"/>
                <a:cs typeface="Lato"/>
                <a:sym typeface="Lato"/>
              </a:rPr>
              <a:t>.00 for </a:t>
            </a:r>
            <a:r>
              <a:rPr lang="en-GB">
                <a:latin typeface="Lato"/>
                <a:ea typeface="Lato"/>
                <a:cs typeface="Lato"/>
                <a:sym typeface="Lato"/>
              </a:rPr>
              <a:t>2</a:t>
            </a:r>
            <a:r>
              <a:rPr b="0" i="0" lang="en-GB" sz="1400" u="none" cap="none" strike="noStrike">
                <a:solidFill>
                  <a:srgbClr val="000000"/>
                </a:solidFill>
                <a:latin typeface="Lato"/>
                <a:ea typeface="Lato"/>
                <a:cs typeface="Lato"/>
                <a:sym typeface="Lato"/>
              </a:rPr>
              <a:t>,</a:t>
            </a:r>
            <a:r>
              <a:rPr lang="en-GB">
                <a:latin typeface="Lato"/>
                <a:ea typeface="Lato"/>
                <a:cs typeface="Lato"/>
                <a:sym typeface="Lato"/>
              </a:rPr>
              <a:t>0</a:t>
            </a:r>
            <a:r>
              <a:rPr b="0" i="0" lang="en-GB" sz="1400" u="none" cap="none" strike="noStrike">
                <a:solidFill>
                  <a:srgbClr val="000000"/>
                </a:solidFill>
                <a:latin typeface="Lato"/>
                <a:ea typeface="Lato"/>
                <a:cs typeface="Lato"/>
                <a:sym typeface="Lato"/>
              </a:rPr>
              <a:t>00</a:t>
            </a:r>
            <a:endParaRPr b="0" i="0" sz="1400" u="none" cap="none" strike="noStrike">
              <a:solidFill>
                <a:srgbClr val="000000"/>
              </a:solidFill>
              <a:latin typeface="Lato"/>
              <a:ea typeface="Lato"/>
              <a:cs typeface="Lato"/>
              <a:sym typeface="Lato"/>
            </a:endParaRPr>
          </a:p>
          <a:p>
            <a:pPr indent="0" lvl="0" marL="0" marR="0" rtl="0" algn="ctr">
              <a:lnSpc>
                <a:spcPct val="100000"/>
              </a:lnSpc>
              <a:spcBef>
                <a:spcPts val="0"/>
              </a:spcBef>
              <a:spcAft>
                <a:spcPts val="0"/>
              </a:spcAft>
              <a:buClr>
                <a:srgbClr val="000000"/>
              </a:buClr>
              <a:buSzPts val="1100"/>
              <a:buFont typeface="Arial"/>
              <a:buNone/>
            </a:pPr>
            <a:r>
              <a:t/>
            </a:r>
            <a:endParaRPr b="0" i="0" sz="1400" u="none" cap="none" strike="noStrike">
              <a:solidFill>
                <a:srgbClr val="000000"/>
              </a:solidFill>
              <a:latin typeface="Lato"/>
              <a:ea typeface="Lato"/>
              <a:cs typeface="Lato"/>
              <a:sym typeface="Lato"/>
            </a:endParaRPr>
          </a:p>
          <a:p>
            <a:pPr indent="0" lvl="0" marL="0" marR="0" rtl="0" algn="ctr">
              <a:lnSpc>
                <a:spcPct val="100000"/>
              </a:lnSpc>
              <a:spcBef>
                <a:spcPts val="0"/>
              </a:spcBef>
              <a:spcAft>
                <a:spcPts val="0"/>
              </a:spcAft>
              <a:buClr>
                <a:srgbClr val="000000"/>
              </a:buClr>
              <a:buSzPts val="1100"/>
              <a:buFont typeface="Arial"/>
              <a:buNone/>
            </a:pPr>
            <a:r>
              <a:rPr b="1" i="0" lang="en-GB" sz="1400" u="none" cap="none" strike="noStrike">
                <a:solidFill>
                  <a:srgbClr val="000000"/>
                </a:solidFill>
                <a:latin typeface="Lato"/>
                <a:ea typeface="Lato"/>
                <a:cs typeface="Lato"/>
                <a:sym typeface="Lato"/>
              </a:rPr>
              <a:t>In-game Purchases:</a:t>
            </a:r>
            <a:endParaRPr b="1" i="0" sz="1400" u="none" cap="none" strike="noStrike">
              <a:solidFill>
                <a:srgbClr val="000000"/>
              </a:solidFill>
              <a:latin typeface="Lato"/>
              <a:ea typeface="Lato"/>
              <a:cs typeface="Lato"/>
              <a:sym typeface="Lato"/>
            </a:endParaRPr>
          </a:p>
          <a:p>
            <a:pPr indent="0" lvl="0" marL="0" marR="0" rtl="0" algn="ctr">
              <a:lnSpc>
                <a:spcPct val="115000"/>
              </a:lnSpc>
              <a:spcBef>
                <a:spcPts val="0"/>
              </a:spcBef>
              <a:spcAft>
                <a:spcPts val="0"/>
              </a:spcAft>
              <a:buClr>
                <a:srgbClr val="000000"/>
              </a:buClr>
              <a:buSzPts val="1000"/>
              <a:buFont typeface="Arial"/>
              <a:buNone/>
            </a:pPr>
            <a:r>
              <a:rPr b="1" i="1" lang="en-GB" sz="1300">
                <a:solidFill>
                  <a:schemeClr val="accent2"/>
                </a:solidFill>
                <a:latin typeface="Lato"/>
                <a:ea typeface="Lato"/>
                <a:cs typeface="Lato"/>
                <a:sym typeface="Lato"/>
              </a:rPr>
              <a:t>Player cards</a:t>
            </a:r>
            <a:r>
              <a:rPr b="0" i="0" lang="en-GB" sz="1300" u="none" cap="none" strike="noStrike">
                <a:solidFill>
                  <a:srgbClr val="000000"/>
                </a:solidFill>
                <a:latin typeface="Lato"/>
                <a:ea typeface="Lato"/>
                <a:cs typeface="Lato"/>
                <a:sym typeface="Lato"/>
              </a:rPr>
              <a:t>: 150 FIFA points</a:t>
            </a:r>
            <a:endParaRPr b="0" i="0" sz="1300" u="none" cap="none" strike="noStrike">
              <a:solidFill>
                <a:srgbClr val="000000"/>
              </a:solidFill>
              <a:latin typeface="Lato"/>
              <a:ea typeface="Lato"/>
              <a:cs typeface="Lato"/>
              <a:sym typeface="Lato"/>
            </a:endParaRPr>
          </a:p>
          <a:p>
            <a:pPr indent="0" lvl="0" marL="0" marR="0" rtl="0" algn="ctr">
              <a:lnSpc>
                <a:spcPct val="115000"/>
              </a:lnSpc>
              <a:spcBef>
                <a:spcPts val="0"/>
              </a:spcBef>
              <a:spcAft>
                <a:spcPts val="0"/>
              </a:spcAft>
              <a:buClr>
                <a:srgbClr val="000000"/>
              </a:buClr>
              <a:buSzPts val="1000"/>
              <a:buFont typeface="Arial"/>
              <a:buNone/>
            </a:pPr>
            <a:r>
              <a:rPr b="1" i="1" lang="en-GB" sz="1300">
                <a:solidFill>
                  <a:schemeClr val="accent2"/>
                </a:solidFill>
                <a:latin typeface="Lato"/>
                <a:ea typeface="Lato"/>
                <a:cs typeface="Lato"/>
                <a:sym typeface="Lato"/>
              </a:rPr>
              <a:t>Jersey kits</a:t>
            </a:r>
            <a:r>
              <a:rPr b="0" i="0" lang="en-GB" sz="1300" u="none" cap="none" strike="noStrike">
                <a:solidFill>
                  <a:srgbClr val="000000"/>
                </a:solidFill>
                <a:latin typeface="Lato"/>
                <a:ea typeface="Lato"/>
                <a:cs typeface="Lato"/>
                <a:sym typeface="Lato"/>
              </a:rPr>
              <a:t>: </a:t>
            </a:r>
            <a:r>
              <a:rPr lang="en-GB" sz="1300">
                <a:latin typeface="Lato"/>
                <a:ea typeface="Lato"/>
                <a:cs typeface="Lato"/>
                <a:sym typeface="Lato"/>
              </a:rPr>
              <a:t>200 </a:t>
            </a:r>
            <a:r>
              <a:rPr b="0" i="0" lang="en-GB" sz="1300" u="none" cap="none" strike="noStrike">
                <a:solidFill>
                  <a:srgbClr val="000000"/>
                </a:solidFill>
                <a:latin typeface="Lato"/>
                <a:ea typeface="Lato"/>
                <a:cs typeface="Lato"/>
                <a:sym typeface="Lato"/>
              </a:rPr>
              <a:t>FIFA points</a:t>
            </a:r>
            <a:endParaRPr b="0" i="0" sz="1300" u="none" cap="none" strike="noStrike">
              <a:solidFill>
                <a:srgbClr val="000000"/>
              </a:solidFill>
              <a:latin typeface="Lato"/>
              <a:ea typeface="Lato"/>
              <a:cs typeface="Lato"/>
              <a:sym typeface="Lato"/>
            </a:endParaRPr>
          </a:p>
          <a:p>
            <a:pPr indent="0" lvl="0" marL="0" marR="0" rtl="0" algn="ctr">
              <a:lnSpc>
                <a:spcPct val="115000"/>
              </a:lnSpc>
              <a:spcBef>
                <a:spcPts val="0"/>
              </a:spcBef>
              <a:spcAft>
                <a:spcPts val="0"/>
              </a:spcAft>
              <a:buClr>
                <a:srgbClr val="000000"/>
              </a:buClr>
              <a:buSzPts val="1000"/>
              <a:buFont typeface="Arial"/>
              <a:buNone/>
            </a:pPr>
            <a:r>
              <a:rPr b="1" i="1" lang="en-GB" sz="1300">
                <a:solidFill>
                  <a:schemeClr val="accent2"/>
                </a:solidFill>
                <a:latin typeface="Lato"/>
                <a:ea typeface="Lato"/>
                <a:cs typeface="Lato"/>
                <a:sym typeface="Lato"/>
              </a:rPr>
              <a:t>Badges</a:t>
            </a:r>
            <a:r>
              <a:rPr b="0" i="0" lang="en-GB" sz="1300" u="none" cap="none" strike="noStrike">
                <a:solidFill>
                  <a:srgbClr val="000000"/>
                </a:solidFill>
                <a:latin typeface="Lato"/>
                <a:ea typeface="Lato"/>
                <a:cs typeface="Lato"/>
                <a:sym typeface="Lato"/>
              </a:rPr>
              <a:t>: 100 FIFA points</a:t>
            </a:r>
            <a:endParaRPr b="0" i="0" sz="1300" u="none" cap="none" strike="noStrike">
              <a:solidFill>
                <a:srgbClr val="000000"/>
              </a:solidFill>
              <a:latin typeface="Lato"/>
              <a:ea typeface="Lato"/>
              <a:cs typeface="Lato"/>
              <a:sym typeface="Lato"/>
            </a:endParaRPr>
          </a:p>
          <a:p>
            <a:pPr indent="0" lvl="0" marL="0" marR="0" rtl="0" algn="ctr">
              <a:lnSpc>
                <a:spcPct val="115000"/>
              </a:lnSpc>
              <a:spcBef>
                <a:spcPts val="0"/>
              </a:spcBef>
              <a:spcAft>
                <a:spcPts val="0"/>
              </a:spcAft>
              <a:buClr>
                <a:srgbClr val="000000"/>
              </a:buClr>
              <a:buSzPts val="1000"/>
              <a:buFont typeface="Arial"/>
              <a:buNone/>
            </a:pPr>
            <a:r>
              <a:rPr b="1" i="1" lang="en-GB" sz="1300">
                <a:solidFill>
                  <a:schemeClr val="accent2"/>
                </a:solidFill>
                <a:latin typeface="Lato"/>
                <a:ea typeface="Lato"/>
                <a:cs typeface="Lato"/>
                <a:sym typeface="Lato"/>
              </a:rPr>
              <a:t>Fitness cards</a:t>
            </a:r>
            <a:r>
              <a:rPr b="0" i="1" lang="en-GB" sz="1300" u="none" cap="none" strike="noStrike">
                <a:solidFill>
                  <a:srgbClr val="000000"/>
                </a:solidFill>
                <a:latin typeface="Lato"/>
                <a:ea typeface="Lato"/>
                <a:cs typeface="Lato"/>
                <a:sym typeface="Lato"/>
              </a:rPr>
              <a:t>: </a:t>
            </a:r>
            <a:r>
              <a:rPr lang="en-GB" sz="1300">
                <a:latin typeface="Lato"/>
                <a:ea typeface="Lato"/>
                <a:cs typeface="Lato"/>
                <a:sym typeface="Lato"/>
              </a:rPr>
              <a:t>3</a:t>
            </a:r>
            <a:r>
              <a:rPr b="0" i="0" lang="en-GB" sz="1300" u="none" cap="none" strike="noStrike">
                <a:solidFill>
                  <a:srgbClr val="000000"/>
                </a:solidFill>
                <a:latin typeface="Lato"/>
                <a:ea typeface="Lato"/>
                <a:cs typeface="Lato"/>
                <a:sym typeface="Lato"/>
              </a:rPr>
              <a:t>50 FIFA points</a:t>
            </a:r>
            <a:endParaRPr b="0" i="0" sz="1100" u="none" cap="none" strike="noStrike">
              <a:solidFill>
                <a:srgbClr val="000000"/>
              </a:solidFill>
              <a:latin typeface="Lato"/>
              <a:ea typeface="Lato"/>
              <a:cs typeface="Lato"/>
              <a:sym typeface="Lato"/>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51"/>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252"/>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61"/>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264"/>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265"/>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268"/>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269"/>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270"/>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271"/>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50"/>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9" name="Shape 279"/>
        <p:cNvGrpSpPr/>
        <p:nvPr/>
      </p:nvGrpSpPr>
      <p:grpSpPr>
        <a:xfrm>
          <a:off x="0" y="0"/>
          <a:ext cx="0" cy="0"/>
          <a:chOff x="0" y="0"/>
          <a:chExt cx="0" cy="0"/>
        </a:xfrm>
      </p:grpSpPr>
      <p:sp>
        <p:nvSpPr>
          <p:cNvPr id="280" name="Google Shape;280;g2c27dc0e935_0_1"/>
          <p:cNvSpPr txBox="1"/>
          <p:nvPr/>
        </p:nvSpPr>
        <p:spPr>
          <a:xfrm>
            <a:off x="6042025" y="1231425"/>
            <a:ext cx="2891400" cy="1046700"/>
          </a:xfrm>
          <a:prstGeom prst="rect">
            <a:avLst/>
          </a:prstGeom>
          <a:solidFill>
            <a:schemeClr val="accent2"/>
          </a:solid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100"/>
              <a:buFont typeface="Arial"/>
              <a:buNone/>
            </a:pPr>
            <a:r>
              <a:rPr b="1" lang="en-GB">
                <a:solidFill>
                  <a:schemeClr val="lt1"/>
                </a:solidFill>
                <a:latin typeface="Lato"/>
                <a:ea typeface="Lato"/>
                <a:cs typeface="Lato"/>
                <a:sym typeface="Lato"/>
              </a:rPr>
              <a:t>We are working out the value of </a:t>
            </a:r>
            <a:r>
              <a:rPr b="1" lang="en-GB" u="sng">
                <a:solidFill>
                  <a:schemeClr val="lt1"/>
                </a:solidFill>
                <a:latin typeface="Lato"/>
                <a:ea typeface="Lato"/>
                <a:cs typeface="Lato"/>
                <a:sym typeface="Lato"/>
              </a:rPr>
              <a:t>800</a:t>
            </a:r>
            <a:r>
              <a:rPr b="1" lang="en-GB">
                <a:solidFill>
                  <a:schemeClr val="lt1"/>
                </a:solidFill>
                <a:latin typeface="Lato"/>
                <a:ea typeface="Lato"/>
                <a:cs typeface="Lato"/>
                <a:sym typeface="Lato"/>
              </a:rPr>
              <a:t> FIFA Points → </a:t>
            </a:r>
            <a:br>
              <a:rPr b="1" lang="en-GB">
                <a:solidFill>
                  <a:schemeClr val="lt1"/>
                </a:solidFill>
                <a:latin typeface="Lato"/>
                <a:ea typeface="Lato"/>
                <a:cs typeface="Lato"/>
                <a:sym typeface="Lato"/>
              </a:rPr>
            </a:br>
            <a:r>
              <a:rPr b="1" lang="en-GB">
                <a:solidFill>
                  <a:schemeClr val="lt1"/>
                </a:solidFill>
                <a:latin typeface="Lato"/>
                <a:ea typeface="Lato"/>
                <a:cs typeface="Lato"/>
                <a:sym typeface="Lato"/>
              </a:rPr>
              <a:t>multiply our ratio of 1:200 by </a:t>
            </a:r>
            <a:r>
              <a:rPr b="1" lang="en-GB" u="sng">
                <a:solidFill>
                  <a:schemeClr val="lt1"/>
                </a:solidFill>
                <a:latin typeface="Lato"/>
                <a:ea typeface="Lato"/>
                <a:cs typeface="Lato"/>
                <a:sym typeface="Lato"/>
              </a:rPr>
              <a:t>4</a:t>
            </a:r>
            <a:r>
              <a:rPr b="1" lang="en-GB">
                <a:solidFill>
                  <a:schemeClr val="lt1"/>
                </a:solidFill>
                <a:latin typeface="Lato"/>
                <a:ea typeface="Lato"/>
                <a:cs typeface="Lato"/>
                <a:sym typeface="Lato"/>
              </a:rPr>
              <a:t> to get 4:</a:t>
            </a:r>
            <a:r>
              <a:rPr b="1" lang="en-GB" u="sng">
                <a:solidFill>
                  <a:schemeClr val="lt1"/>
                </a:solidFill>
                <a:latin typeface="Lato"/>
                <a:ea typeface="Lato"/>
                <a:cs typeface="Lato"/>
                <a:sym typeface="Lato"/>
              </a:rPr>
              <a:t>800</a:t>
            </a:r>
            <a:endParaRPr b="1" i="1" sz="1200" u="sng" cap="none" strike="noStrike">
              <a:solidFill>
                <a:schemeClr val="lt1"/>
              </a:solidFill>
              <a:latin typeface="Lato"/>
              <a:ea typeface="Lato"/>
              <a:cs typeface="Lato"/>
              <a:sym typeface="Lato"/>
            </a:endParaRPr>
          </a:p>
        </p:txBody>
      </p:sp>
      <p:pic>
        <p:nvPicPr>
          <p:cNvPr id="281" name="Google Shape;281;g2c27dc0e935_0_1"/>
          <p:cNvPicPr preferRelativeResize="0"/>
          <p:nvPr/>
        </p:nvPicPr>
        <p:blipFill rotWithShape="1">
          <a:blip r:embed="rId3">
            <a:alphaModFix/>
          </a:blip>
          <a:srcRect b="0" l="0" r="0" t="0"/>
          <a:stretch/>
        </p:blipFill>
        <p:spPr>
          <a:xfrm>
            <a:off x="103524" y="64038"/>
            <a:ext cx="690376" cy="690376"/>
          </a:xfrm>
          <a:prstGeom prst="rect">
            <a:avLst/>
          </a:prstGeom>
          <a:noFill/>
          <a:ln>
            <a:noFill/>
          </a:ln>
        </p:spPr>
      </p:pic>
      <p:sp>
        <p:nvSpPr>
          <p:cNvPr id="282" name="Google Shape;282;g2c27dc0e935_0_1"/>
          <p:cNvSpPr txBox="1"/>
          <p:nvPr/>
        </p:nvSpPr>
        <p:spPr>
          <a:xfrm>
            <a:off x="6042025" y="2460825"/>
            <a:ext cx="2891400" cy="615600"/>
          </a:xfrm>
          <a:prstGeom prst="rect">
            <a:avLst/>
          </a:prstGeom>
          <a:solidFill>
            <a:schemeClr val="accent2"/>
          </a:solid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1100"/>
              <a:buFont typeface="Arial"/>
              <a:buNone/>
            </a:pPr>
            <a:r>
              <a:rPr b="1" i="0" lang="en-GB" sz="1400" u="none" cap="none" strike="noStrike">
                <a:solidFill>
                  <a:schemeClr val="lt1"/>
                </a:solidFill>
                <a:latin typeface="Lato"/>
                <a:ea typeface="Lato"/>
                <a:cs typeface="Lato"/>
                <a:sym typeface="Lato"/>
              </a:rPr>
              <a:t>Set up the ratio again</a:t>
            </a:r>
            <a:r>
              <a:rPr b="1" lang="en-GB">
                <a:solidFill>
                  <a:schemeClr val="lt1"/>
                </a:solidFill>
                <a:latin typeface="Lato"/>
                <a:ea typeface="Lato"/>
                <a:cs typeface="Lato"/>
                <a:sym typeface="Lato"/>
              </a:rPr>
              <a:t>:</a:t>
            </a:r>
            <a:r>
              <a:rPr b="1" i="0" lang="en-GB" sz="1400" u="none" cap="none" strike="noStrike">
                <a:solidFill>
                  <a:schemeClr val="lt1"/>
                </a:solidFill>
                <a:latin typeface="Lato"/>
                <a:ea typeface="Lato"/>
                <a:cs typeface="Lato"/>
                <a:sym typeface="Lato"/>
              </a:rPr>
              <a:t> </a:t>
            </a:r>
            <a:endParaRPr b="1" i="0" sz="1400" u="none" cap="none" strike="noStrike">
              <a:solidFill>
                <a:schemeClr val="lt1"/>
              </a:solidFill>
              <a:latin typeface="Lato"/>
              <a:ea typeface="Lato"/>
              <a:cs typeface="Lato"/>
              <a:sym typeface="Lato"/>
            </a:endParaRPr>
          </a:p>
          <a:p>
            <a:pPr indent="0" lvl="0" marL="0" marR="0" rtl="0" algn="ctr">
              <a:lnSpc>
                <a:spcPct val="100000"/>
              </a:lnSpc>
              <a:spcBef>
                <a:spcPts val="0"/>
              </a:spcBef>
              <a:spcAft>
                <a:spcPts val="0"/>
              </a:spcAft>
              <a:buClr>
                <a:srgbClr val="000000"/>
              </a:buClr>
              <a:buSzPts val="1100"/>
              <a:buFont typeface="Arial"/>
              <a:buNone/>
            </a:pPr>
            <a:r>
              <a:rPr b="1" i="0" lang="en-GB" sz="1400" u="none" cap="none" strike="noStrike">
                <a:solidFill>
                  <a:schemeClr val="lt1"/>
                </a:solidFill>
                <a:latin typeface="Lato"/>
                <a:ea typeface="Lato"/>
                <a:cs typeface="Lato"/>
                <a:sym typeface="Lato"/>
              </a:rPr>
              <a:t>£ : Points</a:t>
            </a:r>
            <a:endParaRPr b="1" i="0" sz="1400" u="none" cap="none" strike="noStrike">
              <a:solidFill>
                <a:schemeClr val="lt1"/>
              </a:solidFill>
              <a:latin typeface="Lato"/>
              <a:ea typeface="Lato"/>
              <a:cs typeface="Lato"/>
              <a:sym typeface="Lato"/>
            </a:endParaRPr>
          </a:p>
        </p:txBody>
      </p:sp>
      <p:grpSp>
        <p:nvGrpSpPr>
          <p:cNvPr id="283" name="Google Shape;283;g2c27dc0e935_0_1"/>
          <p:cNvGrpSpPr/>
          <p:nvPr/>
        </p:nvGrpSpPr>
        <p:grpSpPr>
          <a:xfrm>
            <a:off x="3714900" y="2383675"/>
            <a:ext cx="2090995" cy="816000"/>
            <a:chOff x="4168575" y="1302050"/>
            <a:chExt cx="2090995" cy="816000"/>
          </a:xfrm>
        </p:grpSpPr>
        <p:grpSp>
          <p:nvGrpSpPr>
            <p:cNvPr id="284" name="Google Shape;284;g2c27dc0e935_0_1"/>
            <p:cNvGrpSpPr/>
            <p:nvPr/>
          </p:nvGrpSpPr>
          <p:grpSpPr>
            <a:xfrm>
              <a:off x="4366550" y="1313850"/>
              <a:ext cx="1893020" cy="804200"/>
              <a:chOff x="3589975" y="1275650"/>
              <a:chExt cx="1893020" cy="804200"/>
            </a:xfrm>
          </p:grpSpPr>
          <p:sp>
            <p:nvSpPr>
              <p:cNvPr id="285" name="Google Shape;285;g2c27dc0e935_0_1"/>
              <p:cNvSpPr txBox="1"/>
              <p:nvPr/>
            </p:nvSpPr>
            <p:spPr>
              <a:xfrm>
                <a:off x="3725176" y="1275650"/>
                <a:ext cx="341400" cy="4617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800"/>
                  <a:buFont typeface="Arial"/>
                  <a:buNone/>
                </a:pPr>
                <a:r>
                  <a:rPr b="1" i="0" lang="en-GB" sz="1800" u="none" cap="none" strike="noStrike">
                    <a:solidFill>
                      <a:schemeClr val="lt1"/>
                    </a:solidFill>
                    <a:latin typeface="Lato"/>
                    <a:ea typeface="Lato"/>
                    <a:cs typeface="Lato"/>
                    <a:sym typeface="Lato"/>
                  </a:rPr>
                  <a:t>£</a:t>
                </a:r>
                <a:endParaRPr b="1" i="0" sz="1800" u="none" cap="none" strike="noStrike">
                  <a:solidFill>
                    <a:schemeClr val="lt1"/>
                  </a:solidFill>
                  <a:latin typeface="Lato"/>
                  <a:ea typeface="Lato"/>
                  <a:cs typeface="Lato"/>
                  <a:sym typeface="Lato"/>
                </a:endParaRPr>
              </a:p>
            </p:txBody>
          </p:sp>
          <p:sp>
            <p:nvSpPr>
              <p:cNvPr id="286" name="Google Shape;286;g2c27dc0e935_0_1"/>
              <p:cNvSpPr txBox="1"/>
              <p:nvPr/>
            </p:nvSpPr>
            <p:spPr>
              <a:xfrm>
                <a:off x="4498395" y="1275650"/>
                <a:ext cx="984600" cy="4617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800"/>
                  <a:buFont typeface="Arial"/>
                  <a:buNone/>
                </a:pPr>
                <a:r>
                  <a:rPr b="1" i="0" lang="en-GB" sz="1800" u="none" cap="none" strike="noStrike">
                    <a:solidFill>
                      <a:schemeClr val="lt1"/>
                    </a:solidFill>
                    <a:latin typeface="Lato"/>
                    <a:ea typeface="Lato"/>
                    <a:cs typeface="Lato"/>
                    <a:sym typeface="Lato"/>
                  </a:rPr>
                  <a:t>Points</a:t>
                </a:r>
                <a:endParaRPr b="1" i="0" sz="1800" u="none" cap="none" strike="noStrike">
                  <a:solidFill>
                    <a:schemeClr val="lt1"/>
                  </a:solidFill>
                  <a:latin typeface="Lato"/>
                  <a:ea typeface="Lato"/>
                  <a:cs typeface="Lato"/>
                  <a:sym typeface="Lato"/>
                </a:endParaRPr>
              </a:p>
            </p:txBody>
          </p:sp>
          <p:sp>
            <p:nvSpPr>
              <p:cNvPr id="287" name="Google Shape;287;g2c27dc0e935_0_1"/>
              <p:cNvSpPr txBox="1"/>
              <p:nvPr/>
            </p:nvSpPr>
            <p:spPr>
              <a:xfrm>
                <a:off x="4156993" y="1275650"/>
                <a:ext cx="341400" cy="4617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800"/>
                  <a:buFont typeface="Arial"/>
                  <a:buNone/>
                </a:pPr>
                <a:r>
                  <a:rPr b="1" i="0" lang="en-GB" sz="1800" u="none" cap="none" strike="noStrike">
                    <a:solidFill>
                      <a:schemeClr val="lt1"/>
                    </a:solidFill>
                    <a:latin typeface="Lato"/>
                    <a:ea typeface="Lato"/>
                    <a:cs typeface="Lato"/>
                    <a:sym typeface="Lato"/>
                  </a:rPr>
                  <a:t>:</a:t>
                </a:r>
                <a:endParaRPr b="1" i="0" sz="1800" u="none" cap="none" strike="noStrike">
                  <a:solidFill>
                    <a:schemeClr val="lt1"/>
                  </a:solidFill>
                  <a:latin typeface="Lato"/>
                  <a:ea typeface="Lato"/>
                  <a:cs typeface="Lato"/>
                  <a:sym typeface="Lato"/>
                </a:endParaRPr>
              </a:p>
            </p:txBody>
          </p:sp>
          <p:sp>
            <p:nvSpPr>
              <p:cNvPr id="288" name="Google Shape;288;g2c27dc0e935_0_1"/>
              <p:cNvSpPr txBox="1"/>
              <p:nvPr/>
            </p:nvSpPr>
            <p:spPr>
              <a:xfrm>
                <a:off x="3589975" y="1618150"/>
                <a:ext cx="535500" cy="4617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800"/>
                  <a:buFont typeface="Arial"/>
                  <a:buNone/>
                </a:pPr>
                <a:r>
                  <a:rPr b="0" i="0" lang="en-GB" sz="1800" u="none" cap="none" strike="noStrike">
                    <a:solidFill>
                      <a:schemeClr val="lt1"/>
                    </a:solidFill>
                    <a:latin typeface="Lato"/>
                    <a:ea typeface="Lato"/>
                    <a:cs typeface="Lato"/>
                    <a:sym typeface="Lato"/>
                  </a:rPr>
                  <a:t>1</a:t>
                </a:r>
                <a:r>
                  <a:rPr lang="en-GB" sz="1800">
                    <a:solidFill>
                      <a:schemeClr val="lt1"/>
                    </a:solidFill>
                    <a:latin typeface="Lato"/>
                    <a:ea typeface="Lato"/>
                    <a:cs typeface="Lato"/>
                    <a:sym typeface="Lato"/>
                  </a:rPr>
                  <a:t>0</a:t>
                </a:r>
                <a:endParaRPr b="0" i="0" sz="1800" u="none" cap="none" strike="noStrike">
                  <a:solidFill>
                    <a:schemeClr val="lt1"/>
                  </a:solidFill>
                  <a:latin typeface="Lato"/>
                  <a:ea typeface="Lato"/>
                  <a:cs typeface="Lato"/>
                  <a:sym typeface="Lato"/>
                </a:endParaRPr>
              </a:p>
            </p:txBody>
          </p:sp>
          <p:sp>
            <p:nvSpPr>
              <p:cNvPr id="289" name="Google Shape;289;g2c27dc0e935_0_1"/>
              <p:cNvSpPr txBox="1"/>
              <p:nvPr/>
            </p:nvSpPr>
            <p:spPr>
              <a:xfrm>
                <a:off x="4529872" y="1618150"/>
                <a:ext cx="808200" cy="4617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800"/>
                  <a:buFont typeface="Arial"/>
                  <a:buNone/>
                </a:pPr>
                <a:r>
                  <a:rPr lang="en-GB" sz="1800">
                    <a:solidFill>
                      <a:schemeClr val="lt1"/>
                    </a:solidFill>
                    <a:latin typeface="Lato"/>
                    <a:ea typeface="Lato"/>
                    <a:cs typeface="Lato"/>
                    <a:sym typeface="Lato"/>
                  </a:rPr>
                  <a:t>2</a:t>
                </a:r>
                <a:r>
                  <a:rPr b="0" i="0" lang="en-GB" sz="1800" u="none" cap="none" strike="noStrike">
                    <a:solidFill>
                      <a:schemeClr val="lt1"/>
                    </a:solidFill>
                    <a:latin typeface="Lato"/>
                    <a:ea typeface="Lato"/>
                    <a:cs typeface="Lato"/>
                    <a:sym typeface="Lato"/>
                  </a:rPr>
                  <a:t>,</a:t>
                </a:r>
                <a:r>
                  <a:rPr lang="en-GB" sz="1800">
                    <a:solidFill>
                      <a:schemeClr val="lt1"/>
                    </a:solidFill>
                    <a:latin typeface="Lato"/>
                    <a:ea typeface="Lato"/>
                    <a:cs typeface="Lato"/>
                    <a:sym typeface="Lato"/>
                  </a:rPr>
                  <a:t>0</a:t>
                </a:r>
                <a:r>
                  <a:rPr b="0" i="0" lang="en-GB" sz="1800" u="none" cap="none" strike="noStrike">
                    <a:solidFill>
                      <a:schemeClr val="lt1"/>
                    </a:solidFill>
                    <a:latin typeface="Lato"/>
                    <a:ea typeface="Lato"/>
                    <a:cs typeface="Lato"/>
                    <a:sym typeface="Lato"/>
                  </a:rPr>
                  <a:t>00</a:t>
                </a:r>
                <a:endParaRPr b="0" i="0" sz="1800" u="none" cap="none" strike="noStrike">
                  <a:solidFill>
                    <a:schemeClr val="lt1"/>
                  </a:solidFill>
                  <a:latin typeface="Lato"/>
                  <a:ea typeface="Lato"/>
                  <a:cs typeface="Lato"/>
                  <a:sym typeface="Lato"/>
                </a:endParaRPr>
              </a:p>
            </p:txBody>
          </p:sp>
          <p:sp>
            <p:nvSpPr>
              <p:cNvPr id="290" name="Google Shape;290;g2c27dc0e935_0_1"/>
              <p:cNvSpPr txBox="1"/>
              <p:nvPr/>
            </p:nvSpPr>
            <p:spPr>
              <a:xfrm>
                <a:off x="4156979" y="1618150"/>
                <a:ext cx="341400" cy="4617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800"/>
                  <a:buFont typeface="Arial"/>
                  <a:buNone/>
                </a:pPr>
                <a:r>
                  <a:rPr b="1" i="0" lang="en-GB" sz="1800" u="none" cap="none" strike="noStrike">
                    <a:solidFill>
                      <a:schemeClr val="lt1"/>
                    </a:solidFill>
                    <a:latin typeface="Lato"/>
                    <a:ea typeface="Lato"/>
                    <a:cs typeface="Lato"/>
                    <a:sym typeface="Lato"/>
                  </a:rPr>
                  <a:t>:</a:t>
                </a:r>
                <a:endParaRPr b="1" i="0" sz="1800" u="none" cap="none" strike="noStrike">
                  <a:solidFill>
                    <a:schemeClr val="lt1"/>
                  </a:solidFill>
                  <a:latin typeface="Lato"/>
                  <a:ea typeface="Lato"/>
                  <a:cs typeface="Lato"/>
                  <a:sym typeface="Lato"/>
                </a:endParaRPr>
              </a:p>
            </p:txBody>
          </p:sp>
        </p:grpSp>
        <p:sp>
          <p:nvSpPr>
            <p:cNvPr id="291" name="Google Shape;291;g2c27dc0e935_0_1"/>
            <p:cNvSpPr/>
            <p:nvPr/>
          </p:nvSpPr>
          <p:spPr>
            <a:xfrm>
              <a:off x="4168575" y="1302050"/>
              <a:ext cx="2017800" cy="804300"/>
            </a:xfrm>
            <a:prstGeom prst="rect">
              <a:avLst/>
            </a:prstGeom>
            <a:noFill/>
            <a:ln cap="flat" cmpd="sng" w="2857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Lato"/>
                <a:ea typeface="Lato"/>
                <a:cs typeface="Lato"/>
                <a:sym typeface="Lato"/>
              </a:endParaRPr>
            </a:p>
          </p:txBody>
        </p:sp>
      </p:grpSp>
      <p:sp>
        <p:nvSpPr>
          <p:cNvPr id="292" name="Google Shape;292;g2c27dc0e935_0_1"/>
          <p:cNvSpPr txBox="1"/>
          <p:nvPr/>
        </p:nvSpPr>
        <p:spPr>
          <a:xfrm>
            <a:off x="6026500" y="3389700"/>
            <a:ext cx="2907000" cy="923400"/>
          </a:xfrm>
          <a:prstGeom prst="rect">
            <a:avLst/>
          </a:prstGeom>
          <a:solidFill>
            <a:schemeClr val="accent2"/>
          </a:solid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100"/>
              <a:buFont typeface="Arial"/>
              <a:buNone/>
            </a:pPr>
            <a:r>
              <a:rPr b="1" lang="en-GB" sz="1200">
                <a:solidFill>
                  <a:schemeClr val="lt1"/>
                </a:solidFill>
                <a:latin typeface="Lato"/>
                <a:ea typeface="Lato"/>
                <a:cs typeface="Lato"/>
                <a:sym typeface="Lato"/>
              </a:rPr>
              <a:t>800 ÷ 200 = 4, so we can see that 800 is </a:t>
            </a:r>
            <a:r>
              <a:rPr b="1" lang="en-GB" sz="1200" u="sng">
                <a:solidFill>
                  <a:schemeClr val="lt1"/>
                </a:solidFill>
                <a:latin typeface="Lato"/>
                <a:ea typeface="Lato"/>
                <a:cs typeface="Lato"/>
                <a:sym typeface="Lato"/>
              </a:rPr>
              <a:t>4 times bigger</a:t>
            </a:r>
            <a:r>
              <a:rPr b="1" lang="en-GB" sz="1200">
                <a:solidFill>
                  <a:schemeClr val="lt1"/>
                </a:solidFill>
                <a:latin typeface="Lato"/>
                <a:ea typeface="Lato"/>
                <a:cs typeface="Lato"/>
                <a:sym typeface="Lato"/>
              </a:rPr>
              <a:t> than 200.</a:t>
            </a:r>
            <a:endParaRPr b="1" sz="1200">
              <a:solidFill>
                <a:schemeClr val="lt1"/>
              </a:solidFill>
              <a:latin typeface="Lato"/>
              <a:ea typeface="Lato"/>
              <a:cs typeface="Lato"/>
              <a:sym typeface="Lato"/>
            </a:endParaRPr>
          </a:p>
          <a:p>
            <a:pPr indent="0" lvl="0" marL="0" marR="0" rtl="0" algn="l">
              <a:lnSpc>
                <a:spcPct val="100000"/>
              </a:lnSpc>
              <a:spcBef>
                <a:spcPts val="0"/>
              </a:spcBef>
              <a:spcAft>
                <a:spcPts val="0"/>
              </a:spcAft>
              <a:buClr>
                <a:srgbClr val="000000"/>
              </a:buClr>
              <a:buSzPts val="1100"/>
              <a:buFont typeface="Arial"/>
              <a:buNone/>
            </a:pPr>
            <a:r>
              <a:rPr b="1" lang="en-GB" sz="1200">
                <a:solidFill>
                  <a:schemeClr val="lt1"/>
                </a:solidFill>
                <a:latin typeface="Lato"/>
                <a:ea typeface="Lato"/>
                <a:cs typeface="Lato"/>
                <a:sym typeface="Lato"/>
              </a:rPr>
              <a:t>We therefore </a:t>
            </a:r>
            <a:r>
              <a:rPr b="1" lang="en-GB" sz="1200">
                <a:solidFill>
                  <a:schemeClr val="lt1"/>
                </a:solidFill>
                <a:latin typeface="Lato"/>
                <a:ea typeface="Lato"/>
                <a:cs typeface="Lato"/>
                <a:sym typeface="Lato"/>
              </a:rPr>
              <a:t>multiply</a:t>
            </a:r>
            <a:r>
              <a:rPr b="1" lang="en-GB" sz="1200">
                <a:solidFill>
                  <a:schemeClr val="lt1"/>
                </a:solidFill>
                <a:latin typeface="Lato"/>
                <a:ea typeface="Lato"/>
                <a:cs typeface="Lato"/>
                <a:sym typeface="Lato"/>
              </a:rPr>
              <a:t> 1 by 4 so we can see that Charlie spent £4 in the game.</a:t>
            </a:r>
            <a:endParaRPr b="1" i="1" sz="1200" u="none" cap="none" strike="noStrike">
              <a:solidFill>
                <a:schemeClr val="lt1"/>
              </a:solidFill>
              <a:latin typeface="Lato"/>
              <a:ea typeface="Lato"/>
              <a:cs typeface="Lato"/>
              <a:sym typeface="Lato"/>
            </a:endParaRPr>
          </a:p>
        </p:txBody>
      </p:sp>
      <p:grpSp>
        <p:nvGrpSpPr>
          <p:cNvPr id="293" name="Google Shape;293;g2c27dc0e935_0_1"/>
          <p:cNvGrpSpPr/>
          <p:nvPr/>
        </p:nvGrpSpPr>
        <p:grpSpPr>
          <a:xfrm>
            <a:off x="3714900" y="3328725"/>
            <a:ext cx="2027188" cy="1015713"/>
            <a:chOff x="3714900" y="3328725"/>
            <a:chExt cx="2027188" cy="1015713"/>
          </a:xfrm>
        </p:grpSpPr>
        <p:grpSp>
          <p:nvGrpSpPr>
            <p:cNvPr id="294" name="Google Shape;294;g2c27dc0e935_0_1"/>
            <p:cNvGrpSpPr/>
            <p:nvPr/>
          </p:nvGrpSpPr>
          <p:grpSpPr>
            <a:xfrm>
              <a:off x="4920688" y="3328725"/>
              <a:ext cx="821400" cy="615600"/>
              <a:chOff x="4911050" y="2714225"/>
              <a:chExt cx="821400" cy="615600"/>
            </a:xfrm>
          </p:grpSpPr>
          <p:sp>
            <p:nvSpPr>
              <p:cNvPr id="295" name="Google Shape;295;g2c27dc0e935_0_1"/>
              <p:cNvSpPr txBox="1"/>
              <p:nvPr/>
            </p:nvSpPr>
            <p:spPr>
              <a:xfrm>
                <a:off x="4911050" y="2714225"/>
                <a:ext cx="319800" cy="6156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2800"/>
                  <a:buFont typeface="Arial"/>
                  <a:buNone/>
                </a:pPr>
                <a:r>
                  <a:rPr b="1" i="0" lang="en-GB" sz="2800" u="none" cap="none" strike="noStrike">
                    <a:solidFill>
                      <a:schemeClr val="accent2"/>
                    </a:solidFill>
                    <a:latin typeface="Lato"/>
                    <a:ea typeface="Lato"/>
                    <a:cs typeface="Lato"/>
                    <a:sym typeface="Lato"/>
                  </a:rPr>
                  <a:t>÷</a:t>
                </a:r>
                <a:endParaRPr b="1" i="0" sz="1400" u="none" cap="none" strike="noStrike">
                  <a:solidFill>
                    <a:schemeClr val="accent2"/>
                  </a:solidFill>
                  <a:latin typeface="Lato"/>
                  <a:ea typeface="Lato"/>
                  <a:cs typeface="Lato"/>
                  <a:sym typeface="Lato"/>
                </a:endParaRPr>
              </a:p>
            </p:txBody>
          </p:sp>
          <p:sp>
            <p:nvSpPr>
              <p:cNvPr id="296" name="Google Shape;296;g2c27dc0e935_0_1"/>
              <p:cNvSpPr txBox="1"/>
              <p:nvPr/>
            </p:nvSpPr>
            <p:spPr>
              <a:xfrm>
                <a:off x="5230850" y="2821925"/>
                <a:ext cx="501600" cy="4002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400"/>
                  <a:buFont typeface="Arial"/>
                  <a:buNone/>
                </a:pPr>
                <a:r>
                  <a:rPr b="1" i="0" lang="en-GB" sz="1400" u="none" cap="none" strike="noStrike">
                    <a:solidFill>
                      <a:schemeClr val="accent2"/>
                    </a:solidFill>
                    <a:latin typeface="Lato"/>
                    <a:ea typeface="Lato"/>
                    <a:cs typeface="Lato"/>
                    <a:sym typeface="Lato"/>
                  </a:rPr>
                  <a:t>1</a:t>
                </a:r>
                <a:r>
                  <a:rPr b="1" lang="en-GB">
                    <a:solidFill>
                      <a:schemeClr val="accent2"/>
                    </a:solidFill>
                    <a:latin typeface="Lato"/>
                    <a:ea typeface="Lato"/>
                    <a:cs typeface="Lato"/>
                    <a:sym typeface="Lato"/>
                  </a:rPr>
                  <a:t>0</a:t>
                </a:r>
                <a:endParaRPr b="1" i="0" sz="1400" u="none" cap="none" strike="noStrike">
                  <a:solidFill>
                    <a:schemeClr val="accent2"/>
                  </a:solidFill>
                  <a:latin typeface="Lato"/>
                  <a:ea typeface="Lato"/>
                  <a:cs typeface="Lato"/>
                  <a:sym typeface="Lato"/>
                </a:endParaRPr>
              </a:p>
            </p:txBody>
          </p:sp>
        </p:grpSp>
        <p:grpSp>
          <p:nvGrpSpPr>
            <p:cNvPr id="297" name="Google Shape;297;g2c27dc0e935_0_1"/>
            <p:cNvGrpSpPr/>
            <p:nvPr/>
          </p:nvGrpSpPr>
          <p:grpSpPr>
            <a:xfrm>
              <a:off x="3814900" y="3328725"/>
              <a:ext cx="821400" cy="615600"/>
              <a:chOff x="4911050" y="2714225"/>
              <a:chExt cx="821400" cy="615600"/>
            </a:xfrm>
          </p:grpSpPr>
          <p:sp>
            <p:nvSpPr>
              <p:cNvPr id="298" name="Google Shape;298;g2c27dc0e935_0_1"/>
              <p:cNvSpPr txBox="1"/>
              <p:nvPr/>
            </p:nvSpPr>
            <p:spPr>
              <a:xfrm>
                <a:off x="4911050" y="2714225"/>
                <a:ext cx="319800" cy="6156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2800"/>
                  <a:buFont typeface="Arial"/>
                  <a:buNone/>
                </a:pPr>
                <a:r>
                  <a:rPr b="1" i="0" lang="en-GB" sz="2800" u="none" cap="none" strike="noStrike">
                    <a:solidFill>
                      <a:schemeClr val="accent2"/>
                    </a:solidFill>
                    <a:latin typeface="Lato"/>
                    <a:ea typeface="Lato"/>
                    <a:cs typeface="Lato"/>
                    <a:sym typeface="Lato"/>
                  </a:rPr>
                  <a:t>÷</a:t>
                </a:r>
                <a:endParaRPr b="1" i="0" sz="1400" u="none" cap="none" strike="noStrike">
                  <a:solidFill>
                    <a:schemeClr val="accent2"/>
                  </a:solidFill>
                  <a:latin typeface="Lato"/>
                  <a:ea typeface="Lato"/>
                  <a:cs typeface="Lato"/>
                  <a:sym typeface="Lato"/>
                </a:endParaRPr>
              </a:p>
            </p:txBody>
          </p:sp>
          <p:sp>
            <p:nvSpPr>
              <p:cNvPr id="299" name="Google Shape;299;g2c27dc0e935_0_1"/>
              <p:cNvSpPr txBox="1"/>
              <p:nvPr/>
            </p:nvSpPr>
            <p:spPr>
              <a:xfrm>
                <a:off x="5230850" y="2821925"/>
                <a:ext cx="501600" cy="4002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400"/>
                  <a:buFont typeface="Arial"/>
                  <a:buNone/>
                </a:pPr>
                <a:r>
                  <a:rPr b="1" i="0" lang="en-GB" sz="1400" u="none" cap="none" strike="noStrike">
                    <a:solidFill>
                      <a:schemeClr val="accent2"/>
                    </a:solidFill>
                    <a:latin typeface="Lato"/>
                    <a:ea typeface="Lato"/>
                    <a:cs typeface="Lato"/>
                    <a:sym typeface="Lato"/>
                  </a:rPr>
                  <a:t>1</a:t>
                </a:r>
                <a:r>
                  <a:rPr b="1" lang="en-GB">
                    <a:solidFill>
                      <a:schemeClr val="accent2"/>
                    </a:solidFill>
                    <a:latin typeface="Lato"/>
                    <a:ea typeface="Lato"/>
                    <a:cs typeface="Lato"/>
                    <a:sym typeface="Lato"/>
                  </a:rPr>
                  <a:t>0</a:t>
                </a:r>
                <a:endParaRPr b="1" i="0" sz="1400" u="none" cap="none" strike="noStrike">
                  <a:solidFill>
                    <a:schemeClr val="accent2"/>
                  </a:solidFill>
                  <a:latin typeface="Lato"/>
                  <a:ea typeface="Lato"/>
                  <a:cs typeface="Lato"/>
                  <a:sym typeface="Lato"/>
                </a:endParaRPr>
              </a:p>
            </p:txBody>
          </p:sp>
        </p:grpSp>
        <p:sp>
          <p:nvSpPr>
            <p:cNvPr id="300" name="Google Shape;300;g2c27dc0e935_0_1"/>
            <p:cNvSpPr txBox="1"/>
            <p:nvPr/>
          </p:nvSpPr>
          <p:spPr>
            <a:xfrm>
              <a:off x="3886075" y="3791925"/>
              <a:ext cx="501600" cy="461700"/>
            </a:xfrm>
            <a:prstGeom prst="rect">
              <a:avLst/>
            </a:prstGeom>
            <a:no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1800"/>
                <a:buFont typeface="Arial"/>
                <a:buNone/>
              </a:pPr>
              <a:r>
                <a:rPr b="1" i="0" lang="en-GB" sz="1800" u="none" cap="none" strike="noStrike">
                  <a:solidFill>
                    <a:schemeClr val="lt1"/>
                  </a:solidFill>
                  <a:latin typeface="Lato"/>
                  <a:ea typeface="Lato"/>
                  <a:cs typeface="Lato"/>
                  <a:sym typeface="Lato"/>
                </a:rPr>
                <a:t>1</a:t>
              </a:r>
              <a:endParaRPr b="1" i="0" sz="1800" u="none" cap="none" strike="noStrike">
                <a:solidFill>
                  <a:schemeClr val="lt1"/>
                </a:solidFill>
                <a:latin typeface="Lato"/>
                <a:ea typeface="Lato"/>
                <a:cs typeface="Lato"/>
                <a:sym typeface="Lato"/>
              </a:endParaRPr>
            </a:p>
          </p:txBody>
        </p:sp>
        <p:sp>
          <p:nvSpPr>
            <p:cNvPr id="301" name="Google Shape;301;g2c27dc0e935_0_1"/>
            <p:cNvSpPr txBox="1"/>
            <p:nvPr/>
          </p:nvSpPr>
          <p:spPr>
            <a:xfrm>
              <a:off x="4939150" y="3791925"/>
              <a:ext cx="757200" cy="4617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800"/>
                <a:buFont typeface="Arial"/>
                <a:buNone/>
              </a:pPr>
              <a:r>
                <a:rPr b="1" lang="en-GB" sz="1800">
                  <a:solidFill>
                    <a:schemeClr val="lt1"/>
                  </a:solidFill>
                  <a:latin typeface="Lato"/>
                  <a:ea typeface="Lato"/>
                  <a:cs typeface="Lato"/>
                  <a:sym typeface="Lato"/>
                </a:rPr>
                <a:t>200</a:t>
              </a:r>
              <a:endParaRPr b="1" i="0" sz="1800" u="none" cap="none" strike="noStrike">
                <a:solidFill>
                  <a:schemeClr val="lt1"/>
                </a:solidFill>
                <a:latin typeface="Lato"/>
                <a:ea typeface="Lato"/>
                <a:cs typeface="Lato"/>
                <a:sym typeface="Lato"/>
              </a:endParaRPr>
            </a:p>
          </p:txBody>
        </p:sp>
        <p:sp>
          <p:nvSpPr>
            <p:cNvPr id="302" name="Google Shape;302;g2c27dc0e935_0_1"/>
            <p:cNvSpPr txBox="1"/>
            <p:nvPr/>
          </p:nvSpPr>
          <p:spPr>
            <a:xfrm>
              <a:off x="4456188" y="3791925"/>
              <a:ext cx="319800" cy="4617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800"/>
                <a:buFont typeface="Arial"/>
                <a:buNone/>
              </a:pPr>
              <a:r>
                <a:rPr b="1" i="0" lang="en-GB" sz="1800" u="none" cap="none" strike="noStrike">
                  <a:solidFill>
                    <a:schemeClr val="lt1"/>
                  </a:solidFill>
                  <a:latin typeface="Lato"/>
                  <a:ea typeface="Lato"/>
                  <a:cs typeface="Lato"/>
                  <a:sym typeface="Lato"/>
                </a:rPr>
                <a:t>:</a:t>
              </a:r>
              <a:endParaRPr b="1" i="0" sz="1800" u="none" cap="none" strike="noStrike">
                <a:solidFill>
                  <a:schemeClr val="lt1"/>
                </a:solidFill>
                <a:latin typeface="Lato"/>
                <a:ea typeface="Lato"/>
                <a:cs typeface="Lato"/>
                <a:sym typeface="Lato"/>
              </a:endParaRPr>
            </a:p>
          </p:txBody>
        </p:sp>
        <p:sp>
          <p:nvSpPr>
            <p:cNvPr id="303" name="Google Shape;303;g2c27dc0e935_0_1"/>
            <p:cNvSpPr/>
            <p:nvPr/>
          </p:nvSpPr>
          <p:spPr>
            <a:xfrm>
              <a:off x="3714900" y="3358338"/>
              <a:ext cx="2017800" cy="986100"/>
            </a:xfrm>
            <a:prstGeom prst="rect">
              <a:avLst/>
            </a:prstGeom>
            <a:noFill/>
            <a:ln cap="flat" cmpd="sng" w="2857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Lato"/>
                <a:ea typeface="Lato"/>
                <a:cs typeface="Lato"/>
                <a:sym typeface="Lato"/>
              </a:endParaRPr>
            </a:p>
          </p:txBody>
        </p:sp>
      </p:grpSp>
      <p:sp>
        <p:nvSpPr>
          <p:cNvPr id="304" name="Google Shape;304;g2c27dc0e935_0_1"/>
          <p:cNvSpPr txBox="1"/>
          <p:nvPr/>
        </p:nvSpPr>
        <p:spPr>
          <a:xfrm>
            <a:off x="6809950" y="4331250"/>
            <a:ext cx="186900" cy="2463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2800"/>
              <a:buFont typeface="Arial"/>
              <a:buNone/>
            </a:pPr>
            <a:r>
              <a:t/>
            </a:r>
            <a:endParaRPr b="1" i="0" sz="400" u="none" cap="none" strike="noStrike">
              <a:solidFill>
                <a:schemeClr val="lt1"/>
              </a:solidFill>
              <a:latin typeface="Lato"/>
              <a:ea typeface="Lato"/>
              <a:cs typeface="Lato"/>
              <a:sym typeface="Lato"/>
            </a:endParaRPr>
          </a:p>
        </p:txBody>
      </p:sp>
      <p:sp>
        <p:nvSpPr>
          <p:cNvPr id="305" name="Google Shape;305;g2c27dc0e935_0_1"/>
          <p:cNvSpPr txBox="1"/>
          <p:nvPr>
            <p:ph type="ctrTitle"/>
          </p:nvPr>
        </p:nvSpPr>
        <p:spPr>
          <a:xfrm>
            <a:off x="943850" y="135600"/>
            <a:ext cx="5703000" cy="5160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990"/>
              <a:buFont typeface="Arial"/>
              <a:buNone/>
            </a:pPr>
            <a:r>
              <a:rPr b="1" i="0" lang="en-GB" sz="2900" u="none" cap="none" strike="noStrike">
                <a:solidFill>
                  <a:schemeClr val="accent2"/>
                </a:solidFill>
                <a:latin typeface="Lato"/>
                <a:ea typeface="Lato"/>
                <a:cs typeface="Lato"/>
                <a:sym typeface="Lato"/>
              </a:rPr>
              <a:t>Calculating the cost of gaming</a:t>
            </a:r>
            <a:endParaRPr b="1" i="0" sz="2900" u="none" cap="none" strike="noStrike">
              <a:solidFill>
                <a:schemeClr val="accent2"/>
              </a:solidFill>
              <a:latin typeface="Lato"/>
              <a:ea typeface="Lato"/>
              <a:cs typeface="Lato"/>
              <a:sym typeface="Lato"/>
            </a:endParaRPr>
          </a:p>
        </p:txBody>
      </p:sp>
      <p:sp>
        <p:nvSpPr>
          <p:cNvPr id="306" name="Google Shape;306;g2c27dc0e935_0_1"/>
          <p:cNvSpPr txBox="1"/>
          <p:nvPr/>
        </p:nvSpPr>
        <p:spPr>
          <a:xfrm>
            <a:off x="1037100" y="651600"/>
            <a:ext cx="6599100" cy="4617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700"/>
              <a:buFont typeface="Arial"/>
              <a:buNone/>
            </a:pPr>
            <a:r>
              <a:rPr b="1" i="0" lang="en-GB" sz="1800" u="none" cap="none" strike="noStrike">
                <a:solidFill>
                  <a:schemeClr val="lt1"/>
                </a:solidFill>
                <a:latin typeface="Lato"/>
                <a:ea typeface="Lato"/>
                <a:cs typeface="Lato"/>
                <a:sym typeface="Lato"/>
              </a:rPr>
              <a:t>We</a:t>
            </a:r>
            <a:r>
              <a:rPr b="1" lang="en-GB" sz="1800">
                <a:solidFill>
                  <a:schemeClr val="lt1"/>
                </a:solidFill>
                <a:latin typeface="Lato"/>
                <a:ea typeface="Lato"/>
                <a:cs typeface="Lato"/>
                <a:sym typeface="Lato"/>
              </a:rPr>
              <a:t>’</a:t>
            </a:r>
            <a:r>
              <a:rPr b="1" i="0" lang="en-GB" sz="1800" u="none" cap="none" strike="noStrike">
                <a:solidFill>
                  <a:schemeClr val="lt1"/>
                </a:solidFill>
                <a:latin typeface="Lato"/>
                <a:ea typeface="Lato"/>
                <a:cs typeface="Lato"/>
                <a:sym typeface="Lato"/>
              </a:rPr>
              <a:t>re going to see how much in-game purchases cost in pounds</a:t>
            </a:r>
            <a:endParaRPr b="0" i="0" sz="1800" u="none" cap="none" strike="noStrike">
              <a:solidFill>
                <a:schemeClr val="lt1"/>
              </a:solidFill>
              <a:latin typeface="Lato"/>
              <a:ea typeface="Lato"/>
              <a:cs typeface="Lato"/>
              <a:sym typeface="Lato"/>
            </a:endParaRPr>
          </a:p>
        </p:txBody>
      </p:sp>
      <p:pic>
        <p:nvPicPr>
          <p:cNvPr id="307" name="Google Shape;307;g2c27dc0e935_0_1"/>
          <p:cNvPicPr preferRelativeResize="0"/>
          <p:nvPr/>
        </p:nvPicPr>
        <p:blipFill rotWithShape="1">
          <a:blip r:embed="rId4">
            <a:alphaModFix/>
          </a:blip>
          <a:srcRect b="0" l="0" r="0" t="0"/>
          <a:stretch/>
        </p:blipFill>
        <p:spPr>
          <a:xfrm>
            <a:off x="679755" y="1231413"/>
            <a:ext cx="1725972" cy="690376"/>
          </a:xfrm>
          <a:prstGeom prst="rect">
            <a:avLst/>
          </a:prstGeom>
          <a:noFill/>
          <a:ln>
            <a:noFill/>
          </a:ln>
        </p:spPr>
      </p:pic>
      <p:grpSp>
        <p:nvGrpSpPr>
          <p:cNvPr id="308" name="Google Shape;308;g2c27dc0e935_0_1"/>
          <p:cNvGrpSpPr/>
          <p:nvPr/>
        </p:nvGrpSpPr>
        <p:grpSpPr>
          <a:xfrm>
            <a:off x="3719600" y="1231425"/>
            <a:ext cx="2017800" cy="923400"/>
            <a:chOff x="3886075" y="3693900"/>
            <a:chExt cx="2017800" cy="923400"/>
          </a:xfrm>
        </p:grpSpPr>
        <p:sp>
          <p:nvSpPr>
            <p:cNvPr id="309" name="Google Shape;309;g2c27dc0e935_0_1"/>
            <p:cNvSpPr txBox="1"/>
            <p:nvPr/>
          </p:nvSpPr>
          <p:spPr>
            <a:xfrm>
              <a:off x="3886075" y="4079175"/>
              <a:ext cx="501600" cy="461700"/>
            </a:xfrm>
            <a:prstGeom prst="rect">
              <a:avLst/>
            </a:prstGeom>
            <a:no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1800"/>
                <a:buFont typeface="Arial"/>
                <a:buNone/>
              </a:pPr>
              <a:r>
                <a:rPr b="1" lang="en-GB" sz="1800">
                  <a:solidFill>
                    <a:schemeClr val="lt1"/>
                  </a:solidFill>
                  <a:latin typeface="Lato"/>
                  <a:ea typeface="Lato"/>
                  <a:cs typeface="Lato"/>
                  <a:sym typeface="Lato"/>
                </a:rPr>
                <a:t>4</a:t>
              </a:r>
              <a:endParaRPr b="1" i="0" sz="1800" u="none" cap="none" strike="noStrike">
                <a:solidFill>
                  <a:schemeClr val="lt1"/>
                </a:solidFill>
                <a:latin typeface="Lato"/>
                <a:ea typeface="Lato"/>
                <a:cs typeface="Lato"/>
                <a:sym typeface="Lato"/>
              </a:endParaRPr>
            </a:p>
          </p:txBody>
        </p:sp>
        <p:sp>
          <p:nvSpPr>
            <p:cNvPr id="310" name="Google Shape;310;g2c27dc0e935_0_1"/>
            <p:cNvSpPr txBox="1"/>
            <p:nvPr/>
          </p:nvSpPr>
          <p:spPr>
            <a:xfrm>
              <a:off x="4939150" y="4079175"/>
              <a:ext cx="757200" cy="4617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800"/>
                <a:buFont typeface="Arial"/>
                <a:buNone/>
              </a:pPr>
              <a:r>
                <a:rPr b="1" lang="en-GB" sz="1800">
                  <a:solidFill>
                    <a:schemeClr val="lt1"/>
                  </a:solidFill>
                  <a:latin typeface="Lato"/>
                  <a:ea typeface="Lato"/>
                  <a:cs typeface="Lato"/>
                  <a:sym typeface="Lato"/>
                </a:rPr>
                <a:t>8</a:t>
              </a:r>
              <a:r>
                <a:rPr b="1" lang="en-GB" sz="1800">
                  <a:solidFill>
                    <a:schemeClr val="lt1"/>
                  </a:solidFill>
                  <a:latin typeface="Lato"/>
                  <a:ea typeface="Lato"/>
                  <a:cs typeface="Lato"/>
                  <a:sym typeface="Lato"/>
                </a:rPr>
                <a:t>00</a:t>
              </a:r>
              <a:endParaRPr b="1" i="0" sz="1800" u="none" cap="none" strike="noStrike">
                <a:solidFill>
                  <a:schemeClr val="lt1"/>
                </a:solidFill>
                <a:latin typeface="Lato"/>
                <a:ea typeface="Lato"/>
                <a:cs typeface="Lato"/>
                <a:sym typeface="Lato"/>
              </a:endParaRPr>
            </a:p>
          </p:txBody>
        </p:sp>
        <p:sp>
          <p:nvSpPr>
            <p:cNvPr id="311" name="Google Shape;311;g2c27dc0e935_0_1"/>
            <p:cNvSpPr txBox="1"/>
            <p:nvPr/>
          </p:nvSpPr>
          <p:spPr>
            <a:xfrm>
              <a:off x="4456188" y="4079175"/>
              <a:ext cx="319800" cy="4617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800"/>
                <a:buFont typeface="Arial"/>
                <a:buNone/>
              </a:pPr>
              <a:r>
                <a:rPr b="1" i="0" lang="en-GB" sz="1800" u="none" cap="none" strike="noStrike">
                  <a:solidFill>
                    <a:schemeClr val="lt1"/>
                  </a:solidFill>
                  <a:latin typeface="Lato"/>
                  <a:ea typeface="Lato"/>
                  <a:cs typeface="Lato"/>
                  <a:sym typeface="Lato"/>
                </a:rPr>
                <a:t>:</a:t>
              </a:r>
              <a:endParaRPr b="1" i="0" sz="1800" u="none" cap="none" strike="noStrike">
                <a:solidFill>
                  <a:schemeClr val="lt1"/>
                </a:solidFill>
                <a:latin typeface="Lato"/>
                <a:ea typeface="Lato"/>
                <a:cs typeface="Lato"/>
                <a:sym typeface="Lato"/>
              </a:endParaRPr>
            </a:p>
          </p:txBody>
        </p:sp>
        <p:sp>
          <p:nvSpPr>
            <p:cNvPr id="312" name="Google Shape;312;g2c27dc0e935_0_1"/>
            <p:cNvSpPr/>
            <p:nvPr/>
          </p:nvSpPr>
          <p:spPr>
            <a:xfrm>
              <a:off x="3886075" y="3693900"/>
              <a:ext cx="2017800" cy="923400"/>
            </a:xfrm>
            <a:prstGeom prst="rect">
              <a:avLst/>
            </a:prstGeom>
            <a:noFill/>
            <a:ln cap="flat" cmpd="sng" w="2857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Lato"/>
                <a:ea typeface="Lato"/>
                <a:cs typeface="Lato"/>
                <a:sym typeface="Lato"/>
              </a:endParaRPr>
            </a:p>
          </p:txBody>
        </p:sp>
        <p:sp>
          <p:nvSpPr>
            <p:cNvPr id="313" name="Google Shape;313;g2c27dc0e935_0_1"/>
            <p:cNvSpPr txBox="1"/>
            <p:nvPr/>
          </p:nvSpPr>
          <p:spPr>
            <a:xfrm>
              <a:off x="4984013" y="3756538"/>
              <a:ext cx="501600" cy="4617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400"/>
                <a:buFont typeface="Arial"/>
                <a:buNone/>
              </a:pPr>
              <a:r>
                <a:rPr b="1" lang="en-GB" sz="1800">
                  <a:solidFill>
                    <a:schemeClr val="accent2"/>
                  </a:solidFill>
                  <a:latin typeface="Lato"/>
                  <a:ea typeface="Lato"/>
                  <a:cs typeface="Lato"/>
                  <a:sym typeface="Lato"/>
                </a:rPr>
                <a:t>x</a:t>
              </a:r>
              <a:r>
                <a:rPr b="1" lang="en-GB" sz="1800">
                  <a:solidFill>
                    <a:schemeClr val="accent2"/>
                  </a:solidFill>
                  <a:latin typeface="Lato"/>
                  <a:ea typeface="Lato"/>
                  <a:cs typeface="Lato"/>
                  <a:sym typeface="Lato"/>
                </a:rPr>
                <a:t> </a:t>
              </a:r>
              <a:r>
                <a:rPr b="1" lang="en-GB" sz="1800">
                  <a:solidFill>
                    <a:schemeClr val="accent2"/>
                  </a:solidFill>
                  <a:latin typeface="Lato"/>
                  <a:ea typeface="Lato"/>
                  <a:cs typeface="Lato"/>
                  <a:sym typeface="Lato"/>
                </a:rPr>
                <a:t>4</a:t>
              </a:r>
              <a:endParaRPr b="1" i="0" sz="1800" u="none" cap="none" strike="noStrike">
                <a:solidFill>
                  <a:schemeClr val="accent2"/>
                </a:solidFill>
                <a:latin typeface="Lato"/>
                <a:ea typeface="Lato"/>
                <a:cs typeface="Lato"/>
                <a:sym typeface="Lato"/>
              </a:endParaRPr>
            </a:p>
          </p:txBody>
        </p:sp>
      </p:grpSp>
      <p:sp>
        <p:nvSpPr>
          <p:cNvPr id="314" name="Google Shape;314;g2c27dc0e935_0_1"/>
          <p:cNvSpPr txBox="1"/>
          <p:nvPr/>
        </p:nvSpPr>
        <p:spPr>
          <a:xfrm>
            <a:off x="3815163" y="1294050"/>
            <a:ext cx="501600" cy="4617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400"/>
              <a:buFont typeface="Arial"/>
              <a:buNone/>
            </a:pPr>
            <a:r>
              <a:rPr b="1" lang="en-GB" sz="1800">
                <a:solidFill>
                  <a:schemeClr val="accent2"/>
                </a:solidFill>
                <a:latin typeface="Lato"/>
                <a:ea typeface="Lato"/>
                <a:cs typeface="Lato"/>
                <a:sym typeface="Lato"/>
              </a:rPr>
              <a:t>x 4</a:t>
            </a:r>
            <a:endParaRPr b="1" i="0" sz="1800" u="none" cap="none" strike="noStrike">
              <a:solidFill>
                <a:schemeClr val="accent2"/>
              </a:solidFill>
              <a:latin typeface="Lato"/>
              <a:ea typeface="Lato"/>
              <a:cs typeface="Lato"/>
              <a:sym typeface="Lato"/>
            </a:endParaRPr>
          </a:p>
        </p:txBody>
      </p:sp>
      <p:sp>
        <p:nvSpPr>
          <p:cNvPr id="315" name="Google Shape;315;g2c27dc0e935_0_1"/>
          <p:cNvSpPr txBox="1"/>
          <p:nvPr/>
        </p:nvSpPr>
        <p:spPr>
          <a:xfrm>
            <a:off x="244400" y="2067375"/>
            <a:ext cx="3028500" cy="2491200"/>
          </a:xfrm>
          <a:prstGeom prst="rect">
            <a:avLst/>
          </a:prstGeom>
          <a:solidFill>
            <a:schemeClr val="lt1"/>
          </a:solidFill>
          <a:ln cap="flat" cmpd="sng" w="28575">
            <a:solidFill>
              <a:schemeClr val="accent2"/>
            </a:solidFill>
            <a:prstDash val="solid"/>
            <a:round/>
            <a:headEnd len="sm" w="sm" type="none"/>
            <a:tailEnd len="sm" w="sm" type="none"/>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1100"/>
              <a:buFont typeface="Arial"/>
              <a:buNone/>
            </a:pPr>
            <a:r>
              <a:rPr b="1" i="0" lang="en-GB" sz="1400" u="none" cap="none" strike="noStrike">
                <a:solidFill>
                  <a:srgbClr val="000000"/>
                </a:solidFill>
                <a:latin typeface="Lato"/>
                <a:ea typeface="Lato"/>
                <a:cs typeface="Lato"/>
                <a:sym typeface="Lato"/>
              </a:rPr>
              <a:t>In Game Currency:</a:t>
            </a:r>
            <a:endParaRPr b="1" i="0" sz="1400" u="none" cap="none" strike="noStrike">
              <a:solidFill>
                <a:srgbClr val="000000"/>
              </a:solidFill>
              <a:latin typeface="Lato"/>
              <a:ea typeface="Lato"/>
              <a:cs typeface="Lato"/>
              <a:sym typeface="Lato"/>
            </a:endParaRPr>
          </a:p>
          <a:p>
            <a:pPr indent="0" lvl="0" marL="0" marR="0" rtl="0" algn="ctr">
              <a:lnSpc>
                <a:spcPct val="100000"/>
              </a:lnSpc>
              <a:spcBef>
                <a:spcPts val="0"/>
              </a:spcBef>
              <a:spcAft>
                <a:spcPts val="0"/>
              </a:spcAft>
              <a:buClr>
                <a:srgbClr val="000000"/>
              </a:buClr>
              <a:buSzPts val="1100"/>
              <a:buFont typeface="Arial"/>
              <a:buNone/>
            </a:pPr>
            <a:r>
              <a:rPr b="0" i="0" lang="en-GB" sz="1400" u="none" cap="none" strike="noStrike">
                <a:solidFill>
                  <a:srgbClr val="000000"/>
                </a:solidFill>
                <a:latin typeface="Lato"/>
                <a:ea typeface="Lato"/>
                <a:cs typeface="Lato"/>
                <a:sym typeface="Lato"/>
              </a:rPr>
              <a:t>FIFA Points</a:t>
            </a:r>
            <a:endParaRPr b="0" i="0" sz="1400" u="none" cap="none" strike="noStrike">
              <a:solidFill>
                <a:srgbClr val="000000"/>
              </a:solidFill>
              <a:latin typeface="Lato"/>
              <a:ea typeface="Lato"/>
              <a:cs typeface="Lato"/>
              <a:sym typeface="Lato"/>
            </a:endParaRPr>
          </a:p>
          <a:p>
            <a:pPr indent="0" lvl="0" marL="0" marR="0" rtl="0" algn="ctr">
              <a:lnSpc>
                <a:spcPct val="100000"/>
              </a:lnSpc>
              <a:spcBef>
                <a:spcPts val="0"/>
              </a:spcBef>
              <a:spcAft>
                <a:spcPts val="0"/>
              </a:spcAft>
              <a:buClr>
                <a:srgbClr val="000000"/>
              </a:buClr>
              <a:buSzPts val="1100"/>
              <a:buFont typeface="Arial"/>
              <a:buNone/>
            </a:pPr>
            <a:r>
              <a:t/>
            </a:r>
            <a:endParaRPr b="0" i="0" sz="800" u="none" cap="none" strike="noStrike">
              <a:solidFill>
                <a:srgbClr val="000000"/>
              </a:solidFill>
              <a:latin typeface="Lato"/>
              <a:ea typeface="Lato"/>
              <a:cs typeface="Lato"/>
              <a:sym typeface="Lato"/>
            </a:endParaRPr>
          </a:p>
          <a:p>
            <a:pPr indent="0" lvl="0" marL="0" marR="0" rtl="0" algn="ctr">
              <a:lnSpc>
                <a:spcPct val="100000"/>
              </a:lnSpc>
              <a:spcBef>
                <a:spcPts val="0"/>
              </a:spcBef>
              <a:spcAft>
                <a:spcPts val="0"/>
              </a:spcAft>
              <a:buClr>
                <a:srgbClr val="000000"/>
              </a:buClr>
              <a:buSzPts val="1100"/>
              <a:buFont typeface="Arial"/>
              <a:buNone/>
            </a:pPr>
            <a:r>
              <a:rPr b="1" i="0" lang="en-GB" sz="1400" u="none" cap="none" strike="noStrike">
                <a:solidFill>
                  <a:srgbClr val="000000"/>
                </a:solidFill>
                <a:latin typeface="Lato"/>
                <a:ea typeface="Lato"/>
                <a:cs typeface="Lato"/>
                <a:sym typeface="Lato"/>
              </a:rPr>
              <a:t>Cost:</a:t>
            </a:r>
            <a:endParaRPr b="1" i="0" sz="1400" u="none" cap="none" strike="noStrike">
              <a:solidFill>
                <a:srgbClr val="000000"/>
              </a:solidFill>
              <a:latin typeface="Lato"/>
              <a:ea typeface="Lato"/>
              <a:cs typeface="Lato"/>
              <a:sym typeface="Lato"/>
            </a:endParaRPr>
          </a:p>
          <a:p>
            <a:pPr indent="0" lvl="0" marL="0" marR="0" rtl="0" algn="ctr">
              <a:lnSpc>
                <a:spcPct val="100000"/>
              </a:lnSpc>
              <a:spcBef>
                <a:spcPts val="0"/>
              </a:spcBef>
              <a:spcAft>
                <a:spcPts val="0"/>
              </a:spcAft>
              <a:buClr>
                <a:srgbClr val="000000"/>
              </a:buClr>
              <a:buSzPts val="1100"/>
              <a:buFont typeface="Arial"/>
              <a:buNone/>
            </a:pPr>
            <a:r>
              <a:rPr b="0" i="0" lang="en-GB" sz="1400" u="none" cap="none" strike="noStrike">
                <a:solidFill>
                  <a:srgbClr val="000000"/>
                </a:solidFill>
                <a:latin typeface="Lato"/>
                <a:ea typeface="Lato"/>
                <a:cs typeface="Lato"/>
                <a:sym typeface="Lato"/>
              </a:rPr>
              <a:t>£1</a:t>
            </a:r>
            <a:r>
              <a:rPr lang="en-GB">
                <a:latin typeface="Lato"/>
                <a:ea typeface="Lato"/>
                <a:cs typeface="Lato"/>
                <a:sym typeface="Lato"/>
              </a:rPr>
              <a:t>0</a:t>
            </a:r>
            <a:r>
              <a:rPr b="0" i="0" lang="en-GB" sz="1400" u="none" cap="none" strike="noStrike">
                <a:solidFill>
                  <a:srgbClr val="000000"/>
                </a:solidFill>
                <a:latin typeface="Lato"/>
                <a:ea typeface="Lato"/>
                <a:cs typeface="Lato"/>
                <a:sym typeface="Lato"/>
              </a:rPr>
              <a:t>.00 for </a:t>
            </a:r>
            <a:r>
              <a:rPr lang="en-GB">
                <a:latin typeface="Lato"/>
                <a:ea typeface="Lato"/>
                <a:cs typeface="Lato"/>
                <a:sym typeface="Lato"/>
              </a:rPr>
              <a:t>2</a:t>
            </a:r>
            <a:r>
              <a:rPr b="0" i="0" lang="en-GB" sz="1400" u="none" cap="none" strike="noStrike">
                <a:solidFill>
                  <a:srgbClr val="000000"/>
                </a:solidFill>
                <a:latin typeface="Lato"/>
                <a:ea typeface="Lato"/>
                <a:cs typeface="Lato"/>
                <a:sym typeface="Lato"/>
              </a:rPr>
              <a:t>,</a:t>
            </a:r>
            <a:r>
              <a:rPr lang="en-GB">
                <a:latin typeface="Lato"/>
                <a:ea typeface="Lato"/>
                <a:cs typeface="Lato"/>
                <a:sym typeface="Lato"/>
              </a:rPr>
              <a:t>0</a:t>
            </a:r>
            <a:r>
              <a:rPr b="0" i="0" lang="en-GB" sz="1400" u="none" cap="none" strike="noStrike">
                <a:solidFill>
                  <a:srgbClr val="000000"/>
                </a:solidFill>
                <a:latin typeface="Lato"/>
                <a:ea typeface="Lato"/>
                <a:cs typeface="Lato"/>
                <a:sym typeface="Lato"/>
              </a:rPr>
              <a:t>00</a:t>
            </a:r>
            <a:endParaRPr b="0" i="0" sz="1400" u="none" cap="none" strike="noStrike">
              <a:solidFill>
                <a:srgbClr val="000000"/>
              </a:solidFill>
              <a:latin typeface="Lato"/>
              <a:ea typeface="Lato"/>
              <a:cs typeface="Lato"/>
              <a:sym typeface="Lato"/>
            </a:endParaRPr>
          </a:p>
          <a:p>
            <a:pPr indent="0" lvl="0" marL="0" marR="0" rtl="0" algn="ctr">
              <a:lnSpc>
                <a:spcPct val="100000"/>
              </a:lnSpc>
              <a:spcBef>
                <a:spcPts val="0"/>
              </a:spcBef>
              <a:spcAft>
                <a:spcPts val="0"/>
              </a:spcAft>
              <a:buClr>
                <a:srgbClr val="000000"/>
              </a:buClr>
              <a:buSzPts val="1100"/>
              <a:buFont typeface="Arial"/>
              <a:buNone/>
            </a:pPr>
            <a:r>
              <a:t/>
            </a:r>
            <a:endParaRPr b="0" i="0" sz="1400" u="none" cap="none" strike="noStrike">
              <a:solidFill>
                <a:srgbClr val="000000"/>
              </a:solidFill>
              <a:latin typeface="Lato"/>
              <a:ea typeface="Lato"/>
              <a:cs typeface="Lato"/>
              <a:sym typeface="Lato"/>
            </a:endParaRPr>
          </a:p>
          <a:p>
            <a:pPr indent="0" lvl="0" marL="0" marR="0" rtl="0" algn="ctr">
              <a:lnSpc>
                <a:spcPct val="100000"/>
              </a:lnSpc>
              <a:spcBef>
                <a:spcPts val="0"/>
              </a:spcBef>
              <a:spcAft>
                <a:spcPts val="0"/>
              </a:spcAft>
              <a:buClr>
                <a:srgbClr val="000000"/>
              </a:buClr>
              <a:buSzPts val="1100"/>
              <a:buFont typeface="Arial"/>
              <a:buNone/>
            </a:pPr>
            <a:r>
              <a:rPr b="1" i="0" lang="en-GB" sz="1400" u="none" cap="none" strike="noStrike">
                <a:solidFill>
                  <a:srgbClr val="000000"/>
                </a:solidFill>
                <a:latin typeface="Lato"/>
                <a:ea typeface="Lato"/>
                <a:cs typeface="Lato"/>
                <a:sym typeface="Lato"/>
              </a:rPr>
              <a:t>In-game Purchases:</a:t>
            </a:r>
            <a:endParaRPr b="1" i="0" sz="1400" u="none" cap="none" strike="noStrike">
              <a:solidFill>
                <a:srgbClr val="000000"/>
              </a:solidFill>
              <a:latin typeface="Lato"/>
              <a:ea typeface="Lato"/>
              <a:cs typeface="Lato"/>
              <a:sym typeface="Lato"/>
            </a:endParaRPr>
          </a:p>
          <a:p>
            <a:pPr indent="0" lvl="0" marL="0" marR="0" rtl="0" algn="ctr">
              <a:lnSpc>
                <a:spcPct val="115000"/>
              </a:lnSpc>
              <a:spcBef>
                <a:spcPts val="0"/>
              </a:spcBef>
              <a:spcAft>
                <a:spcPts val="0"/>
              </a:spcAft>
              <a:buClr>
                <a:srgbClr val="000000"/>
              </a:buClr>
              <a:buSzPts val="1000"/>
              <a:buFont typeface="Arial"/>
              <a:buNone/>
            </a:pPr>
            <a:r>
              <a:rPr b="1" i="1" lang="en-GB" sz="1300">
                <a:solidFill>
                  <a:schemeClr val="accent2"/>
                </a:solidFill>
                <a:latin typeface="Lato"/>
                <a:ea typeface="Lato"/>
                <a:cs typeface="Lato"/>
                <a:sym typeface="Lato"/>
              </a:rPr>
              <a:t>Player cards</a:t>
            </a:r>
            <a:r>
              <a:rPr b="0" i="0" lang="en-GB" sz="1300" u="none" cap="none" strike="noStrike">
                <a:solidFill>
                  <a:srgbClr val="000000"/>
                </a:solidFill>
                <a:latin typeface="Lato"/>
                <a:ea typeface="Lato"/>
                <a:cs typeface="Lato"/>
                <a:sym typeface="Lato"/>
              </a:rPr>
              <a:t>: 150 FIFA points</a:t>
            </a:r>
            <a:endParaRPr b="0" i="0" sz="1300" u="none" cap="none" strike="noStrike">
              <a:solidFill>
                <a:srgbClr val="000000"/>
              </a:solidFill>
              <a:latin typeface="Lato"/>
              <a:ea typeface="Lato"/>
              <a:cs typeface="Lato"/>
              <a:sym typeface="Lato"/>
            </a:endParaRPr>
          </a:p>
          <a:p>
            <a:pPr indent="0" lvl="0" marL="0" marR="0" rtl="0" algn="ctr">
              <a:lnSpc>
                <a:spcPct val="115000"/>
              </a:lnSpc>
              <a:spcBef>
                <a:spcPts val="0"/>
              </a:spcBef>
              <a:spcAft>
                <a:spcPts val="0"/>
              </a:spcAft>
              <a:buClr>
                <a:srgbClr val="000000"/>
              </a:buClr>
              <a:buSzPts val="1000"/>
              <a:buFont typeface="Arial"/>
              <a:buNone/>
            </a:pPr>
            <a:r>
              <a:rPr b="1" i="1" lang="en-GB" sz="1300">
                <a:solidFill>
                  <a:schemeClr val="accent2"/>
                </a:solidFill>
                <a:latin typeface="Lato"/>
                <a:ea typeface="Lato"/>
                <a:cs typeface="Lato"/>
                <a:sym typeface="Lato"/>
              </a:rPr>
              <a:t>Jersey kits</a:t>
            </a:r>
            <a:r>
              <a:rPr b="0" i="0" lang="en-GB" sz="1300" u="none" cap="none" strike="noStrike">
                <a:solidFill>
                  <a:srgbClr val="000000"/>
                </a:solidFill>
                <a:latin typeface="Lato"/>
                <a:ea typeface="Lato"/>
                <a:cs typeface="Lato"/>
                <a:sym typeface="Lato"/>
              </a:rPr>
              <a:t>: </a:t>
            </a:r>
            <a:r>
              <a:rPr lang="en-GB" sz="1300">
                <a:latin typeface="Lato"/>
                <a:ea typeface="Lato"/>
                <a:cs typeface="Lato"/>
                <a:sym typeface="Lato"/>
              </a:rPr>
              <a:t>200 </a:t>
            </a:r>
            <a:r>
              <a:rPr b="0" i="0" lang="en-GB" sz="1300" u="none" cap="none" strike="noStrike">
                <a:solidFill>
                  <a:srgbClr val="000000"/>
                </a:solidFill>
                <a:latin typeface="Lato"/>
                <a:ea typeface="Lato"/>
                <a:cs typeface="Lato"/>
                <a:sym typeface="Lato"/>
              </a:rPr>
              <a:t>FIFA points</a:t>
            </a:r>
            <a:endParaRPr b="0" i="0" sz="1300" u="none" cap="none" strike="noStrike">
              <a:solidFill>
                <a:srgbClr val="000000"/>
              </a:solidFill>
              <a:latin typeface="Lato"/>
              <a:ea typeface="Lato"/>
              <a:cs typeface="Lato"/>
              <a:sym typeface="Lato"/>
            </a:endParaRPr>
          </a:p>
          <a:p>
            <a:pPr indent="0" lvl="0" marL="0" marR="0" rtl="0" algn="ctr">
              <a:lnSpc>
                <a:spcPct val="115000"/>
              </a:lnSpc>
              <a:spcBef>
                <a:spcPts val="0"/>
              </a:spcBef>
              <a:spcAft>
                <a:spcPts val="0"/>
              </a:spcAft>
              <a:buClr>
                <a:srgbClr val="000000"/>
              </a:buClr>
              <a:buSzPts val="1000"/>
              <a:buFont typeface="Arial"/>
              <a:buNone/>
            </a:pPr>
            <a:r>
              <a:rPr b="1" i="1" lang="en-GB" sz="1300">
                <a:solidFill>
                  <a:schemeClr val="accent2"/>
                </a:solidFill>
                <a:latin typeface="Lato"/>
                <a:ea typeface="Lato"/>
                <a:cs typeface="Lato"/>
                <a:sym typeface="Lato"/>
              </a:rPr>
              <a:t>Badges</a:t>
            </a:r>
            <a:r>
              <a:rPr b="0" i="0" lang="en-GB" sz="1300" u="none" cap="none" strike="noStrike">
                <a:solidFill>
                  <a:srgbClr val="000000"/>
                </a:solidFill>
                <a:latin typeface="Lato"/>
                <a:ea typeface="Lato"/>
                <a:cs typeface="Lato"/>
                <a:sym typeface="Lato"/>
              </a:rPr>
              <a:t>: 100 FIFA points</a:t>
            </a:r>
            <a:endParaRPr b="0" i="0" sz="1300" u="none" cap="none" strike="noStrike">
              <a:solidFill>
                <a:srgbClr val="000000"/>
              </a:solidFill>
              <a:latin typeface="Lato"/>
              <a:ea typeface="Lato"/>
              <a:cs typeface="Lato"/>
              <a:sym typeface="Lato"/>
            </a:endParaRPr>
          </a:p>
          <a:p>
            <a:pPr indent="0" lvl="0" marL="0" marR="0" rtl="0" algn="ctr">
              <a:lnSpc>
                <a:spcPct val="115000"/>
              </a:lnSpc>
              <a:spcBef>
                <a:spcPts val="0"/>
              </a:spcBef>
              <a:spcAft>
                <a:spcPts val="0"/>
              </a:spcAft>
              <a:buClr>
                <a:srgbClr val="000000"/>
              </a:buClr>
              <a:buSzPts val="1000"/>
              <a:buFont typeface="Arial"/>
              <a:buNone/>
            </a:pPr>
            <a:r>
              <a:rPr b="1" i="1" lang="en-GB" sz="1300">
                <a:solidFill>
                  <a:schemeClr val="accent2"/>
                </a:solidFill>
                <a:latin typeface="Lato"/>
                <a:ea typeface="Lato"/>
                <a:cs typeface="Lato"/>
                <a:sym typeface="Lato"/>
              </a:rPr>
              <a:t>Fitness cards</a:t>
            </a:r>
            <a:r>
              <a:rPr b="0" i="1" lang="en-GB" sz="1300" u="none" cap="none" strike="noStrike">
                <a:solidFill>
                  <a:srgbClr val="000000"/>
                </a:solidFill>
                <a:latin typeface="Lato"/>
                <a:ea typeface="Lato"/>
                <a:cs typeface="Lato"/>
                <a:sym typeface="Lato"/>
              </a:rPr>
              <a:t>: </a:t>
            </a:r>
            <a:r>
              <a:rPr lang="en-GB" sz="1300">
                <a:latin typeface="Lato"/>
                <a:ea typeface="Lato"/>
                <a:cs typeface="Lato"/>
                <a:sym typeface="Lato"/>
              </a:rPr>
              <a:t>3</a:t>
            </a:r>
            <a:r>
              <a:rPr b="0" i="0" lang="en-GB" sz="1300" u="none" cap="none" strike="noStrike">
                <a:solidFill>
                  <a:srgbClr val="000000"/>
                </a:solidFill>
                <a:latin typeface="Lato"/>
                <a:ea typeface="Lato"/>
                <a:cs typeface="Lato"/>
                <a:sym typeface="Lato"/>
              </a:rPr>
              <a:t>50 FIFA points</a:t>
            </a:r>
            <a:endParaRPr b="0" i="0" sz="1100" u="none" cap="none" strike="noStrike">
              <a:solidFill>
                <a:srgbClr val="000000"/>
              </a:solidFill>
              <a:latin typeface="Lato"/>
              <a:ea typeface="Lato"/>
              <a:cs typeface="Lato"/>
              <a:sym typeface="Lato"/>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82"/>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283"/>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92"/>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293"/>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304"/>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9" name="Shape 319"/>
        <p:cNvGrpSpPr/>
        <p:nvPr/>
      </p:nvGrpSpPr>
      <p:grpSpPr>
        <a:xfrm>
          <a:off x="0" y="0"/>
          <a:ext cx="0" cy="0"/>
          <a:chOff x="0" y="0"/>
          <a:chExt cx="0" cy="0"/>
        </a:xfrm>
      </p:grpSpPr>
      <p:sp>
        <p:nvSpPr>
          <p:cNvPr id="320" name="Google Shape;320;g249bd23eefa_0_171"/>
          <p:cNvSpPr/>
          <p:nvPr/>
        </p:nvSpPr>
        <p:spPr>
          <a:xfrm>
            <a:off x="7825600" y="4137825"/>
            <a:ext cx="1188000" cy="785100"/>
          </a:xfrm>
          <a:prstGeom prst="roundRect">
            <a:avLst>
              <a:gd fmla="val 16667" name="adj"/>
            </a:avLst>
          </a:prstGeom>
          <a:solidFill>
            <a:schemeClr val="accent1"/>
          </a:solid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21" name="Google Shape;321;g249bd23eefa_0_171"/>
          <p:cNvSpPr txBox="1"/>
          <p:nvPr/>
        </p:nvSpPr>
        <p:spPr>
          <a:xfrm>
            <a:off x="6868700" y="1850100"/>
            <a:ext cx="1881900" cy="2936700"/>
          </a:xfrm>
          <a:prstGeom prst="rect">
            <a:avLst/>
          </a:prstGeom>
          <a:solidFill>
            <a:srgbClr val="EAD1DC"/>
          </a:solidFill>
          <a:ln cap="flat" cmpd="sng" w="28575">
            <a:solidFill>
              <a:schemeClr val="dk1"/>
            </a:solidFill>
            <a:prstDash val="solid"/>
            <a:round/>
            <a:headEnd len="sm" w="sm" type="none"/>
            <a:tailEnd len="sm" w="sm" type="none"/>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1100"/>
              <a:buFont typeface="Arial"/>
              <a:buNone/>
            </a:pPr>
            <a:r>
              <a:rPr b="1" i="0" lang="en-GB" sz="1200" u="none" cap="none" strike="noStrike">
                <a:solidFill>
                  <a:srgbClr val="000000"/>
                </a:solidFill>
                <a:latin typeface="Lato"/>
                <a:ea typeface="Lato"/>
                <a:cs typeface="Lato"/>
                <a:sym typeface="Lato"/>
              </a:rPr>
              <a:t>In-Game Currency:</a:t>
            </a:r>
            <a:endParaRPr b="1" i="0" sz="1200" u="none" cap="none" strike="noStrike">
              <a:solidFill>
                <a:srgbClr val="000000"/>
              </a:solidFill>
              <a:latin typeface="Lato"/>
              <a:ea typeface="Lato"/>
              <a:cs typeface="Lato"/>
              <a:sym typeface="Lato"/>
            </a:endParaRPr>
          </a:p>
          <a:p>
            <a:pPr indent="0" lvl="0" marL="0" marR="0" rtl="0" algn="ctr">
              <a:lnSpc>
                <a:spcPct val="100000"/>
              </a:lnSpc>
              <a:spcBef>
                <a:spcPts val="0"/>
              </a:spcBef>
              <a:spcAft>
                <a:spcPts val="0"/>
              </a:spcAft>
              <a:buClr>
                <a:srgbClr val="000000"/>
              </a:buClr>
              <a:buSzPts val="1100"/>
              <a:buFont typeface="Arial"/>
              <a:buNone/>
            </a:pPr>
            <a:r>
              <a:rPr b="0" i="0" lang="en-GB" sz="1200" u="none" cap="none" strike="noStrike">
                <a:solidFill>
                  <a:srgbClr val="000000"/>
                </a:solidFill>
                <a:latin typeface="Lato"/>
                <a:ea typeface="Lato"/>
                <a:cs typeface="Lato"/>
                <a:sym typeface="Lato"/>
              </a:rPr>
              <a:t>Robux</a:t>
            </a:r>
            <a:endParaRPr b="0" i="0" sz="1200" u="none" cap="none" strike="noStrike">
              <a:solidFill>
                <a:srgbClr val="000000"/>
              </a:solidFill>
              <a:latin typeface="Lato"/>
              <a:ea typeface="Lato"/>
              <a:cs typeface="Lato"/>
              <a:sym typeface="Lato"/>
            </a:endParaRPr>
          </a:p>
          <a:p>
            <a:pPr indent="0" lvl="0" marL="0" marR="0" rtl="0" algn="ctr">
              <a:lnSpc>
                <a:spcPct val="100000"/>
              </a:lnSpc>
              <a:spcBef>
                <a:spcPts val="0"/>
              </a:spcBef>
              <a:spcAft>
                <a:spcPts val="0"/>
              </a:spcAft>
              <a:buClr>
                <a:srgbClr val="000000"/>
              </a:buClr>
              <a:buSzPts val="1100"/>
              <a:buFont typeface="Arial"/>
              <a:buNone/>
            </a:pPr>
            <a:r>
              <a:t/>
            </a:r>
            <a:endParaRPr b="0" i="0" sz="1200" u="none" cap="none" strike="noStrike">
              <a:solidFill>
                <a:srgbClr val="000000"/>
              </a:solidFill>
              <a:latin typeface="Lato"/>
              <a:ea typeface="Lato"/>
              <a:cs typeface="Lato"/>
              <a:sym typeface="Lato"/>
            </a:endParaRPr>
          </a:p>
          <a:p>
            <a:pPr indent="0" lvl="0" marL="0" marR="0" rtl="0" algn="ctr">
              <a:lnSpc>
                <a:spcPct val="100000"/>
              </a:lnSpc>
              <a:spcBef>
                <a:spcPts val="0"/>
              </a:spcBef>
              <a:spcAft>
                <a:spcPts val="0"/>
              </a:spcAft>
              <a:buClr>
                <a:srgbClr val="000000"/>
              </a:buClr>
              <a:buSzPts val="1100"/>
              <a:buFont typeface="Arial"/>
              <a:buNone/>
            </a:pPr>
            <a:r>
              <a:rPr b="1" i="0" lang="en-GB" sz="1200" u="none" cap="none" strike="noStrike">
                <a:solidFill>
                  <a:srgbClr val="000000"/>
                </a:solidFill>
                <a:latin typeface="Lato"/>
                <a:ea typeface="Lato"/>
                <a:cs typeface="Lato"/>
                <a:sym typeface="Lato"/>
              </a:rPr>
              <a:t>Cost:</a:t>
            </a:r>
            <a:endParaRPr b="1" i="0" sz="1200" u="none" cap="none" strike="noStrike">
              <a:solidFill>
                <a:srgbClr val="000000"/>
              </a:solidFill>
              <a:latin typeface="Lato"/>
              <a:ea typeface="Lato"/>
              <a:cs typeface="Lato"/>
              <a:sym typeface="Lato"/>
            </a:endParaRPr>
          </a:p>
          <a:p>
            <a:pPr indent="0" lvl="0" marL="0" marR="0" rtl="0" algn="ctr">
              <a:lnSpc>
                <a:spcPct val="100000"/>
              </a:lnSpc>
              <a:spcBef>
                <a:spcPts val="0"/>
              </a:spcBef>
              <a:spcAft>
                <a:spcPts val="0"/>
              </a:spcAft>
              <a:buClr>
                <a:srgbClr val="000000"/>
              </a:buClr>
              <a:buSzPts val="1100"/>
              <a:buFont typeface="Arial"/>
              <a:buNone/>
            </a:pPr>
            <a:r>
              <a:rPr b="0" i="0" lang="en-GB" sz="1200" u="none" cap="none" strike="noStrike">
                <a:solidFill>
                  <a:srgbClr val="000000"/>
                </a:solidFill>
                <a:latin typeface="Lato"/>
                <a:ea typeface="Lato"/>
                <a:cs typeface="Lato"/>
                <a:sym typeface="Lato"/>
              </a:rPr>
              <a:t>£45.00 for 4,500</a:t>
            </a:r>
            <a:endParaRPr b="0" i="0" sz="1200" u="none" cap="none" strike="noStrike">
              <a:solidFill>
                <a:srgbClr val="000000"/>
              </a:solidFill>
              <a:latin typeface="Lato"/>
              <a:ea typeface="Lato"/>
              <a:cs typeface="Lato"/>
              <a:sym typeface="Lato"/>
            </a:endParaRPr>
          </a:p>
          <a:p>
            <a:pPr indent="0" lvl="0" marL="0" marR="0" rtl="0" algn="ctr">
              <a:lnSpc>
                <a:spcPct val="100000"/>
              </a:lnSpc>
              <a:spcBef>
                <a:spcPts val="0"/>
              </a:spcBef>
              <a:spcAft>
                <a:spcPts val="0"/>
              </a:spcAft>
              <a:buClr>
                <a:srgbClr val="000000"/>
              </a:buClr>
              <a:buSzPts val="1100"/>
              <a:buFont typeface="Arial"/>
              <a:buNone/>
            </a:pPr>
            <a:r>
              <a:t/>
            </a:r>
            <a:endParaRPr b="0" i="0" sz="1200" u="none" cap="none" strike="noStrike">
              <a:solidFill>
                <a:srgbClr val="000000"/>
              </a:solidFill>
              <a:latin typeface="Lato"/>
              <a:ea typeface="Lato"/>
              <a:cs typeface="Lato"/>
              <a:sym typeface="Lato"/>
            </a:endParaRPr>
          </a:p>
          <a:p>
            <a:pPr indent="0" lvl="0" marL="0" marR="0" rtl="0" algn="ctr">
              <a:lnSpc>
                <a:spcPct val="100000"/>
              </a:lnSpc>
              <a:spcBef>
                <a:spcPts val="0"/>
              </a:spcBef>
              <a:spcAft>
                <a:spcPts val="0"/>
              </a:spcAft>
              <a:buClr>
                <a:srgbClr val="000000"/>
              </a:buClr>
              <a:buSzPts val="1100"/>
              <a:buFont typeface="Arial"/>
              <a:buNone/>
            </a:pPr>
            <a:r>
              <a:rPr b="1" i="0" lang="en-GB" sz="1200" u="none" cap="none" strike="noStrike">
                <a:solidFill>
                  <a:srgbClr val="000000"/>
                </a:solidFill>
                <a:latin typeface="Lato"/>
                <a:ea typeface="Lato"/>
                <a:cs typeface="Lato"/>
                <a:sym typeface="Lato"/>
              </a:rPr>
              <a:t>In-game Purchases:</a:t>
            </a:r>
            <a:endParaRPr b="1" i="0" sz="1200" u="none" cap="none" strike="noStrike">
              <a:solidFill>
                <a:srgbClr val="000000"/>
              </a:solidFill>
              <a:latin typeface="Lato"/>
              <a:ea typeface="Lato"/>
              <a:cs typeface="Lato"/>
              <a:sym typeface="Lato"/>
            </a:endParaRPr>
          </a:p>
          <a:p>
            <a:pPr indent="0" lvl="0" marL="0" marR="0" rtl="0" algn="ctr">
              <a:lnSpc>
                <a:spcPct val="115000"/>
              </a:lnSpc>
              <a:spcBef>
                <a:spcPts val="0"/>
              </a:spcBef>
              <a:spcAft>
                <a:spcPts val="0"/>
              </a:spcAft>
              <a:buClr>
                <a:srgbClr val="000000"/>
              </a:buClr>
              <a:buSzPts val="1000"/>
              <a:buFont typeface="Arial"/>
              <a:buNone/>
            </a:pPr>
            <a:r>
              <a:rPr b="0" i="0" lang="en-GB" sz="1200" u="none" cap="none" strike="noStrike">
                <a:solidFill>
                  <a:srgbClr val="000000"/>
                </a:solidFill>
                <a:latin typeface="Lato"/>
                <a:ea typeface="Lato"/>
                <a:cs typeface="Lato"/>
                <a:sym typeface="Lato"/>
              </a:rPr>
              <a:t>Games: Most are free. </a:t>
            </a:r>
            <a:endParaRPr b="0" i="0" sz="1200" u="none" cap="none" strike="noStrike">
              <a:solidFill>
                <a:srgbClr val="000000"/>
              </a:solidFill>
              <a:latin typeface="Lato"/>
              <a:ea typeface="Lato"/>
              <a:cs typeface="Lato"/>
              <a:sym typeface="Lato"/>
            </a:endParaRPr>
          </a:p>
          <a:p>
            <a:pPr indent="0" lvl="0" marL="0" marR="0" rtl="0" algn="ctr">
              <a:lnSpc>
                <a:spcPct val="115000"/>
              </a:lnSpc>
              <a:spcBef>
                <a:spcPts val="0"/>
              </a:spcBef>
              <a:spcAft>
                <a:spcPts val="0"/>
              </a:spcAft>
              <a:buClr>
                <a:srgbClr val="000000"/>
              </a:buClr>
              <a:buSzPts val="1000"/>
              <a:buFont typeface="Arial"/>
              <a:buNone/>
            </a:pPr>
            <a:r>
              <a:rPr b="0" i="1" lang="en-GB" sz="1200" u="none" cap="none" strike="noStrike">
                <a:solidFill>
                  <a:srgbClr val="000000"/>
                </a:solidFill>
                <a:latin typeface="Lato"/>
                <a:ea typeface="Lato"/>
                <a:cs typeface="Lato"/>
                <a:sym typeface="Lato"/>
              </a:rPr>
              <a:t>Premium skins: </a:t>
            </a:r>
            <a:r>
              <a:rPr b="0" i="0" lang="en-GB" sz="1200" u="none" cap="none" strike="noStrike">
                <a:solidFill>
                  <a:srgbClr val="000000"/>
                </a:solidFill>
                <a:latin typeface="Lato"/>
                <a:ea typeface="Lato"/>
                <a:cs typeface="Lato"/>
                <a:sym typeface="Lato"/>
              </a:rPr>
              <a:t>800 Robux</a:t>
            </a:r>
            <a:endParaRPr b="0" i="0" sz="1200" u="none" cap="none" strike="noStrike">
              <a:solidFill>
                <a:srgbClr val="000000"/>
              </a:solidFill>
              <a:latin typeface="Lato"/>
              <a:ea typeface="Lato"/>
              <a:cs typeface="Lato"/>
              <a:sym typeface="Lato"/>
            </a:endParaRPr>
          </a:p>
          <a:p>
            <a:pPr indent="0" lvl="0" marL="0" marR="0" rtl="0" algn="ctr">
              <a:lnSpc>
                <a:spcPct val="115000"/>
              </a:lnSpc>
              <a:spcBef>
                <a:spcPts val="0"/>
              </a:spcBef>
              <a:spcAft>
                <a:spcPts val="0"/>
              </a:spcAft>
              <a:buClr>
                <a:srgbClr val="000000"/>
              </a:buClr>
              <a:buSzPts val="1000"/>
              <a:buFont typeface="Arial"/>
              <a:buNone/>
            </a:pPr>
            <a:r>
              <a:rPr b="0" i="1" lang="en-GB" sz="1200" u="none" cap="none" strike="noStrike">
                <a:solidFill>
                  <a:srgbClr val="000000"/>
                </a:solidFill>
                <a:latin typeface="Lato"/>
                <a:ea typeface="Lato"/>
                <a:cs typeface="Lato"/>
                <a:sym typeface="Lato"/>
              </a:rPr>
              <a:t>Speed boats:</a:t>
            </a:r>
            <a:r>
              <a:rPr b="0" i="0" lang="en-GB" sz="1200" u="none" cap="none" strike="noStrike">
                <a:solidFill>
                  <a:srgbClr val="000000"/>
                </a:solidFill>
                <a:latin typeface="Lato"/>
                <a:ea typeface="Lato"/>
                <a:cs typeface="Lato"/>
                <a:sym typeface="Lato"/>
              </a:rPr>
              <a:t> 400 Robux</a:t>
            </a:r>
            <a:endParaRPr b="0" i="0" sz="1200" u="none" cap="none" strike="noStrike">
              <a:solidFill>
                <a:srgbClr val="000000"/>
              </a:solidFill>
              <a:latin typeface="Lato"/>
              <a:ea typeface="Lato"/>
              <a:cs typeface="Lato"/>
              <a:sym typeface="Lato"/>
            </a:endParaRPr>
          </a:p>
          <a:p>
            <a:pPr indent="0" lvl="0" marL="0" marR="0" rtl="0" algn="ctr">
              <a:lnSpc>
                <a:spcPct val="115000"/>
              </a:lnSpc>
              <a:spcBef>
                <a:spcPts val="0"/>
              </a:spcBef>
              <a:spcAft>
                <a:spcPts val="0"/>
              </a:spcAft>
              <a:buClr>
                <a:srgbClr val="000000"/>
              </a:buClr>
              <a:buSzPts val="1000"/>
              <a:buFont typeface="Arial"/>
              <a:buNone/>
            </a:pPr>
            <a:r>
              <a:rPr b="0" i="1" lang="en-GB" sz="1200" u="none" cap="none" strike="noStrike">
                <a:solidFill>
                  <a:srgbClr val="000000"/>
                </a:solidFill>
                <a:latin typeface="Lato"/>
                <a:ea typeface="Lato"/>
                <a:cs typeface="Lato"/>
                <a:sym typeface="Lato"/>
              </a:rPr>
              <a:t>Avatar customisation: </a:t>
            </a:r>
            <a:endParaRPr b="0" i="1" sz="1200" u="none" cap="none" strike="noStrike">
              <a:solidFill>
                <a:srgbClr val="000000"/>
              </a:solidFill>
              <a:latin typeface="Lato"/>
              <a:ea typeface="Lato"/>
              <a:cs typeface="Lato"/>
              <a:sym typeface="Lato"/>
            </a:endParaRPr>
          </a:p>
          <a:p>
            <a:pPr indent="0" lvl="0" marL="0" marR="0" rtl="0" algn="ctr">
              <a:lnSpc>
                <a:spcPct val="115000"/>
              </a:lnSpc>
              <a:spcBef>
                <a:spcPts val="0"/>
              </a:spcBef>
              <a:spcAft>
                <a:spcPts val="0"/>
              </a:spcAft>
              <a:buClr>
                <a:srgbClr val="000000"/>
              </a:buClr>
              <a:buSzPts val="1000"/>
              <a:buFont typeface="Arial"/>
              <a:buNone/>
            </a:pPr>
            <a:r>
              <a:rPr b="0" i="0" lang="en-GB" sz="1200" u="none" cap="none" strike="noStrike">
                <a:solidFill>
                  <a:srgbClr val="000000"/>
                </a:solidFill>
                <a:latin typeface="Lato"/>
                <a:ea typeface="Lato"/>
                <a:cs typeface="Lato"/>
                <a:sym typeface="Lato"/>
              </a:rPr>
              <a:t>1,200 Robux</a:t>
            </a:r>
            <a:endParaRPr b="0" i="0" sz="1200" u="none" cap="none" strike="noStrike">
              <a:solidFill>
                <a:srgbClr val="000000"/>
              </a:solidFill>
              <a:latin typeface="Lato"/>
              <a:ea typeface="Lato"/>
              <a:cs typeface="Lato"/>
              <a:sym typeface="Lato"/>
            </a:endParaRPr>
          </a:p>
          <a:p>
            <a:pPr indent="0" lvl="0" marL="0" marR="0" rtl="0" algn="ctr">
              <a:lnSpc>
                <a:spcPct val="115000"/>
              </a:lnSpc>
              <a:spcBef>
                <a:spcPts val="0"/>
              </a:spcBef>
              <a:spcAft>
                <a:spcPts val="0"/>
              </a:spcAft>
              <a:buClr>
                <a:srgbClr val="000000"/>
              </a:buClr>
              <a:buSzPts val="1000"/>
              <a:buFont typeface="Arial"/>
              <a:buNone/>
            </a:pPr>
            <a:r>
              <a:rPr b="0" i="1" lang="en-GB" sz="1200" u="none" cap="none" strike="noStrike">
                <a:solidFill>
                  <a:srgbClr val="000000"/>
                </a:solidFill>
                <a:latin typeface="Lato"/>
                <a:ea typeface="Lato"/>
                <a:cs typeface="Lato"/>
                <a:sym typeface="Lato"/>
              </a:rPr>
              <a:t>Avatar strength skill:</a:t>
            </a:r>
            <a:r>
              <a:rPr b="0" i="0" lang="en-GB" sz="1200" u="none" cap="none" strike="noStrike">
                <a:solidFill>
                  <a:srgbClr val="000000"/>
                </a:solidFill>
                <a:latin typeface="Lato"/>
                <a:ea typeface="Lato"/>
                <a:cs typeface="Lato"/>
                <a:sym typeface="Lato"/>
              </a:rPr>
              <a:t> </a:t>
            </a:r>
            <a:endParaRPr b="0" i="0" sz="1200" u="none" cap="none" strike="noStrike">
              <a:solidFill>
                <a:srgbClr val="000000"/>
              </a:solidFill>
              <a:latin typeface="Lato"/>
              <a:ea typeface="Lato"/>
              <a:cs typeface="Lato"/>
              <a:sym typeface="Lato"/>
            </a:endParaRPr>
          </a:p>
          <a:p>
            <a:pPr indent="0" lvl="0" marL="0" marR="0" rtl="0" algn="ctr">
              <a:lnSpc>
                <a:spcPct val="115000"/>
              </a:lnSpc>
              <a:spcBef>
                <a:spcPts val="0"/>
              </a:spcBef>
              <a:spcAft>
                <a:spcPts val="0"/>
              </a:spcAft>
              <a:buClr>
                <a:srgbClr val="000000"/>
              </a:buClr>
              <a:buSzPts val="1000"/>
              <a:buFont typeface="Arial"/>
              <a:buNone/>
            </a:pPr>
            <a:r>
              <a:rPr b="0" i="0" lang="en-GB" sz="1200" u="none" cap="none" strike="noStrike">
                <a:solidFill>
                  <a:srgbClr val="000000"/>
                </a:solidFill>
                <a:latin typeface="Lato"/>
                <a:ea typeface="Lato"/>
                <a:cs typeface="Lato"/>
                <a:sym typeface="Lato"/>
              </a:rPr>
              <a:t>350 Robux</a:t>
            </a:r>
            <a:endParaRPr b="0" i="0" sz="1200" u="none" cap="none" strike="noStrike">
              <a:solidFill>
                <a:srgbClr val="000000"/>
              </a:solidFill>
              <a:latin typeface="Lato"/>
              <a:ea typeface="Lato"/>
              <a:cs typeface="Lato"/>
              <a:sym typeface="Lato"/>
            </a:endParaRPr>
          </a:p>
        </p:txBody>
      </p:sp>
      <p:pic>
        <p:nvPicPr>
          <p:cNvPr id="322" name="Google Shape;322;g249bd23eefa_0_171"/>
          <p:cNvPicPr preferRelativeResize="0"/>
          <p:nvPr/>
        </p:nvPicPr>
        <p:blipFill rotWithShape="1">
          <a:blip r:embed="rId3">
            <a:alphaModFix/>
          </a:blip>
          <a:srcRect b="32691" l="0" r="0" t="38528"/>
          <a:stretch/>
        </p:blipFill>
        <p:spPr>
          <a:xfrm>
            <a:off x="581838" y="1387975"/>
            <a:ext cx="1605775" cy="462125"/>
          </a:xfrm>
          <a:prstGeom prst="rect">
            <a:avLst/>
          </a:prstGeom>
          <a:noFill/>
          <a:ln>
            <a:noFill/>
          </a:ln>
        </p:spPr>
      </p:pic>
      <p:pic>
        <p:nvPicPr>
          <p:cNvPr id="323" name="Google Shape;323;g249bd23eefa_0_171"/>
          <p:cNvPicPr preferRelativeResize="0"/>
          <p:nvPr/>
        </p:nvPicPr>
        <p:blipFill rotWithShape="1">
          <a:blip r:embed="rId4">
            <a:alphaModFix/>
          </a:blip>
          <a:srcRect b="0" l="0" r="0" t="0"/>
          <a:stretch/>
        </p:blipFill>
        <p:spPr>
          <a:xfrm>
            <a:off x="2882850" y="1364863"/>
            <a:ext cx="1285151" cy="508350"/>
          </a:xfrm>
          <a:prstGeom prst="rect">
            <a:avLst/>
          </a:prstGeom>
          <a:noFill/>
          <a:ln>
            <a:noFill/>
          </a:ln>
        </p:spPr>
      </p:pic>
      <p:pic>
        <p:nvPicPr>
          <p:cNvPr id="324" name="Google Shape;324;g249bd23eefa_0_171"/>
          <p:cNvPicPr preferRelativeResize="0"/>
          <p:nvPr/>
        </p:nvPicPr>
        <p:blipFill rotWithShape="1">
          <a:blip r:embed="rId5">
            <a:alphaModFix/>
          </a:blip>
          <a:srcRect b="22642" l="4548" r="3004" t="21321"/>
          <a:stretch/>
        </p:blipFill>
        <p:spPr>
          <a:xfrm>
            <a:off x="5072125" y="1261778"/>
            <a:ext cx="1188048" cy="508350"/>
          </a:xfrm>
          <a:prstGeom prst="rect">
            <a:avLst/>
          </a:prstGeom>
          <a:noFill/>
          <a:ln>
            <a:noFill/>
          </a:ln>
        </p:spPr>
      </p:pic>
      <p:pic>
        <p:nvPicPr>
          <p:cNvPr id="325" name="Google Shape;325;g249bd23eefa_0_171"/>
          <p:cNvPicPr preferRelativeResize="0"/>
          <p:nvPr/>
        </p:nvPicPr>
        <p:blipFill rotWithShape="1">
          <a:blip r:embed="rId6">
            <a:alphaModFix/>
          </a:blip>
          <a:srcRect b="0" l="0" r="0" t="0"/>
          <a:stretch/>
        </p:blipFill>
        <p:spPr>
          <a:xfrm>
            <a:off x="7098875" y="1370322"/>
            <a:ext cx="1421549" cy="399811"/>
          </a:xfrm>
          <a:prstGeom prst="rect">
            <a:avLst/>
          </a:prstGeom>
          <a:noFill/>
          <a:ln>
            <a:noFill/>
          </a:ln>
        </p:spPr>
      </p:pic>
      <p:sp>
        <p:nvSpPr>
          <p:cNvPr id="326" name="Google Shape;326;g249bd23eefa_0_171"/>
          <p:cNvSpPr txBox="1"/>
          <p:nvPr/>
        </p:nvSpPr>
        <p:spPr>
          <a:xfrm>
            <a:off x="443775" y="1850100"/>
            <a:ext cx="1881900" cy="2936700"/>
          </a:xfrm>
          <a:prstGeom prst="rect">
            <a:avLst/>
          </a:prstGeom>
          <a:solidFill>
            <a:srgbClr val="FCE5CD"/>
          </a:solidFill>
          <a:ln cap="flat" cmpd="sng" w="28575">
            <a:solidFill>
              <a:schemeClr val="dk1"/>
            </a:solidFill>
            <a:prstDash val="solid"/>
            <a:round/>
            <a:headEnd len="sm" w="sm" type="none"/>
            <a:tailEnd len="sm" w="sm" type="none"/>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1100"/>
              <a:buFont typeface="Arial"/>
              <a:buNone/>
            </a:pPr>
            <a:r>
              <a:rPr b="1" i="0" lang="en-GB" sz="1200" u="none" cap="none" strike="noStrike">
                <a:solidFill>
                  <a:srgbClr val="000000"/>
                </a:solidFill>
                <a:latin typeface="Lato"/>
                <a:ea typeface="Lato"/>
                <a:cs typeface="Lato"/>
                <a:sym typeface="Lato"/>
              </a:rPr>
              <a:t>In-Game Currency:</a:t>
            </a:r>
            <a:endParaRPr b="1" i="0" sz="1200" u="none" cap="none" strike="noStrike">
              <a:solidFill>
                <a:srgbClr val="000000"/>
              </a:solidFill>
              <a:latin typeface="Lato"/>
              <a:ea typeface="Lato"/>
              <a:cs typeface="Lato"/>
              <a:sym typeface="Lato"/>
            </a:endParaRPr>
          </a:p>
          <a:p>
            <a:pPr indent="0" lvl="0" marL="0" marR="0" rtl="0" algn="ctr">
              <a:lnSpc>
                <a:spcPct val="100000"/>
              </a:lnSpc>
              <a:spcBef>
                <a:spcPts val="0"/>
              </a:spcBef>
              <a:spcAft>
                <a:spcPts val="0"/>
              </a:spcAft>
              <a:buClr>
                <a:srgbClr val="000000"/>
              </a:buClr>
              <a:buSzPts val="1100"/>
              <a:buFont typeface="Arial"/>
              <a:buNone/>
            </a:pPr>
            <a:r>
              <a:rPr b="0" i="0" lang="en-GB" sz="1200" u="none" cap="none" strike="noStrike">
                <a:solidFill>
                  <a:srgbClr val="000000"/>
                </a:solidFill>
                <a:latin typeface="Lato"/>
                <a:ea typeface="Lato"/>
                <a:cs typeface="Lato"/>
                <a:sym typeface="Lato"/>
              </a:rPr>
              <a:t>Minecoins</a:t>
            </a:r>
            <a:endParaRPr b="0" i="0" sz="1200" u="none" cap="none" strike="noStrike">
              <a:solidFill>
                <a:srgbClr val="000000"/>
              </a:solidFill>
              <a:latin typeface="Lato"/>
              <a:ea typeface="Lato"/>
              <a:cs typeface="Lato"/>
              <a:sym typeface="Lato"/>
            </a:endParaRPr>
          </a:p>
          <a:p>
            <a:pPr indent="0" lvl="0" marL="0" marR="0" rtl="0" algn="ctr">
              <a:lnSpc>
                <a:spcPct val="100000"/>
              </a:lnSpc>
              <a:spcBef>
                <a:spcPts val="0"/>
              </a:spcBef>
              <a:spcAft>
                <a:spcPts val="0"/>
              </a:spcAft>
              <a:buClr>
                <a:srgbClr val="000000"/>
              </a:buClr>
              <a:buSzPts val="1100"/>
              <a:buFont typeface="Arial"/>
              <a:buNone/>
            </a:pPr>
            <a:r>
              <a:t/>
            </a:r>
            <a:endParaRPr b="0" i="0" sz="1200" u="none" cap="none" strike="noStrike">
              <a:solidFill>
                <a:srgbClr val="000000"/>
              </a:solidFill>
              <a:latin typeface="Lato"/>
              <a:ea typeface="Lato"/>
              <a:cs typeface="Lato"/>
              <a:sym typeface="Lato"/>
            </a:endParaRPr>
          </a:p>
          <a:p>
            <a:pPr indent="0" lvl="0" marL="0" marR="0" rtl="0" algn="ctr">
              <a:lnSpc>
                <a:spcPct val="100000"/>
              </a:lnSpc>
              <a:spcBef>
                <a:spcPts val="0"/>
              </a:spcBef>
              <a:spcAft>
                <a:spcPts val="0"/>
              </a:spcAft>
              <a:buClr>
                <a:srgbClr val="000000"/>
              </a:buClr>
              <a:buSzPts val="1100"/>
              <a:buFont typeface="Arial"/>
              <a:buNone/>
            </a:pPr>
            <a:r>
              <a:rPr b="1" i="0" lang="en-GB" sz="1200" u="none" cap="none" strike="noStrike">
                <a:solidFill>
                  <a:srgbClr val="000000"/>
                </a:solidFill>
                <a:latin typeface="Lato"/>
                <a:ea typeface="Lato"/>
                <a:cs typeface="Lato"/>
                <a:sym typeface="Lato"/>
              </a:rPr>
              <a:t>Cost:</a:t>
            </a:r>
            <a:endParaRPr b="1" i="0" sz="1200" u="none" cap="none" strike="noStrike">
              <a:solidFill>
                <a:srgbClr val="000000"/>
              </a:solidFill>
              <a:latin typeface="Lato"/>
              <a:ea typeface="Lato"/>
              <a:cs typeface="Lato"/>
              <a:sym typeface="Lato"/>
            </a:endParaRPr>
          </a:p>
          <a:p>
            <a:pPr indent="0" lvl="0" marL="0" marR="0" rtl="0" algn="ctr">
              <a:lnSpc>
                <a:spcPct val="100000"/>
              </a:lnSpc>
              <a:spcBef>
                <a:spcPts val="0"/>
              </a:spcBef>
              <a:spcAft>
                <a:spcPts val="0"/>
              </a:spcAft>
              <a:buClr>
                <a:srgbClr val="000000"/>
              </a:buClr>
              <a:buSzPts val="1100"/>
              <a:buFont typeface="Arial"/>
              <a:buNone/>
            </a:pPr>
            <a:r>
              <a:rPr b="0" i="0" lang="en-GB" sz="1200" u="none" cap="none" strike="noStrike">
                <a:solidFill>
                  <a:srgbClr val="000000"/>
                </a:solidFill>
                <a:latin typeface="Lato"/>
                <a:ea typeface="Lato"/>
                <a:cs typeface="Lato"/>
                <a:sym typeface="Lato"/>
              </a:rPr>
              <a:t>£8.00 for 1,600</a:t>
            </a:r>
            <a:endParaRPr b="0" i="0" sz="1200" u="none" cap="none" strike="noStrike">
              <a:solidFill>
                <a:srgbClr val="000000"/>
              </a:solidFill>
              <a:latin typeface="Lato"/>
              <a:ea typeface="Lato"/>
              <a:cs typeface="Lato"/>
              <a:sym typeface="Lato"/>
            </a:endParaRPr>
          </a:p>
          <a:p>
            <a:pPr indent="0" lvl="0" marL="0" marR="0" rtl="0" algn="ctr">
              <a:lnSpc>
                <a:spcPct val="100000"/>
              </a:lnSpc>
              <a:spcBef>
                <a:spcPts val="0"/>
              </a:spcBef>
              <a:spcAft>
                <a:spcPts val="0"/>
              </a:spcAft>
              <a:buClr>
                <a:srgbClr val="000000"/>
              </a:buClr>
              <a:buSzPts val="1100"/>
              <a:buFont typeface="Arial"/>
              <a:buNone/>
            </a:pPr>
            <a:r>
              <a:t/>
            </a:r>
            <a:endParaRPr b="0" i="0" sz="1200" u="none" cap="none" strike="noStrike">
              <a:solidFill>
                <a:srgbClr val="000000"/>
              </a:solidFill>
              <a:latin typeface="Lato"/>
              <a:ea typeface="Lato"/>
              <a:cs typeface="Lato"/>
              <a:sym typeface="Lato"/>
            </a:endParaRPr>
          </a:p>
          <a:p>
            <a:pPr indent="0" lvl="0" marL="0" marR="0" rtl="0" algn="ctr">
              <a:lnSpc>
                <a:spcPct val="100000"/>
              </a:lnSpc>
              <a:spcBef>
                <a:spcPts val="0"/>
              </a:spcBef>
              <a:spcAft>
                <a:spcPts val="0"/>
              </a:spcAft>
              <a:buClr>
                <a:srgbClr val="000000"/>
              </a:buClr>
              <a:buSzPts val="1100"/>
              <a:buFont typeface="Arial"/>
              <a:buNone/>
            </a:pPr>
            <a:r>
              <a:rPr b="1" i="0" lang="en-GB" sz="1200" u="none" cap="none" strike="noStrike">
                <a:solidFill>
                  <a:srgbClr val="000000"/>
                </a:solidFill>
                <a:latin typeface="Lato"/>
                <a:ea typeface="Lato"/>
                <a:cs typeface="Lato"/>
                <a:sym typeface="Lato"/>
              </a:rPr>
              <a:t>In-game Purchases:</a:t>
            </a:r>
            <a:endParaRPr b="1" i="0" sz="1200" u="none" cap="none" strike="noStrike">
              <a:solidFill>
                <a:srgbClr val="000000"/>
              </a:solidFill>
              <a:latin typeface="Lato"/>
              <a:ea typeface="Lato"/>
              <a:cs typeface="Lato"/>
              <a:sym typeface="Lato"/>
            </a:endParaRPr>
          </a:p>
          <a:p>
            <a:pPr indent="0" lvl="0" marL="0" marR="0" rtl="0" algn="ctr">
              <a:lnSpc>
                <a:spcPct val="115000"/>
              </a:lnSpc>
              <a:spcBef>
                <a:spcPts val="0"/>
              </a:spcBef>
              <a:spcAft>
                <a:spcPts val="0"/>
              </a:spcAft>
              <a:buClr>
                <a:srgbClr val="000000"/>
              </a:buClr>
              <a:buSzPts val="1000"/>
              <a:buFont typeface="Arial"/>
              <a:buNone/>
            </a:pPr>
            <a:r>
              <a:rPr b="0" i="1" lang="en-GB" sz="1200" u="none" cap="none" strike="noStrike">
                <a:solidFill>
                  <a:srgbClr val="000000"/>
                </a:solidFill>
                <a:latin typeface="Lato"/>
                <a:ea typeface="Lato"/>
                <a:cs typeface="Lato"/>
                <a:sym typeface="Lato"/>
              </a:rPr>
              <a:t>Skin Packs</a:t>
            </a:r>
            <a:r>
              <a:rPr b="0" i="0" lang="en-GB" sz="1200" u="none" cap="none" strike="noStrike">
                <a:solidFill>
                  <a:srgbClr val="000000"/>
                </a:solidFill>
                <a:latin typeface="Lato"/>
                <a:ea typeface="Lato"/>
                <a:cs typeface="Lato"/>
                <a:sym typeface="Lato"/>
              </a:rPr>
              <a:t>: </a:t>
            </a:r>
            <a:endParaRPr b="0" i="0" sz="1200" u="none" cap="none" strike="noStrike">
              <a:solidFill>
                <a:srgbClr val="000000"/>
              </a:solidFill>
              <a:latin typeface="Lato"/>
              <a:ea typeface="Lato"/>
              <a:cs typeface="Lato"/>
              <a:sym typeface="Lato"/>
            </a:endParaRPr>
          </a:p>
          <a:p>
            <a:pPr indent="0" lvl="0" marL="0" marR="0" rtl="0" algn="ctr">
              <a:lnSpc>
                <a:spcPct val="115000"/>
              </a:lnSpc>
              <a:spcBef>
                <a:spcPts val="0"/>
              </a:spcBef>
              <a:spcAft>
                <a:spcPts val="0"/>
              </a:spcAft>
              <a:buClr>
                <a:srgbClr val="000000"/>
              </a:buClr>
              <a:buSzPts val="1000"/>
              <a:buFont typeface="Arial"/>
              <a:buNone/>
            </a:pPr>
            <a:r>
              <a:rPr b="0" i="0" lang="en-GB" sz="1200" u="none" cap="none" strike="noStrike">
                <a:solidFill>
                  <a:srgbClr val="000000"/>
                </a:solidFill>
                <a:latin typeface="Lato"/>
                <a:ea typeface="Lato"/>
                <a:cs typeface="Lato"/>
                <a:sym typeface="Lato"/>
              </a:rPr>
              <a:t>325 Minecoins </a:t>
            </a:r>
            <a:endParaRPr b="0" i="0" sz="1200" u="none" cap="none" strike="noStrike">
              <a:solidFill>
                <a:srgbClr val="000000"/>
              </a:solidFill>
              <a:latin typeface="Lato"/>
              <a:ea typeface="Lato"/>
              <a:cs typeface="Lato"/>
              <a:sym typeface="Lato"/>
            </a:endParaRPr>
          </a:p>
          <a:p>
            <a:pPr indent="0" lvl="0" marL="0" marR="0" rtl="0" algn="ctr">
              <a:lnSpc>
                <a:spcPct val="115000"/>
              </a:lnSpc>
              <a:spcBef>
                <a:spcPts val="0"/>
              </a:spcBef>
              <a:spcAft>
                <a:spcPts val="0"/>
              </a:spcAft>
              <a:buClr>
                <a:srgbClr val="000000"/>
              </a:buClr>
              <a:buSzPts val="1000"/>
              <a:buFont typeface="Arial"/>
              <a:buNone/>
            </a:pPr>
            <a:r>
              <a:rPr b="0" i="1" lang="en-GB" sz="1200" u="none" cap="none" strike="noStrike">
                <a:solidFill>
                  <a:srgbClr val="000000"/>
                </a:solidFill>
                <a:latin typeface="Lato"/>
                <a:ea typeface="Lato"/>
                <a:cs typeface="Lato"/>
                <a:sym typeface="Lato"/>
              </a:rPr>
              <a:t>Texture Packs: </a:t>
            </a:r>
            <a:endParaRPr b="0" i="1" sz="1200" u="none" cap="none" strike="noStrike">
              <a:solidFill>
                <a:srgbClr val="000000"/>
              </a:solidFill>
              <a:latin typeface="Lato"/>
              <a:ea typeface="Lato"/>
              <a:cs typeface="Lato"/>
              <a:sym typeface="Lato"/>
            </a:endParaRPr>
          </a:p>
          <a:p>
            <a:pPr indent="0" lvl="0" marL="0" marR="0" rtl="0" algn="ctr">
              <a:lnSpc>
                <a:spcPct val="115000"/>
              </a:lnSpc>
              <a:spcBef>
                <a:spcPts val="0"/>
              </a:spcBef>
              <a:spcAft>
                <a:spcPts val="0"/>
              </a:spcAft>
              <a:buClr>
                <a:srgbClr val="000000"/>
              </a:buClr>
              <a:buSzPts val="1000"/>
              <a:buFont typeface="Arial"/>
              <a:buNone/>
            </a:pPr>
            <a:r>
              <a:rPr b="0" i="0" lang="en-GB" sz="1200" u="none" cap="none" strike="noStrike">
                <a:solidFill>
                  <a:srgbClr val="000000"/>
                </a:solidFill>
                <a:latin typeface="Lato"/>
                <a:ea typeface="Lato"/>
                <a:cs typeface="Lato"/>
                <a:sym typeface="Lato"/>
              </a:rPr>
              <a:t>1,000 Minecoins </a:t>
            </a:r>
            <a:endParaRPr b="0" i="0" sz="1200" u="none" cap="none" strike="noStrike">
              <a:solidFill>
                <a:srgbClr val="000000"/>
              </a:solidFill>
              <a:latin typeface="Lato"/>
              <a:ea typeface="Lato"/>
              <a:cs typeface="Lato"/>
              <a:sym typeface="Lato"/>
            </a:endParaRPr>
          </a:p>
          <a:p>
            <a:pPr indent="0" lvl="0" marL="0" marR="0" rtl="0" algn="ctr">
              <a:lnSpc>
                <a:spcPct val="115000"/>
              </a:lnSpc>
              <a:spcBef>
                <a:spcPts val="0"/>
              </a:spcBef>
              <a:spcAft>
                <a:spcPts val="0"/>
              </a:spcAft>
              <a:buClr>
                <a:srgbClr val="000000"/>
              </a:buClr>
              <a:buSzPts val="1000"/>
              <a:buFont typeface="Arial"/>
              <a:buNone/>
            </a:pPr>
            <a:r>
              <a:rPr b="0" i="1" lang="en-GB" sz="1200" u="none" cap="none" strike="noStrike">
                <a:solidFill>
                  <a:srgbClr val="000000"/>
                </a:solidFill>
                <a:latin typeface="Lato"/>
                <a:ea typeface="Lato"/>
                <a:cs typeface="Lato"/>
                <a:sym typeface="Lato"/>
              </a:rPr>
              <a:t>Maps:</a:t>
            </a:r>
            <a:r>
              <a:rPr b="0" i="0" lang="en-GB" sz="1200" u="none" cap="none" strike="noStrike">
                <a:solidFill>
                  <a:srgbClr val="000000"/>
                </a:solidFill>
                <a:latin typeface="Lato"/>
                <a:ea typeface="Lato"/>
                <a:cs typeface="Lato"/>
                <a:sym typeface="Lato"/>
              </a:rPr>
              <a:t> 900 Minecoins</a:t>
            </a:r>
            <a:endParaRPr b="0" i="0" sz="1200" u="none" cap="none" strike="noStrike">
              <a:solidFill>
                <a:srgbClr val="000000"/>
              </a:solidFill>
              <a:latin typeface="Lato"/>
              <a:ea typeface="Lato"/>
              <a:cs typeface="Lato"/>
              <a:sym typeface="Lato"/>
            </a:endParaRPr>
          </a:p>
          <a:p>
            <a:pPr indent="0" lvl="0" marL="0" marR="0" rtl="0" algn="ctr">
              <a:lnSpc>
                <a:spcPct val="115000"/>
              </a:lnSpc>
              <a:spcBef>
                <a:spcPts val="0"/>
              </a:spcBef>
              <a:spcAft>
                <a:spcPts val="0"/>
              </a:spcAft>
              <a:buClr>
                <a:srgbClr val="000000"/>
              </a:buClr>
              <a:buSzPts val="1000"/>
              <a:buFont typeface="Arial"/>
              <a:buNone/>
            </a:pPr>
            <a:r>
              <a:t/>
            </a:r>
            <a:endParaRPr b="0" i="0" sz="1200" u="none" cap="none" strike="noStrike">
              <a:solidFill>
                <a:srgbClr val="000000"/>
              </a:solidFill>
              <a:latin typeface="Lato"/>
              <a:ea typeface="Lato"/>
              <a:cs typeface="Lato"/>
              <a:sym typeface="Lato"/>
            </a:endParaRPr>
          </a:p>
          <a:p>
            <a:pPr indent="0" lvl="0" marL="0" marR="0" rtl="0" algn="ctr">
              <a:lnSpc>
                <a:spcPct val="115000"/>
              </a:lnSpc>
              <a:spcBef>
                <a:spcPts val="0"/>
              </a:spcBef>
              <a:spcAft>
                <a:spcPts val="0"/>
              </a:spcAft>
              <a:buClr>
                <a:srgbClr val="000000"/>
              </a:buClr>
              <a:buSzPts val="1000"/>
              <a:buFont typeface="Arial"/>
              <a:buNone/>
            </a:pPr>
            <a:r>
              <a:rPr b="0" i="0" lang="en-GB" sz="1200" u="none" cap="none" strike="noStrike">
                <a:solidFill>
                  <a:srgbClr val="000000"/>
                </a:solidFill>
                <a:latin typeface="Lato"/>
                <a:ea typeface="Lato"/>
                <a:cs typeface="Lato"/>
                <a:sym typeface="Lato"/>
              </a:rPr>
              <a:t> </a:t>
            </a:r>
            <a:endParaRPr b="0" i="0" sz="1100" u="none" cap="none" strike="noStrike">
              <a:solidFill>
                <a:srgbClr val="000000"/>
              </a:solidFill>
              <a:latin typeface="Arial"/>
              <a:ea typeface="Arial"/>
              <a:cs typeface="Arial"/>
              <a:sym typeface="Arial"/>
            </a:endParaRPr>
          </a:p>
        </p:txBody>
      </p:sp>
      <p:sp>
        <p:nvSpPr>
          <p:cNvPr id="327" name="Google Shape;327;g249bd23eefa_0_171"/>
          <p:cNvSpPr txBox="1"/>
          <p:nvPr/>
        </p:nvSpPr>
        <p:spPr>
          <a:xfrm>
            <a:off x="2581700" y="1850100"/>
            <a:ext cx="1881900" cy="2936700"/>
          </a:xfrm>
          <a:prstGeom prst="rect">
            <a:avLst/>
          </a:prstGeom>
          <a:solidFill>
            <a:srgbClr val="D0E0E3"/>
          </a:solidFill>
          <a:ln cap="flat" cmpd="sng" w="28575">
            <a:solidFill>
              <a:schemeClr val="dk1"/>
            </a:solidFill>
            <a:prstDash val="solid"/>
            <a:round/>
            <a:headEnd len="sm" w="sm" type="none"/>
            <a:tailEnd len="sm" w="sm" type="none"/>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1100"/>
              <a:buFont typeface="Arial"/>
              <a:buNone/>
            </a:pPr>
            <a:r>
              <a:rPr b="1" i="0" lang="en-GB" sz="1200" u="none" cap="none" strike="noStrike">
                <a:solidFill>
                  <a:srgbClr val="000000"/>
                </a:solidFill>
                <a:latin typeface="Lato"/>
                <a:ea typeface="Lato"/>
                <a:cs typeface="Lato"/>
                <a:sym typeface="Lato"/>
              </a:rPr>
              <a:t>In-Game Currency:</a:t>
            </a:r>
            <a:endParaRPr b="1" i="0" sz="1200" u="none" cap="none" strike="noStrike">
              <a:solidFill>
                <a:srgbClr val="000000"/>
              </a:solidFill>
              <a:latin typeface="Lato"/>
              <a:ea typeface="Lato"/>
              <a:cs typeface="Lato"/>
              <a:sym typeface="Lato"/>
            </a:endParaRPr>
          </a:p>
          <a:p>
            <a:pPr indent="0" lvl="0" marL="0" marR="0" rtl="0" algn="ctr">
              <a:lnSpc>
                <a:spcPct val="100000"/>
              </a:lnSpc>
              <a:spcBef>
                <a:spcPts val="0"/>
              </a:spcBef>
              <a:spcAft>
                <a:spcPts val="0"/>
              </a:spcAft>
              <a:buClr>
                <a:srgbClr val="000000"/>
              </a:buClr>
              <a:buSzPts val="1100"/>
              <a:buFont typeface="Arial"/>
              <a:buNone/>
            </a:pPr>
            <a:r>
              <a:rPr b="0" i="0" lang="en-GB" sz="1200" u="none" cap="none" strike="noStrike">
                <a:solidFill>
                  <a:srgbClr val="000000"/>
                </a:solidFill>
                <a:latin typeface="Lato"/>
                <a:ea typeface="Lato"/>
                <a:cs typeface="Lato"/>
                <a:sym typeface="Lato"/>
              </a:rPr>
              <a:t>Riot Points (RP)</a:t>
            </a:r>
            <a:endParaRPr b="0" i="0" sz="1200" u="none" cap="none" strike="noStrike">
              <a:solidFill>
                <a:srgbClr val="000000"/>
              </a:solidFill>
              <a:latin typeface="Lato"/>
              <a:ea typeface="Lato"/>
              <a:cs typeface="Lato"/>
              <a:sym typeface="Lato"/>
            </a:endParaRPr>
          </a:p>
          <a:p>
            <a:pPr indent="0" lvl="0" marL="0" marR="0" rtl="0" algn="ctr">
              <a:lnSpc>
                <a:spcPct val="100000"/>
              </a:lnSpc>
              <a:spcBef>
                <a:spcPts val="0"/>
              </a:spcBef>
              <a:spcAft>
                <a:spcPts val="0"/>
              </a:spcAft>
              <a:buClr>
                <a:srgbClr val="000000"/>
              </a:buClr>
              <a:buSzPts val="1100"/>
              <a:buFont typeface="Arial"/>
              <a:buNone/>
            </a:pPr>
            <a:r>
              <a:t/>
            </a:r>
            <a:endParaRPr b="0" i="0" sz="1200" u="none" cap="none" strike="noStrike">
              <a:solidFill>
                <a:srgbClr val="000000"/>
              </a:solidFill>
              <a:latin typeface="Lato"/>
              <a:ea typeface="Lato"/>
              <a:cs typeface="Lato"/>
              <a:sym typeface="Lato"/>
            </a:endParaRPr>
          </a:p>
          <a:p>
            <a:pPr indent="0" lvl="0" marL="0" marR="0" rtl="0" algn="ctr">
              <a:lnSpc>
                <a:spcPct val="100000"/>
              </a:lnSpc>
              <a:spcBef>
                <a:spcPts val="0"/>
              </a:spcBef>
              <a:spcAft>
                <a:spcPts val="0"/>
              </a:spcAft>
              <a:buClr>
                <a:srgbClr val="000000"/>
              </a:buClr>
              <a:buSzPts val="1100"/>
              <a:buFont typeface="Arial"/>
              <a:buNone/>
            </a:pPr>
            <a:r>
              <a:rPr b="1" i="0" lang="en-GB" sz="1200" u="none" cap="none" strike="noStrike">
                <a:solidFill>
                  <a:srgbClr val="000000"/>
                </a:solidFill>
                <a:latin typeface="Lato"/>
                <a:ea typeface="Lato"/>
                <a:cs typeface="Lato"/>
                <a:sym typeface="Lato"/>
              </a:rPr>
              <a:t>Cost:</a:t>
            </a:r>
            <a:endParaRPr b="1" i="0" sz="1200" u="none" cap="none" strike="noStrike">
              <a:solidFill>
                <a:srgbClr val="000000"/>
              </a:solidFill>
              <a:latin typeface="Lato"/>
              <a:ea typeface="Lato"/>
              <a:cs typeface="Lato"/>
              <a:sym typeface="Lato"/>
            </a:endParaRPr>
          </a:p>
          <a:p>
            <a:pPr indent="0" lvl="0" marL="0" marR="0" rtl="0" algn="ctr">
              <a:lnSpc>
                <a:spcPct val="100000"/>
              </a:lnSpc>
              <a:spcBef>
                <a:spcPts val="0"/>
              </a:spcBef>
              <a:spcAft>
                <a:spcPts val="0"/>
              </a:spcAft>
              <a:buClr>
                <a:srgbClr val="000000"/>
              </a:buClr>
              <a:buSzPts val="1100"/>
              <a:buFont typeface="Arial"/>
              <a:buNone/>
            </a:pPr>
            <a:r>
              <a:rPr b="0" i="0" lang="en-GB" sz="1200" u="none" cap="none" strike="noStrike">
                <a:solidFill>
                  <a:srgbClr val="000000"/>
                </a:solidFill>
                <a:latin typeface="Lato"/>
                <a:ea typeface="Lato"/>
                <a:cs typeface="Lato"/>
                <a:sym typeface="Lato"/>
              </a:rPr>
              <a:t>£10.00 for 1,450</a:t>
            </a:r>
            <a:endParaRPr b="0" i="0" sz="1200" u="none" cap="none" strike="noStrike">
              <a:solidFill>
                <a:srgbClr val="000000"/>
              </a:solidFill>
              <a:latin typeface="Lato"/>
              <a:ea typeface="Lato"/>
              <a:cs typeface="Lato"/>
              <a:sym typeface="Lato"/>
            </a:endParaRPr>
          </a:p>
          <a:p>
            <a:pPr indent="0" lvl="0" marL="0" marR="0" rtl="0" algn="ctr">
              <a:lnSpc>
                <a:spcPct val="100000"/>
              </a:lnSpc>
              <a:spcBef>
                <a:spcPts val="0"/>
              </a:spcBef>
              <a:spcAft>
                <a:spcPts val="0"/>
              </a:spcAft>
              <a:buClr>
                <a:srgbClr val="000000"/>
              </a:buClr>
              <a:buSzPts val="1100"/>
              <a:buFont typeface="Arial"/>
              <a:buNone/>
            </a:pPr>
            <a:r>
              <a:t/>
            </a:r>
            <a:endParaRPr b="0" i="0" sz="1200" u="none" cap="none" strike="noStrike">
              <a:solidFill>
                <a:srgbClr val="000000"/>
              </a:solidFill>
              <a:latin typeface="Lato"/>
              <a:ea typeface="Lato"/>
              <a:cs typeface="Lato"/>
              <a:sym typeface="Lato"/>
            </a:endParaRPr>
          </a:p>
          <a:p>
            <a:pPr indent="0" lvl="0" marL="0" marR="0" rtl="0" algn="ctr">
              <a:lnSpc>
                <a:spcPct val="100000"/>
              </a:lnSpc>
              <a:spcBef>
                <a:spcPts val="0"/>
              </a:spcBef>
              <a:spcAft>
                <a:spcPts val="0"/>
              </a:spcAft>
              <a:buClr>
                <a:srgbClr val="000000"/>
              </a:buClr>
              <a:buSzPts val="1100"/>
              <a:buFont typeface="Arial"/>
              <a:buNone/>
            </a:pPr>
            <a:r>
              <a:rPr b="1" i="0" lang="en-GB" sz="1200" u="none" cap="none" strike="noStrike">
                <a:solidFill>
                  <a:srgbClr val="000000"/>
                </a:solidFill>
                <a:latin typeface="Lato"/>
                <a:ea typeface="Lato"/>
                <a:cs typeface="Lato"/>
                <a:sym typeface="Lato"/>
              </a:rPr>
              <a:t>In-game Purchases:</a:t>
            </a:r>
            <a:endParaRPr b="1" i="0" sz="1200" u="none" cap="none" strike="noStrike">
              <a:solidFill>
                <a:srgbClr val="000000"/>
              </a:solidFill>
              <a:latin typeface="Lato"/>
              <a:ea typeface="Lato"/>
              <a:cs typeface="Lato"/>
              <a:sym typeface="Lato"/>
            </a:endParaRPr>
          </a:p>
          <a:p>
            <a:pPr indent="0" lvl="0" marL="0" marR="0" rtl="0" algn="ctr">
              <a:lnSpc>
                <a:spcPct val="115000"/>
              </a:lnSpc>
              <a:spcBef>
                <a:spcPts val="0"/>
              </a:spcBef>
              <a:spcAft>
                <a:spcPts val="0"/>
              </a:spcAft>
              <a:buClr>
                <a:srgbClr val="000000"/>
              </a:buClr>
              <a:buSzPts val="1000"/>
              <a:buFont typeface="Arial"/>
              <a:buNone/>
            </a:pPr>
            <a:r>
              <a:rPr b="0" i="1" lang="en-GB" sz="1200" u="none" cap="none" strike="noStrike">
                <a:solidFill>
                  <a:srgbClr val="000000"/>
                </a:solidFill>
                <a:latin typeface="Lato"/>
                <a:ea typeface="Lato"/>
                <a:cs typeface="Lato"/>
                <a:sym typeface="Lato"/>
              </a:rPr>
              <a:t>Champions: </a:t>
            </a:r>
            <a:r>
              <a:rPr b="0" i="0" lang="en-GB" sz="1200" u="none" cap="none" strike="noStrike">
                <a:solidFill>
                  <a:srgbClr val="000000"/>
                </a:solidFill>
                <a:latin typeface="Lato"/>
                <a:ea typeface="Lato"/>
                <a:cs typeface="Lato"/>
                <a:sym typeface="Lato"/>
              </a:rPr>
              <a:t>500 RPs </a:t>
            </a:r>
            <a:endParaRPr b="0" i="0" sz="1200" u="none" cap="none" strike="noStrike">
              <a:solidFill>
                <a:srgbClr val="000000"/>
              </a:solidFill>
              <a:latin typeface="Lato"/>
              <a:ea typeface="Lato"/>
              <a:cs typeface="Lato"/>
              <a:sym typeface="Lato"/>
            </a:endParaRPr>
          </a:p>
          <a:p>
            <a:pPr indent="0" lvl="0" marL="0" marR="0" rtl="0" algn="ctr">
              <a:lnSpc>
                <a:spcPct val="115000"/>
              </a:lnSpc>
              <a:spcBef>
                <a:spcPts val="0"/>
              </a:spcBef>
              <a:spcAft>
                <a:spcPts val="0"/>
              </a:spcAft>
              <a:buClr>
                <a:srgbClr val="000000"/>
              </a:buClr>
              <a:buSzPts val="1000"/>
              <a:buFont typeface="Arial"/>
              <a:buNone/>
            </a:pPr>
            <a:r>
              <a:rPr b="0" i="1" lang="en-GB" sz="1200" u="none" cap="none" strike="noStrike">
                <a:solidFill>
                  <a:srgbClr val="000000"/>
                </a:solidFill>
                <a:latin typeface="Lato"/>
                <a:ea typeface="Lato"/>
                <a:cs typeface="Lato"/>
                <a:sym typeface="Lato"/>
              </a:rPr>
              <a:t>Champion skins: </a:t>
            </a:r>
            <a:endParaRPr b="0" i="1" sz="1200" u="none" cap="none" strike="noStrike">
              <a:solidFill>
                <a:srgbClr val="000000"/>
              </a:solidFill>
              <a:latin typeface="Lato"/>
              <a:ea typeface="Lato"/>
              <a:cs typeface="Lato"/>
              <a:sym typeface="Lato"/>
            </a:endParaRPr>
          </a:p>
          <a:p>
            <a:pPr indent="0" lvl="0" marL="0" marR="0" rtl="0" algn="ctr">
              <a:lnSpc>
                <a:spcPct val="115000"/>
              </a:lnSpc>
              <a:spcBef>
                <a:spcPts val="0"/>
              </a:spcBef>
              <a:spcAft>
                <a:spcPts val="0"/>
              </a:spcAft>
              <a:buClr>
                <a:srgbClr val="000000"/>
              </a:buClr>
              <a:buSzPts val="1000"/>
              <a:buFont typeface="Arial"/>
              <a:buNone/>
            </a:pPr>
            <a:r>
              <a:rPr b="0" i="0" lang="en-GB" sz="1200" u="none" cap="none" strike="noStrike">
                <a:solidFill>
                  <a:srgbClr val="000000"/>
                </a:solidFill>
                <a:latin typeface="Lato"/>
                <a:ea typeface="Lato"/>
                <a:cs typeface="Lato"/>
                <a:sym typeface="Lato"/>
              </a:rPr>
              <a:t>1,770 RPs</a:t>
            </a:r>
            <a:endParaRPr b="0" i="0" sz="1200" u="none" cap="none" strike="noStrike">
              <a:solidFill>
                <a:srgbClr val="000000"/>
              </a:solidFill>
              <a:latin typeface="Lato"/>
              <a:ea typeface="Lato"/>
              <a:cs typeface="Lato"/>
              <a:sym typeface="Lato"/>
            </a:endParaRPr>
          </a:p>
          <a:p>
            <a:pPr indent="0" lvl="0" marL="0" marR="0" rtl="0" algn="ctr">
              <a:lnSpc>
                <a:spcPct val="115000"/>
              </a:lnSpc>
              <a:spcBef>
                <a:spcPts val="0"/>
              </a:spcBef>
              <a:spcAft>
                <a:spcPts val="0"/>
              </a:spcAft>
              <a:buClr>
                <a:srgbClr val="000000"/>
              </a:buClr>
              <a:buSzPts val="1000"/>
              <a:buFont typeface="Arial"/>
              <a:buNone/>
            </a:pPr>
            <a:r>
              <a:rPr b="0" i="1" lang="en-GB" sz="1200" u="none" cap="none" strike="noStrike">
                <a:solidFill>
                  <a:srgbClr val="000000"/>
                </a:solidFill>
                <a:latin typeface="Lato"/>
                <a:ea typeface="Lato"/>
                <a:cs typeface="Lato"/>
                <a:sym typeface="Lato"/>
              </a:rPr>
              <a:t>Chromas</a:t>
            </a:r>
            <a:r>
              <a:rPr b="0" i="0" lang="en-GB" sz="1200" u="none" cap="none" strike="noStrike">
                <a:solidFill>
                  <a:srgbClr val="000000"/>
                </a:solidFill>
                <a:latin typeface="Lato"/>
                <a:ea typeface="Lato"/>
                <a:cs typeface="Lato"/>
                <a:sym typeface="Lato"/>
              </a:rPr>
              <a:t>: 300 RPs</a:t>
            </a:r>
            <a:endParaRPr b="0" i="0" sz="1200" u="none" cap="none" strike="noStrike">
              <a:solidFill>
                <a:srgbClr val="000000"/>
              </a:solidFill>
              <a:latin typeface="Lato"/>
              <a:ea typeface="Lato"/>
              <a:cs typeface="Lato"/>
              <a:sym typeface="Lato"/>
            </a:endParaRPr>
          </a:p>
          <a:p>
            <a:pPr indent="0" lvl="0" marL="0" marR="0" rtl="0" algn="ctr">
              <a:lnSpc>
                <a:spcPct val="115000"/>
              </a:lnSpc>
              <a:spcBef>
                <a:spcPts val="0"/>
              </a:spcBef>
              <a:spcAft>
                <a:spcPts val="0"/>
              </a:spcAft>
              <a:buClr>
                <a:srgbClr val="000000"/>
              </a:buClr>
              <a:buSzPts val="1000"/>
              <a:buFont typeface="Arial"/>
              <a:buNone/>
            </a:pPr>
            <a:r>
              <a:rPr b="0" i="1" lang="en-GB" sz="1200" u="none" cap="none" strike="noStrike">
                <a:solidFill>
                  <a:srgbClr val="000000"/>
                </a:solidFill>
                <a:latin typeface="Lato"/>
                <a:ea typeface="Lato"/>
                <a:cs typeface="Lato"/>
                <a:sym typeface="Lato"/>
              </a:rPr>
              <a:t>Bundles: </a:t>
            </a:r>
            <a:r>
              <a:rPr b="0" i="0" lang="en-GB" sz="1200" u="none" cap="none" strike="noStrike">
                <a:solidFill>
                  <a:srgbClr val="000000"/>
                </a:solidFill>
                <a:latin typeface="Lato"/>
                <a:ea typeface="Lato"/>
                <a:cs typeface="Lato"/>
                <a:sym typeface="Lato"/>
              </a:rPr>
              <a:t>2,000 RPs</a:t>
            </a:r>
            <a:endParaRPr b="0" i="0" sz="1200" u="none" cap="none" strike="noStrike">
              <a:solidFill>
                <a:srgbClr val="000000"/>
              </a:solidFill>
              <a:latin typeface="Lato"/>
              <a:ea typeface="Lato"/>
              <a:cs typeface="Lato"/>
              <a:sym typeface="Lato"/>
            </a:endParaRPr>
          </a:p>
          <a:p>
            <a:pPr indent="0" lvl="0" marL="0" marR="0" rtl="0" algn="ctr">
              <a:lnSpc>
                <a:spcPct val="115000"/>
              </a:lnSpc>
              <a:spcBef>
                <a:spcPts val="0"/>
              </a:spcBef>
              <a:spcAft>
                <a:spcPts val="0"/>
              </a:spcAft>
              <a:buClr>
                <a:srgbClr val="000000"/>
              </a:buClr>
              <a:buSzPts val="1000"/>
              <a:buFont typeface="Arial"/>
              <a:buNone/>
            </a:pPr>
            <a:r>
              <a:rPr b="0" i="0" lang="en-GB" sz="1200" u="none" cap="none" strike="noStrike">
                <a:solidFill>
                  <a:srgbClr val="000000"/>
                </a:solidFill>
                <a:latin typeface="Lato"/>
                <a:ea typeface="Lato"/>
                <a:cs typeface="Lato"/>
                <a:sym typeface="Lato"/>
              </a:rPr>
              <a:t> </a:t>
            </a:r>
            <a:endParaRPr b="0" i="0" sz="1200" u="none" cap="none" strike="noStrike">
              <a:solidFill>
                <a:srgbClr val="000000"/>
              </a:solidFill>
              <a:latin typeface="Lato"/>
              <a:ea typeface="Lato"/>
              <a:cs typeface="Lato"/>
              <a:sym typeface="Lato"/>
            </a:endParaRPr>
          </a:p>
          <a:p>
            <a:pPr indent="0" lvl="0" marL="0" marR="0" rtl="0" algn="ctr">
              <a:lnSpc>
                <a:spcPct val="115000"/>
              </a:lnSpc>
              <a:spcBef>
                <a:spcPts val="0"/>
              </a:spcBef>
              <a:spcAft>
                <a:spcPts val="0"/>
              </a:spcAft>
              <a:buClr>
                <a:srgbClr val="000000"/>
              </a:buClr>
              <a:buSzPts val="1000"/>
              <a:buFont typeface="Arial"/>
              <a:buNone/>
            </a:pPr>
            <a:r>
              <a:t/>
            </a:r>
            <a:endParaRPr b="0" i="0" sz="1200" u="none" cap="none" strike="noStrike">
              <a:solidFill>
                <a:srgbClr val="000000"/>
              </a:solidFill>
              <a:latin typeface="Lato"/>
              <a:ea typeface="Lato"/>
              <a:cs typeface="Lato"/>
              <a:sym typeface="Lato"/>
            </a:endParaRPr>
          </a:p>
        </p:txBody>
      </p:sp>
      <p:sp>
        <p:nvSpPr>
          <p:cNvPr id="328" name="Google Shape;328;g249bd23eefa_0_171"/>
          <p:cNvSpPr txBox="1"/>
          <p:nvPr/>
        </p:nvSpPr>
        <p:spPr>
          <a:xfrm>
            <a:off x="4725200" y="1850100"/>
            <a:ext cx="1881900" cy="2936700"/>
          </a:xfrm>
          <a:prstGeom prst="rect">
            <a:avLst/>
          </a:prstGeom>
          <a:solidFill>
            <a:srgbClr val="CFE2F3"/>
          </a:solidFill>
          <a:ln cap="flat" cmpd="sng" w="28575">
            <a:solidFill>
              <a:schemeClr val="dk1"/>
            </a:solidFill>
            <a:prstDash val="solid"/>
            <a:round/>
            <a:headEnd len="sm" w="sm" type="none"/>
            <a:tailEnd len="sm" w="sm" type="none"/>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1100"/>
              <a:buFont typeface="Arial"/>
              <a:buNone/>
            </a:pPr>
            <a:r>
              <a:rPr b="1" i="0" lang="en-GB" sz="1200" u="none" cap="none" strike="noStrike">
                <a:solidFill>
                  <a:srgbClr val="000000"/>
                </a:solidFill>
                <a:latin typeface="Lato"/>
                <a:ea typeface="Lato"/>
                <a:cs typeface="Lato"/>
                <a:sym typeface="Lato"/>
              </a:rPr>
              <a:t>In-Game Currency:</a:t>
            </a:r>
            <a:endParaRPr b="1" i="0" sz="1200" u="none" cap="none" strike="noStrike">
              <a:solidFill>
                <a:srgbClr val="000000"/>
              </a:solidFill>
              <a:latin typeface="Lato"/>
              <a:ea typeface="Lato"/>
              <a:cs typeface="Lato"/>
              <a:sym typeface="Lato"/>
            </a:endParaRPr>
          </a:p>
          <a:p>
            <a:pPr indent="0" lvl="0" marL="0" marR="0" rtl="0" algn="ctr">
              <a:lnSpc>
                <a:spcPct val="100000"/>
              </a:lnSpc>
              <a:spcBef>
                <a:spcPts val="0"/>
              </a:spcBef>
              <a:spcAft>
                <a:spcPts val="0"/>
              </a:spcAft>
              <a:buClr>
                <a:srgbClr val="000000"/>
              </a:buClr>
              <a:buSzPts val="1100"/>
              <a:buFont typeface="Arial"/>
              <a:buNone/>
            </a:pPr>
            <a:r>
              <a:rPr b="0" i="0" lang="en-GB" sz="1200" u="none" cap="none" strike="noStrike">
                <a:solidFill>
                  <a:srgbClr val="000000"/>
                </a:solidFill>
                <a:latin typeface="Lato"/>
                <a:ea typeface="Lato"/>
                <a:cs typeface="Lato"/>
                <a:sym typeface="Lato"/>
              </a:rPr>
              <a:t>V-Bucks</a:t>
            </a:r>
            <a:endParaRPr b="0" i="0" sz="1200" u="none" cap="none" strike="noStrike">
              <a:solidFill>
                <a:srgbClr val="000000"/>
              </a:solidFill>
              <a:latin typeface="Lato"/>
              <a:ea typeface="Lato"/>
              <a:cs typeface="Lato"/>
              <a:sym typeface="Lato"/>
            </a:endParaRPr>
          </a:p>
          <a:p>
            <a:pPr indent="0" lvl="0" marL="0" marR="0" rtl="0" algn="ctr">
              <a:lnSpc>
                <a:spcPct val="100000"/>
              </a:lnSpc>
              <a:spcBef>
                <a:spcPts val="0"/>
              </a:spcBef>
              <a:spcAft>
                <a:spcPts val="0"/>
              </a:spcAft>
              <a:buClr>
                <a:srgbClr val="000000"/>
              </a:buClr>
              <a:buSzPts val="1100"/>
              <a:buFont typeface="Arial"/>
              <a:buNone/>
            </a:pPr>
            <a:r>
              <a:t/>
            </a:r>
            <a:endParaRPr b="0" i="0" sz="1200" u="none" cap="none" strike="noStrike">
              <a:solidFill>
                <a:srgbClr val="000000"/>
              </a:solidFill>
              <a:latin typeface="Lato"/>
              <a:ea typeface="Lato"/>
              <a:cs typeface="Lato"/>
              <a:sym typeface="Lato"/>
            </a:endParaRPr>
          </a:p>
          <a:p>
            <a:pPr indent="0" lvl="0" marL="0" marR="0" rtl="0" algn="ctr">
              <a:lnSpc>
                <a:spcPct val="100000"/>
              </a:lnSpc>
              <a:spcBef>
                <a:spcPts val="0"/>
              </a:spcBef>
              <a:spcAft>
                <a:spcPts val="0"/>
              </a:spcAft>
              <a:buClr>
                <a:srgbClr val="000000"/>
              </a:buClr>
              <a:buSzPts val="1100"/>
              <a:buFont typeface="Arial"/>
              <a:buNone/>
            </a:pPr>
            <a:r>
              <a:rPr b="1" i="0" lang="en-GB" sz="1200" u="none" cap="none" strike="noStrike">
                <a:solidFill>
                  <a:srgbClr val="000000"/>
                </a:solidFill>
                <a:latin typeface="Lato"/>
                <a:ea typeface="Lato"/>
                <a:cs typeface="Lato"/>
                <a:sym typeface="Lato"/>
              </a:rPr>
              <a:t>Cost:</a:t>
            </a:r>
            <a:endParaRPr b="1" i="0" sz="1200" u="none" cap="none" strike="noStrike">
              <a:solidFill>
                <a:srgbClr val="000000"/>
              </a:solidFill>
              <a:latin typeface="Lato"/>
              <a:ea typeface="Lato"/>
              <a:cs typeface="Lato"/>
              <a:sym typeface="Lato"/>
            </a:endParaRPr>
          </a:p>
          <a:p>
            <a:pPr indent="0" lvl="0" marL="0" marR="0" rtl="0" algn="ctr">
              <a:lnSpc>
                <a:spcPct val="100000"/>
              </a:lnSpc>
              <a:spcBef>
                <a:spcPts val="0"/>
              </a:spcBef>
              <a:spcAft>
                <a:spcPts val="0"/>
              </a:spcAft>
              <a:buClr>
                <a:srgbClr val="000000"/>
              </a:buClr>
              <a:buSzPts val="1100"/>
              <a:buFont typeface="Arial"/>
              <a:buNone/>
            </a:pPr>
            <a:r>
              <a:rPr b="0" i="0" lang="en-GB" sz="1200" u="none" cap="none" strike="noStrike">
                <a:solidFill>
                  <a:srgbClr val="000000"/>
                </a:solidFill>
                <a:latin typeface="Lato"/>
                <a:ea typeface="Lato"/>
                <a:cs typeface="Lato"/>
                <a:sym typeface="Lato"/>
              </a:rPr>
              <a:t>£25.00 for 5,000</a:t>
            </a:r>
            <a:endParaRPr b="0" i="0" sz="1200" u="none" cap="none" strike="noStrike">
              <a:solidFill>
                <a:srgbClr val="000000"/>
              </a:solidFill>
              <a:latin typeface="Lato"/>
              <a:ea typeface="Lato"/>
              <a:cs typeface="Lato"/>
              <a:sym typeface="Lato"/>
            </a:endParaRPr>
          </a:p>
          <a:p>
            <a:pPr indent="0" lvl="0" marL="0" marR="0" rtl="0" algn="ctr">
              <a:lnSpc>
                <a:spcPct val="100000"/>
              </a:lnSpc>
              <a:spcBef>
                <a:spcPts val="0"/>
              </a:spcBef>
              <a:spcAft>
                <a:spcPts val="0"/>
              </a:spcAft>
              <a:buClr>
                <a:srgbClr val="000000"/>
              </a:buClr>
              <a:buSzPts val="1100"/>
              <a:buFont typeface="Arial"/>
              <a:buNone/>
            </a:pPr>
            <a:r>
              <a:t/>
            </a:r>
            <a:endParaRPr b="0" i="0" sz="1200" u="none" cap="none" strike="noStrike">
              <a:solidFill>
                <a:srgbClr val="000000"/>
              </a:solidFill>
              <a:latin typeface="Lato"/>
              <a:ea typeface="Lato"/>
              <a:cs typeface="Lato"/>
              <a:sym typeface="Lato"/>
            </a:endParaRPr>
          </a:p>
          <a:p>
            <a:pPr indent="0" lvl="0" marL="0" marR="0" rtl="0" algn="ctr">
              <a:lnSpc>
                <a:spcPct val="100000"/>
              </a:lnSpc>
              <a:spcBef>
                <a:spcPts val="0"/>
              </a:spcBef>
              <a:spcAft>
                <a:spcPts val="0"/>
              </a:spcAft>
              <a:buClr>
                <a:srgbClr val="000000"/>
              </a:buClr>
              <a:buSzPts val="1100"/>
              <a:buFont typeface="Arial"/>
              <a:buNone/>
            </a:pPr>
            <a:r>
              <a:rPr b="1" i="0" lang="en-GB" sz="1200" u="none" cap="none" strike="noStrike">
                <a:solidFill>
                  <a:srgbClr val="000000"/>
                </a:solidFill>
                <a:latin typeface="Lato"/>
                <a:ea typeface="Lato"/>
                <a:cs typeface="Lato"/>
                <a:sym typeface="Lato"/>
              </a:rPr>
              <a:t>In-game Purchases:</a:t>
            </a:r>
            <a:endParaRPr b="1" i="0" sz="1200" u="none" cap="none" strike="noStrike">
              <a:solidFill>
                <a:srgbClr val="000000"/>
              </a:solidFill>
              <a:latin typeface="Lato"/>
              <a:ea typeface="Lato"/>
              <a:cs typeface="Lato"/>
              <a:sym typeface="Lato"/>
            </a:endParaRPr>
          </a:p>
          <a:p>
            <a:pPr indent="0" lvl="0" marL="0" marR="0" rtl="0" algn="ctr">
              <a:lnSpc>
                <a:spcPct val="115000"/>
              </a:lnSpc>
              <a:spcBef>
                <a:spcPts val="0"/>
              </a:spcBef>
              <a:spcAft>
                <a:spcPts val="0"/>
              </a:spcAft>
              <a:buClr>
                <a:srgbClr val="000000"/>
              </a:buClr>
              <a:buSzPts val="1000"/>
              <a:buFont typeface="Arial"/>
              <a:buNone/>
            </a:pPr>
            <a:r>
              <a:rPr b="0" i="1" lang="en-GB" sz="1200" u="none" cap="none" strike="noStrike">
                <a:solidFill>
                  <a:srgbClr val="000000"/>
                </a:solidFill>
                <a:latin typeface="Lato"/>
                <a:ea typeface="Lato"/>
                <a:cs typeface="Lato"/>
                <a:sym typeface="Lato"/>
              </a:rPr>
              <a:t>Pickaxes</a:t>
            </a:r>
            <a:r>
              <a:rPr b="0" i="0" lang="en-GB" sz="1200" u="none" cap="none" strike="noStrike">
                <a:solidFill>
                  <a:srgbClr val="000000"/>
                </a:solidFill>
                <a:latin typeface="Lato"/>
                <a:ea typeface="Lato"/>
                <a:cs typeface="Lato"/>
                <a:sym typeface="Lato"/>
              </a:rPr>
              <a:t>: 1,600 V-Bucks</a:t>
            </a:r>
            <a:endParaRPr b="0" i="0" sz="1200" u="none" cap="none" strike="noStrike">
              <a:solidFill>
                <a:srgbClr val="000000"/>
              </a:solidFill>
              <a:latin typeface="Lato"/>
              <a:ea typeface="Lato"/>
              <a:cs typeface="Lato"/>
              <a:sym typeface="Lato"/>
            </a:endParaRPr>
          </a:p>
          <a:p>
            <a:pPr indent="0" lvl="0" marL="0" marR="0" rtl="0" algn="ctr">
              <a:lnSpc>
                <a:spcPct val="115000"/>
              </a:lnSpc>
              <a:spcBef>
                <a:spcPts val="0"/>
              </a:spcBef>
              <a:spcAft>
                <a:spcPts val="0"/>
              </a:spcAft>
              <a:buClr>
                <a:srgbClr val="000000"/>
              </a:buClr>
              <a:buSzPts val="1000"/>
              <a:buFont typeface="Arial"/>
              <a:buNone/>
            </a:pPr>
            <a:r>
              <a:rPr b="0" i="1" lang="en-GB" sz="1200" u="none" cap="none" strike="noStrike">
                <a:solidFill>
                  <a:srgbClr val="000000"/>
                </a:solidFill>
                <a:latin typeface="Lato"/>
                <a:ea typeface="Lato"/>
                <a:cs typeface="Lato"/>
                <a:sym typeface="Lato"/>
              </a:rPr>
              <a:t>Wraps:</a:t>
            </a:r>
            <a:r>
              <a:rPr b="0" i="0" lang="en-GB" sz="1200" u="none" cap="none" strike="noStrike">
                <a:solidFill>
                  <a:srgbClr val="000000"/>
                </a:solidFill>
                <a:latin typeface="Lato"/>
                <a:ea typeface="Lato"/>
                <a:cs typeface="Lato"/>
                <a:sym typeface="Lato"/>
              </a:rPr>
              <a:t> 500 V-Bucks</a:t>
            </a:r>
            <a:endParaRPr b="0" i="0" sz="1200" u="none" cap="none" strike="noStrike">
              <a:solidFill>
                <a:srgbClr val="000000"/>
              </a:solidFill>
              <a:latin typeface="Lato"/>
              <a:ea typeface="Lato"/>
              <a:cs typeface="Lato"/>
              <a:sym typeface="Lato"/>
            </a:endParaRPr>
          </a:p>
          <a:p>
            <a:pPr indent="0" lvl="0" marL="0" marR="0" rtl="0" algn="ctr">
              <a:lnSpc>
                <a:spcPct val="115000"/>
              </a:lnSpc>
              <a:spcBef>
                <a:spcPts val="0"/>
              </a:spcBef>
              <a:spcAft>
                <a:spcPts val="0"/>
              </a:spcAft>
              <a:buClr>
                <a:srgbClr val="000000"/>
              </a:buClr>
              <a:buSzPts val="1000"/>
              <a:buFont typeface="Arial"/>
              <a:buNone/>
            </a:pPr>
            <a:r>
              <a:rPr b="0" i="1" lang="en-GB" sz="1200" u="none" cap="none" strike="noStrike">
                <a:solidFill>
                  <a:srgbClr val="000000"/>
                </a:solidFill>
                <a:latin typeface="Lato"/>
                <a:ea typeface="Lato"/>
                <a:cs typeface="Lato"/>
                <a:sym typeface="Lato"/>
              </a:rPr>
              <a:t>Emotes:</a:t>
            </a:r>
            <a:r>
              <a:rPr b="0" i="0" lang="en-GB" sz="1200" u="none" cap="none" strike="noStrike">
                <a:solidFill>
                  <a:srgbClr val="000000"/>
                </a:solidFill>
                <a:latin typeface="Lato"/>
                <a:ea typeface="Lato"/>
                <a:cs typeface="Lato"/>
                <a:sym typeface="Lato"/>
              </a:rPr>
              <a:t> 2,500 V-Bucks</a:t>
            </a:r>
            <a:endParaRPr b="0" i="0" sz="1200" u="none" cap="none" strike="noStrike">
              <a:solidFill>
                <a:srgbClr val="000000"/>
              </a:solidFill>
              <a:latin typeface="Lato"/>
              <a:ea typeface="Lato"/>
              <a:cs typeface="Lato"/>
              <a:sym typeface="Lato"/>
            </a:endParaRPr>
          </a:p>
          <a:p>
            <a:pPr indent="0" lvl="0" marL="0" marR="0" rtl="0" algn="ctr">
              <a:lnSpc>
                <a:spcPct val="115000"/>
              </a:lnSpc>
              <a:spcBef>
                <a:spcPts val="0"/>
              </a:spcBef>
              <a:spcAft>
                <a:spcPts val="0"/>
              </a:spcAft>
              <a:buClr>
                <a:srgbClr val="000000"/>
              </a:buClr>
              <a:buSzPts val="1000"/>
              <a:buFont typeface="Arial"/>
              <a:buNone/>
            </a:pPr>
            <a:r>
              <a:rPr b="0" i="1" lang="en-GB" sz="1200" u="none" cap="none" strike="noStrike">
                <a:solidFill>
                  <a:srgbClr val="000000"/>
                </a:solidFill>
                <a:latin typeface="Lato"/>
                <a:ea typeface="Lato"/>
                <a:cs typeface="Lato"/>
                <a:sym typeface="Lato"/>
              </a:rPr>
              <a:t>Battle Passes: </a:t>
            </a:r>
            <a:endParaRPr b="0" i="1" sz="1200" u="none" cap="none" strike="noStrike">
              <a:solidFill>
                <a:srgbClr val="000000"/>
              </a:solidFill>
              <a:latin typeface="Lato"/>
              <a:ea typeface="Lato"/>
              <a:cs typeface="Lato"/>
              <a:sym typeface="Lato"/>
            </a:endParaRPr>
          </a:p>
          <a:p>
            <a:pPr indent="0" lvl="0" marL="0" marR="0" rtl="0" algn="ctr">
              <a:lnSpc>
                <a:spcPct val="115000"/>
              </a:lnSpc>
              <a:spcBef>
                <a:spcPts val="0"/>
              </a:spcBef>
              <a:spcAft>
                <a:spcPts val="0"/>
              </a:spcAft>
              <a:buClr>
                <a:srgbClr val="000000"/>
              </a:buClr>
              <a:buSzPts val="1000"/>
              <a:buFont typeface="Arial"/>
              <a:buNone/>
            </a:pPr>
            <a:r>
              <a:rPr b="0" i="0" lang="en-GB" sz="1200" u="none" cap="none" strike="noStrike">
                <a:solidFill>
                  <a:srgbClr val="000000"/>
                </a:solidFill>
                <a:latin typeface="Lato"/>
                <a:ea typeface="Lato"/>
                <a:cs typeface="Lato"/>
                <a:sym typeface="Lato"/>
              </a:rPr>
              <a:t>950 V-Bucks for a monthly battle pass</a:t>
            </a:r>
            <a:endParaRPr b="0" i="0" sz="1200" u="none" cap="none" strike="noStrike">
              <a:solidFill>
                <a:srgbClr val="000000"/>
              </a:solidFill>
              <a:latin typeface="Lato"/>
              <a:ea typeface="Lato"/>
              <a:cs typeface="Lato"/>
              <a:sym typeface="Lato"/>
            </a:endParaRPr>
          </a:p>
          <a:p>
            <a:pPr indent="0" lvl="0" marL="0" marR="0" rtl="0" algn="ctr">
              <a:lnSpc>
                <a:spcPct val="115000"/>
              </a:lnSpc>
              <a:spcBef>
                <a:spcPts val="0"/>
              </a:spcBef>
              <a:spcAft>
                <a:spcPts val="0"/>
              </a:spcAft>
              <a:buClr>
                <a:srgbClr val="000000"/>
              </a:buClr>
              <a:buSzPts val="1000"/>
              <a:buFont typeface="Arial"/>
              <a:buNone/>
            </a:pPr>
            <a:r>
              <a:t/>
            </a:r>
            <a:endParaRPr b="0" i="0" sz="1200" u="none" cap="none" strike="noStrike">
              <a:solidFill>
                <a:srgbClr val="000000"/>
              </a:solidFill>
              <a:latin typeface="Lato"/>
              <a:ea typeface="Lato"/>
              <a:cs typeface="Lato"/>
              <a:sym typeface="Lato"/>
            </a:endParaRPr>
          </a:p>
        </p:txBody>
      </p:sp>
      <p:sp>
        <p:nvSpPr>
          <p:cNvPr id="329" name="Google Shape;329;g249bd23eefa_0_171"/>
          <p:cNvSpPr txBox="1"/>
          <p:nvPr/>
        </p:nvSpPr>
        <p:spPr>
          <a:xfrm>
            <a:off x="1972125" y="247975"/>
            <a:ext cx="6965700" cy="800400"/>
          </a:xfrm>
          <a:prstGeom prst="rect">
            <a:avLst/>
          </a:prstGeom>
          <a:noFill/>
          <a:ln cap="flat" cmpd="sng" w="28575">
            <a:solidFill>
              <a:schemeClr val="lt1"/>
            </a:solidFill>
            <a:prstDash val="solid"/>
            <a:round/>
            <a:headEnd len="sm" w="sm" type="none"/>
            <a:tailEnd len="sm" w="sm" type="none"/>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500"/>
              <a:buFont typeface="Arial"/>
              <a:buNone/>
            </a:pPr>
            <a:r>
              <a:rPr b="1" i="0" lang="en-GB" u="sng" cap="none" strike="noStrike">
                <a:solidFill>
                  <a:schemeClr val="lt1"/>
                </a:solidFill>
                <a:latin typeface="Lato"/>
                <a:ea typeface="Lato"/>
                <a:cs typeface="Lato"/>
                <a:sym typeface="Lato"/>
              </a:rPr>
              <a:t>Activity</a:t>
            </a:r>
            <a:r>
              <a:rPr b="1" lang="en-GB" u="sng">
                <a:solidFill>
                  <a:schemeClr val="lt1"/>
                </a:solidFill>
                <a:latin typeface="Lato"/>
                <a:ea typeface="Lato"/>
                <a:cs typeface="Lato"/>
                <a:sym typeface="Lato"/>
              </a:rPr>
              <a:t>:</a:t>
            </a:r>
            <a:r>
              <a:rPr b="1" i="0" lang="en-GB" u="none" cap="none" strike="noStrike">
                <a:solidFill>
                  <a:schemeClr val="lt1"/>
                </a:solidFill>
                <a:latin typeface="Lato"/>
                <a:ea typeface="Lato"/>
                <a:cs typeface="Lato"/>
                <a:sym typeface="Lato"/>
              </a:rPr>
              <a:t> In groups, each person choose </a:t>
            </a:r>
            <a:r>
              <a:rPr b="1" i="0" lang="en-GB" u="sng" cap="none" strike="noStrike">
                <a:solidFill>
                  <a:schemeClr val="lt1"/>
                </a:solidFill>
                <a:latin typeface="Lato"/>
                <a:ea typeface="Lato"/>
                <a:cs typeface="Lato"/>
                <a:sym typeface="Lato"/>
              </a:rPr>
              <a:t>one</a:t>
            </a:r>
            <a:r>
              <a:rPr b="1" i="0" lang="en-GB" u="none" cap="none" strike="noStrike">
                <a:solidFill>
                  <a:schemeClr val="lt1"/>
                </a:solidFill>
                <a:latin typeface="Lato"/>
                <a:ea typeface="Lato"/>
                <a:cs typeface="Lato"/>
                <a:sym typeface="Lato"/>
              </a:rPr>
              <a:t> game and; </a:t>
            </a:r>
            <a:endParaRPr b="0" i="0" sz="1300" u="none" cap="none" strike="noStrike">
              <a:solidFill>
                <a:srgbClr val="000000"/>
              </a:solidFill>
              <a:latin typeface="Arial"/>
              <a:ea typeface="Arial"/>
              <a:cs typeface="Arial"/>
              <a:sym typeface="Arial"/>
            </a:endParaRPr>
          </a:p>
          <a:p>
            <a:pPr indent="-311150" lvl="0" marL="457200" marR="0" rtl="0" algn="l">
              <a:lnSpc>
                <a:spcPct val="100000"/>
              </a:lnSpc>
              <a:spcBef>
                <a:spcPts val="0"/>
              </a:spcBef>
              <a:spcAft>
                <a:spcPts val="0"/>
              </a:spcAft>
              <a:buClr>
                <a:schemeClr val="lt1"/>
              </a:buClr>
              <a:buSzPts val="1300"/>
              <a:buFont typeface="Arial"/>
              <a:buAutoNum type="arabicPeriod"/>
            </a:pPr>
            <a:r>
              <a:rPr b="1" i="0" lang="en-GB" sz="1300" u="none" cap="none" strike="noStrike">
                <a:solidFill>
                  <a:schemeClr val="lt1"/>
                </a:solidFill>
                <a:latin typeface="Lato"/>
                <a:ea typeface="Lato"/>
                <a:cs typeface="Lato"/>
                <a:sym typeface="Lato"/>
              </a:rPr>
              <a:t>Calculate </a:t>
            </a:r>
            <a:r>
              <a:rPr b="0" i="0" lang="en-GB" sz="1300" u="none" cap="none" strike="noStrike">
                <a:solidFill>
                  <a:schemeClr val="lt1"/>
                </a:solidFill>
                <a:latin typeface="Lato"/>
                <a:ea typeface="Lato"/>
                <a:cs typeface="Lato"/>
                <a:sym typeface="Lato"/>
              </a:rPr>
              <a:t>the </a:t>
            </a:r>
            <a:r>
              <a:rPr b="1" i="0" lang="en-GB" sz="1300" u="none" cap="none" strike="noStrike">
                <a:solidFill>
                  <a:schemeClr val="accent2"/>
                </a:solidFill>
                <a:latin typeface="Lato"/>
                <a:ea typeface="Lato"/>
                <a:cs typeface="Lato"/>
                <a:sym typeface="Lato"/>
              </a:rPr>
              <a:t>exchange rate</a:t>
            </a:r>
            <a:r>
              <a:rPr b="0" i="0" lang="en-GB" sz="1300" u="none" cap="none" strike="noStrike">
                <a:solidFill>
                  <a:schemeClr val="lt1"/>
                </a:solidFill>
                <a:latin typeface="Lato"/>
                <a:ea typeface="Lato"/>
                <a:cs typeface="Lato"/>
                <a:sym typeface="Lato"/>
              </a:rPr>
              <a:t> between the pound and an in-game currency of your choice</a:t>
            </a:r>
            <a:endParaRPr b="0" i="0" sz="1300" u="none" cap="none" strike="noStrike">
              <a:solidFill>
                <a:schemeClr val="lt1"/>
              </a:solidFill>
              <a:latin typeface="Lato"/>
              <a:ea typeface="Lato"/>
              <a:cs typeface="Lato"/>
              <a:sym typeface="Lato"/>
            </a:endParaRPr>
          </a:p>
          <a:p>
            <a:pPr indent="-311150" lvl="0" marL="457200" marR="0" rtl="0" algn="l">
              <a:lnSpc>
                <a:spcPct val="100000"/>
              </a:lnSpc>
              <a:spcBef>
                <a:spcPts val="0"/>
              </a:spcBef>
              <a:spcAft>
                <a:spcPts val="0"/>
              </a:spcAft>
              <a:buClr>
                <a:schemeClr val="lt1"/>
              </a:buClr>
              <a:buSzPts val="1300"/>
              <a:buFont typeface="Arial"/>
              <a:buAutoNum type="arabicPeriod"/>
            </a:pPr>
            <a:r>
              <a:rPr b="1" i="0" lang="en-GB" sz="1300" u="none" cap="none" strike="noStrike">
                <a:solidFill>
                  <a:schemeClr val="lt1"/>
                </a:solidFill>
                <a:latin typeface="Lato"/>
                <a:ea typeface="Lato"/>
                <a:cs typeface="Lato"/>
                <a:sym typeface="Lato"/>
              </a:rPr>
              <a:t>Calculate </a:t>
            </a:r>
            <a:r>
              <a:rPr b="0" i="0" lang="en-GB" sz="1300" u="none" cap="none" strike="noStrike">
                <a:solidFill>
                  <a:schemeClr val="lt1"/>
                </a:solidFill>
                <a:latin typeface="Lato"/>
                <a:ea typeface="Lato"/>
                <a:cs typeface="Lato"/>
                <a:sym typeface="Lato"/>
              </a:rPr>
              <a:t>the </a:t>
            </a:r>
            <a:r>
              <a:rPr b="1" i="0" lang="en-GB" sz="1300" u="none" cap="none" strike="noStrike">
                <a:solidFill>
                  <a:schemeClr val="accent2"/>
                </a:solidFill>
                <a:latin typeface="Lato"/>
                <a:ea typeface="Lato"/>
                <a:cs typeface="Lato"/>
                <a:sym typeface="Lato"/>
              </a:rPr>
              <a:t>total cost in pounds</a:t>
            </a:r>
            <a:r>
              <a:rPr b="0" i="0" lang="en-GB" sz="1300" u="none" cap="none" strike="noStrike">
                <a:solidFill>
                  <a:schemeClr val="lt1"/>
                </a:solidFill>
                <a:latin typeface="Lato"/>
                <a:ea typeface="Lato"/>
                <a:cs typeface="Lato"/>
                <a:sym typeface="Lato"/>
              </a:rPr>
              <a:t> of the in-game purchases for your game of choice</a:t>
            </a:r>
            <a:endParaRPr b="0" i="0" sz="1300" u="none" cap="none" strike="noStrike">
              <a:solidFill>
                <a:schemeClr val="lt1"/>
              </a:solidFill>
              <a:latin typeface="Lato"/>
              <a:ea typeface="Lato"/>
              <a:cs typeface="Lato"/>
              <a:sym typeface="Lato"/>
            </a:endParaRPr>
          </a:p>
        </p:txBody>
      </p:sp>
      <p:sp>
        <p:nvSpPr>
          <p:cNvPr id="330" name="Google Shape;330;g249bd23eefa_0_171"/>
          <p:cNvSpPr txBox="1"/>
          <p:nvPr/>
        </p:nvSpPr>
        <p:spPr>
          <a:xfrm>
            <a:off x="134350" y="4866775"/>
            <a:ext cx="7690200" cy="3231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900"/>
              <a:buFont typeface="Arial"/>
              <a:buNone/>
            </a:pPr>
            <a:r>
              <a:rPr b="0" i="0" lang="en-GB" sz="900" u="none" cap="none" strike="noStrike">
                <a:solidFill>
                  <a:schemeClr val="lt1"/>
                </a:solidFill>
                <a:latin typeface="Lato"/>
                <a:ea typeface="Lato"/>
                <a:cs typeface="Lato"/>
                <a:sym typeface="Lato"/>
              </a:rPr>
              <a:t>Please note the in-game purchase points are illustrative, not accurate.</a:t>
            </a:r>
            <a:endParaRPr b="0" i="0" sz="900" u="none" cap="none" strike="noStrike">
              <a:solidFill>
                <a:schemeClr val="lt1"/>
              </a:solidFill>
              <a:latin typeface="Lato"/>
              <a:ea typeface="Lato"/>
              <a:cs typeface="Lato"/>
              <a:sym typeface="Lato"/>
            </a:endParaRPr>
          </a:p>
        </p:txBody>
      </p:sp>
      <p:sp>
        <p:nvSpPr>
          <p:cNvPr id="331" name="Google Shape;331;g249bd23eefa_0_171"/>
          <p:cNvSpPr txBox="1"/>
          <p:nvPr/>
        </p:nvSpPr>
        <p:spPr>
          <a:xfrm>
            <a:off x="134350" y="255625"/>
            <a:ext cx="1749900" cy="785100"/>
          </a:xfrm>
          <a:prstGeom prst="rect">
            <a:avLst/>
          </a:prstGeom>
          <a:noFill/>
          <a:ln cap="flat" cmpd="sng" w="28575">
            <a:solidFill>
              <a:schemeClr val="accent2"/>
            </a:solidFill>
            <a:prstDash val="solid"/>
            <a:round/>
            <a:headEnd len="sm" w="sm" type="none"/>
            <a:tailEnd len="sm" w="sm" type="none"/>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None/>
            </a:pPr>
            <a:r>
              <a:rPr lang="en-GB" sz="1300">
                <a:solidFill>
                  <a:schemeClr val="lt1"/>
                </a:solidFill>
                <a:latin typeface="Lato"/>
                <a:ea typeface="Lato"/>
                <a:cs typeface="Lato"/>
                <a:sym typeface="Lato"/>
              </a:rPr>
              <a:t>How much in-game currency will £1 buy you?</a:t>
            </a:r>
            <a:endParaRPr b="0" i="0" sz="1300" u="none" cap="none" strike="noStrike">
              <a:solidFill>
                <a:schemeClr val="lt1"/>
              </a:solidFill>
              <a:latin typeface="Lato"/>
              <a:ea typeface="Lato"/>
              <a:cs typeface="Lato"/>
              <a:sym typeface="Lato"/>
            </a:endParaRPr>
          </a:p>
        </p:txBody>
      </p:sp>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35" name="Shape 335"/>
        <p:cNvGrpSpPr/>
        <p:nvPr/>
      </p:nvGrpSpPr>
      <p:grpSpPr>
        <a:xfrm>
          <a:off x="0" y="0"/>
          <a:ext cx="0" cy="0"/>
          <a:chOff x="0" y="0"/>
          <a:chExt cx="0" cy="0"/>
        </a:xfrm>
      </p:grpSpPr>
      <p:graphicFrame>
        <p:nvGraphicFramePr>
          <p:cNvPr id="336" name="Google Shape;336;g1de99902055_0_86"/>
          <p:cNvGraphicFramePr/>
          <p:nvPr/>
        </p:nvGraphicFramePr>
        <p:xfrm>
          <a:off x="1087850" y="891350"/>
          <a:ext cx="3000000" cy="3000000"/>
        </p:xfrm>
        <a:graphic>
          <a:graphicData uri="http://schemas.openxmlformats.org/drawingml/2006/table">
            <a:tbl>
              <a:tblPr>
                <a:noFill/>
                <a:tableStyleId>{52B06ABB-9613-4074-A631-10BE46963289}</a:tableStyleId>
              </a:tblPr>
              <a:tblGrid>
                <a:gridCol w="2232225"/>
                <a:gridCol w="2139700"/>
                <a:gridCol w="1650575"/>
              </a:tblGrid>
              <a:tr h="670525">
                <a:tc>
                  <a:txBody>
                    <a:bodyPr/>
                    <a:lstStyle/>
                    <a:p>
                      <a:pPr indent="0" lvl="0" marL="0" marR="0" rtl="0" algn="ctr">
                        <a:lnSpc>
                          <a:spcPct val="100000"/>
                        </a:lnSpc>
                        <a:spcBef>
                          <a:spcPts val="0"/>
                        </a:spcBef>
                        <a:spcAft>
                          <a:spcPts val="0"/>
                        </a:spcAft>
                        <a:buClr>
                          <a:srgbClr val="000000"/>
                        </a:buClr>
                        <a:buSzPts val="1600"/>
                        <a:buFont typeface="Arial"/>
                        <a:buNone/>
                      </a:pPr>
                      <a:r>
                        <a:rPr b="1" lang="en-GB" sz="1600" u="none" cap="none" strike="noStrike">
                          <a:solidFill>
                            <a:schemeClr val="lt1"/>
                          </a:solidFill>
                          <a:latin typeface="Lato"/>
                          <a:ea typeface="Lato"/>
                          <a:cs typeface="Lato"/>
                          <a:sym typeface="Lato"/>
                        </a:rPr>
                        <a:t>Game</a:t>
                      </a:r>
                      <a:endParaRPr b="1" sz="1600" u="none" cap="none" strike="noStrike">
                        <a:solidFill>
                          <a:schemeClr val="lt1"/>
                        </a:solidFill>
                        <a:latin typeface="Lato"/>
                        <a:ea typeface="Lato"/>
                        <a:cs typeface="Lato"/>
                        <a:sym typeface="Lato"/>
                      </a:endParaRPr>
                    </a:p>
                  </a:txBody>
                  <a:tcPr marT="91425" marB="91425" marR="91425" marL="91425" anchor="ctr">
                    <a:lnL cap="flat" cmpd="sng" w="9525">
                      <a:solidFill>
                        <a:schemeClr val="lt1"/>
                      </a:solidFill>
                      <a:prstDash val="solid"/>
                      <a:round/>
                      <a:headEnd len="sm" w="sm" type="none"/>
                      <a:tailEnd len="sm" w="sm" type="none"/>
                    </a:lnL>
                    <a:lnR cap="flat" cmpd="sng" w="9525">
                      <a:solidFill>
                        <a:schemeClr val="lt1"/>
                      </a:solidFill>
                      <a:prstDash val="solid"/>
                      <a:round/>
                      <a:headEnd len="sm" w="sm" type="none"/>
                      <a:tailEnd len="sm" w="sm" type="none"/>
                    </a:lnR>
                    <a:lnT cap="flat" cmpd="sng" w="9525">
                      <a:solidFill>
                        <a:schemeClr val="lt1"/>
                      </a:solidFill>
                      <a:prstDash val="solid"/>
                      <a:round/>
                      <a:headEnd len="sm" w="sm" type="none"/>
                      <a:tailEnd len="sm" w="sm" type="none"/>
                    </a:lnT>
                    <a:lnB cap="flat" cmpd="sng" w="9525">
                      <a:solidFill>
                        <a:schemeClr val="lt1"/>
                      </a:solidFill>
                      <a:prstDash val="solid"/>
                      <a:round/>
                      <a:headEnd len="sm" w="sm" type="none"/>
                      <a:tailEnd len="sm" w="sm" type="none"/>
                    </a:lnB>
                    <a:solidFill>
                      <a:schemeClr val="accent2"/>
                    </a:solidFill>
                  </a:tcPr>
                </a:tc>
                <a:tc>
                  <a:txBody>
                    <a:bodyPr/>
                    <a:lstStyle/>
                    <a:p>
                      <a:pPr indent="0" lvl="0" marL="0" marR="0" rtl="0" algn="ctr">
                        <a:lnSpc>
                          <a:spcPct val="100000"/>
                        </a:lnSpc>
                        <a:spcBef>
                          <a:spcPts val="0"/>
                        </a:spcBef>
                        <a:spcAft>
                          <a:spcPts val="0"/>
                        </a:spcAft>
                        <a:buClr>
                          <a:srgbClr val="000000"/>
                        </a:buClr>
                        <a:buSzPts val="1600"/>
                        <a:buFont typeface="Arial"/>
                        <a:buNone/>
                      </a:pPr>
                      <a:r>
                        <a:rPr b="1" lang="en-GB" sz="1600" u="none" cap="none" strike="noStrike">
                          <a:solidFill>
                            <a:schemeClr val="lt1"/>
                          </a:solidFill>
                          <a:latin typeface="Lato"/>
                          <a:ea typeface="Lato"/>
                          <a:cs typeface="Lato"/>
                          <a:sym typeface="Lato"/>
                        </a:rPr>
                        <a:t>Total cost </a:t>
                      </a:r>
                      <a:endParaRPr b="1" sz="1600" u="none" cap="none" strike="noStrike">
                        <a:solidFill>
                          <a:schemeClr val="lt1"/>
                        </a:solidFill>
                        <a:latin typeface="Lato"/>
                        <a:ea typeface="Lato"/>
                        <a:cs typeface="Lato"/>
                        <a:sym typeface="Lato"/>
                      </a:endParaRPr>
                    </a:p>
                    <a:p>
                      <a:pPr indent="0" lvl="0" marL="0" marR="0" rtl="0" algn="ctr">
                        <a:lnSpc>
                          <a:spcPct val="100000"/>
                        </a:lnSpc>
                        <a:spcBef>
                          <a:spcPts val="0"/>
                        </a:spcBef>
                        <a:spcAft>
                          <a:spcPts val="0"/>
                        </a:spcAft>
                        <a:buClr>
                          <a:srgbClr val="000000"/>
                        </a:buClr>
                        <a:buSzPts val="1600"/>
                        <a:buFont typeface="Arial"/>
                        <a:buNone/>
                      </a:pPr>
                      <a:r>
                        <a:rPr b="1" lang="en-GB" sz="1600" u="none" cap="none" strike="noStrike">
                          <a:solidFill>
                            <a:schemeClr val="lt1"/>
                          </a:solidFill>
                          <a:latin typeface="Lato"/>
                          <a:ea typeface="Lato"/>
                          <a:cs typeface="Lato"/>
                          <a:sym typeface="Lato"/>
                        </a:rPr>
                        <a:t>(In-game points)</a:t>
                      </a:r>
                      <a:endParaRPr b="1" sz="1600" u="none" cap="none" strike="noStrike">
                        <a:solidFill>
                          <a:schemeClr val="lt1"/>
                        </a:solidFill>
                        <a:latin typeface="Lato"/>
                        <a:ea typeface="Lato"/>
                        <a:cs typeface="Lato"/>
                        <a:sym typeface="Lato"/>
                      </a:endParaRPr>
                    </a:p>
                  </a:txBody>
                  <a:tcPr marT="91425" marB="91425" marR="91425" marL="91425" anchor="ctr">
                    <a:lnL cap="flat" cmpd="sng" w="9525">
                      <a:solidFill>
                        <a:schemeClr val="lt1"/>
                      </a:solidFill>
                      <a:prstDash val="solid"/>
                      <a:round/>
                      <a:headEnd len="sm" w="sm" type="none"/>
                      <a:tailEnd len="sm" w="sm" type="none"/>
                    </a:lnL>
                    <a:lnR cap="flat" cmpd="sng" w="9525">
                      <a:solidFill>
                        <a:schemeClr val="lt1"/>
                      </a:solidFill>
                      <a:prstDash val="solid"/>
                      <a:round/>
                      <a:headEnd len="sm" w="sm" type="none"/>
                      <a:tailEnd len="sm" w="sm" type="none"/>
                    </a:lnR>
                    <a:lnT cap="flat" cmpd="sng" w="9525">
                      <a:solidFill>
                        <a:schemeClr val="lt1"/>
                      </a:solidFill>
                      <a:prstDash val="solid"/>
                      <a:round/>
                      <a:headEnd len="sm" w="sm" type="none"/>
                      <a:tailEnd len="sm" w="sm" type="none"/>
                    </a:lnT>
                    <a:lnB cap="flat" cmpd="sng" w="9525">
                      <a:solidFill>
                        <a:schemeClr val="lt1"/>
                      </a:solidFill>
                      <a:prstDash val="solid"/>
                      <a:round/>
                      <a:headEnd len="sm" w="sm" type="none"/>
                      <a:tailEnd len="sm" w="sm" type="none"/>
                    </a:lnB>
                    <a:solidFill>
                      <a:schemeClr val="accent2"/>
                    </a:solidFill>
                  </a:tcPr>
                </a:tc>
                <a:tc>
                  <a:txBody>
                    <a:bodyPr/>
                    <a:lstStyle/>
                    <a:p>
                      <a:pPr indent="0" lvl="0" marL="0" marR="0" rtl="0" algn="ctr">
                        <a:lnSpc>
                          <a:spcPct val="100000"/>
                        </a:lnSpc>
                        <a:spcBef>
                          <a:spcPts val="0"/>
                        </a:spcBef>
                        <a:spcAft>
                          <a:spcPts val="0"/>
                        </a:spcAft>
                        <a:buClr>
                          <a:srgbClr val="000000"/>
                        </a:buClr>
                        <a:buSzPts val="1600"/>
                        <a:buFont typeface="Arial"/>
                        <a:buNone/>
                      </a:pPr>
                      <a:r>
                        <a:rPr b="1" lang="en-GB" sz="1600" u="none" cap="none" strike="noStrike">
                          <a:solidFill>
                            <a:schemeClr val="lt1"/>
                          </a:solidFill>
                          <a:latin typeface="Lato"/>
                          <a:ea typeface="Lato"/>
                          <a:cs typeface="Lato"/>
                          <a:sym typeface="Lato"/>
                        </a:rPr>
                        <a:t>Total cost (£)</a:t>
                      </a:r>
                      <a:endParaRPr b="1" sz="1600" u="none" cap="none" strike="noStrike">
                        <a:solidFill>
                          <a:schemeClr val="lt1"/>
                        </a:solidFill>
                        <a:latin typeface="Lato"/>
                        <a:ea typeface="Lato"/>
                        <a:cs typeface="Lato"/>
                        <a:sym typeface="Lato"/>
                      </a:endParaRPr>
                    </a:p>
                  </a:txBody>
                  <a:tcPr marT="91425" marB="91425" marR="91425" marL="91425" anchor="ctr">
                    <a:lnL cap="flat" cmpd="sng" w="9525">
                      <a:solidFill>
                        <a:schemeClr val="lt1"/>
                      </a:solidFill>
                      <a:prstDash val="solid"/>
                      <a:round/>
                      <a:headEnd len="sm" w="sm" type="none"/>
                      <a:tailEnd len="sm" w="sm" type="none"/>
                    </a:lnL>
                    <a:lnR cap="flat" cmpd="sng" w="9525">
                      <a:solidFill>
                        <a:schemeClr val="lt1"/>
                      </a:solidFill>
                      <a:prstDash val="solid"/>
                      <a:round/>
                      <a:headEnd len="sm" w="sm" type="none"/>
                      <a:tailEnd len="sm" w="sm" type="none"/>
                    </a:lnR>
                    <a:lnT cap="flat" cmpd="sng" w="9525">
                      <a:solidFill>
                        <a:schemeClr val="lt1"/>
                      </a:solidFill>
                      <a:prstDash val="solid"/>
                      <a:round/>
                      <a:headEnd len="sm" w="sm" type="none"/>
                      <a:tailEnd len="sm" w="sm" type="none"/>
                    </a:lnT>
                    <a:lnB cap="flat" cmpd="sng" w="9525">
                      <a:solidFill>
                        <a:schemeClr val="lt1"/>
                      </a:solidFill>
                      <a:prstDash val="solid"/>
                      <a:round/>
                      <a:headEnd len="sm" w="sm" type="none"/>
                      <a:tailEnd len="sm" w="sm" type="none"/>
                    </a:lnB>
                    <a:solidFill>
                      <a:schemeClr val="accent2"/>
                    </a:solidFill>
                  </a:tcPr>
                </a:tc>
              </a:tr>
              <a:tr h="624800">
                <a:tc>
                  <a:txBody>
                    <a:bodyPr/>
                    <a:lstStyle/>
                    <a:p>
                      <a:pPr indent="0" lvl="0" marL="0" marR="0" rtl="0" algn="ctr">
                        <a:lnSpc>
                          <a:spcPct val="100000"/>
                        </a:lnSpc>
                        <a:spcBef>
                          <a:spcPts val="0"/>
                        </a:spcBef>
                        <a:spcAft>
                          <a:spcPts val="0"/>
                        </a:spcAft>
                        <a:buClr>
                          <a:srgbClr val="000000"/>
                        </a:buClr>
                        <a:buSzPts val="1500"/>
                        <a:buFont typeface="Arial"/>
                        <a:buNone/>
                      </a:pPr>
                      <a:r>
                        <a:rPr b="1" lang="en-GB" sz="1500" u="none" cap="none" strike="noStrike">
                          <a:solidFill>
                            <a:schemeClr val="accent2"/>
                          </a:solidFill>
                          <a:latin typeface="Lato"/>
                          <a:ea typeface="Lato"/>
                          <a:cs typeface="Lato"/>
                          <a:sym typeface="Lato"/>
                        </a:rPr>
                        <a:t>FIFA </a:t>
                      </a:r>
                      <a:endParaRPr b="1" sz="1500" u="none" cap="none" strike="noStrike">
                        <a:solidFill>
                          <a:schemeClr val="accent2"/>
                        </a:solidFill>
                        <a:latin typeface="Lato"/>
                        <a:ea typeface="Lato"/>
                        <a:cs typeface="Lato"/>
                        <a:sym typeface="Lato"/>
                      </a:endParaRPr>
                    </a:p>
                  </a:txBody>
                  <a:tcPr marT="91425" marB="91425" marR="91425" marL="91425" anchor="ctr">
                    <a:lnL cap="flat" cmpd="sng" w="9525">
                      <a:solidFill>
                        <a:schemeClr val="accent2"/>
                      </a:solidFill>
                      <a:prstDash val="solid"/>
                      <a:round/>
                      <a:headEnd len="sm" w="sm" type="none"/>
                      <a:tailEnd len="sm" w="sm" type="none"/>
                    </a:lnL>
                    <a:lnR cap="flat" cmpd="sng" w="9525">
                      <a:solidFill>
                        <a:schemeClr val="accent2"/>
                      </a:solidFill>
                      <a:prstDash val="solid"/>
                      <a:round/>
                      <a:headEnd len="sm" w="sm" type="none"/>
                      <a:tailEnd len="sm" w="sm" type="none"/>
                    </a:lnR>
                    <a:lnT cap="flat" cmpd="sng" w="9525">
                      <a:solidFill>
                        <a:schemeClr val="lt1"/>
                      </a:solidFill>
                      <a:prstDash val="solid"/>
                      <a:round/>
                      <a:headEnd len="sm" w="sm" type="none"/>
                      <a:tailEnd len="sm" w="sm" type="none"/>
                    </a:lnT>
                    <a:lnB cap="flat" cmpd="sng" w="9525">
                      <a:solidFill>
                        <a:schemeClr val="accent2"/>
                      </a:solidFill>
                      <a:prstDash val="solid"/>
                      <a:round/>
                      <a:headEnd len="sm" w="sm" type="none"/>
                      <a:tailEnd len="sm" w="sm" type="none"/>
                    </a:lnB>
                    <a:solidFill>
                      <a:schemeClr val="accent3"/>
                    </a:solidFill>
                  </a:tcPr>
                </a:tc>
                <a:tc>
                  <a:txBody>
                    <a:bodyPr/>
                    <a:lstStyle/>
                    <a:p>
                      <a:pPr indent="0" lvl="0" marL="0" marR="0" rtl="0" algn="ctr">
                        <a:lnSpc>
                          <a:spcPct val="100000"/>
                        </a:lnSpc>
                        <a:spcBef>
                          <a:spcPts val="0"/>
                        </a:spcBef>
                        <a:spcAft>
                          <a:spcPts val="0"/>
                        </a:spcAft>
                        <a:buClr>
                          <a:srgbClr val="000000"/>
                        </a:buClr>
                        <a:buSzPts val="1400"/>
                        <a:buFont typeface="Arial"/>
                        <a:buNone/>
                      </a:pPr>
                      <a:r>
                        <a:rPr b="1" lang="en-GB" sz="1400" u="none" cap="none" strike="noStrike">
                          <a:solidFill>
                            <a:schemeClr val="accent1"/>
                          </a:solidFill>
                          <a:latin typeface="Lato"/>
                          <a:ea typeface="Lato"/>
                          <a:cs typeface="Lato"/>
                          <a:sym typeface="Lato"/>
                        </a:rPr>
                        <a:t>375</a:t>
                      </a:r>
                      <a:r>
                        <a:rPr b="1" lang="en-GB" sz="1100" u="none" cap="none" strike="noStrike">
                          <a:solidFill>
                            <a:schemeClr val="accent1"/>
                          </a:solidFill>
                          <a:latin typeface="Lato"/>
                          <a:ea typeface="Lato"/>
                          <a:cs typeface="Lato"/>
                          <a:sym typeface="Lato"/>
                        </a:rPr>
                        <a:t> FIFA points</a:t>
                      </a:r>
                      <a:endParaRPr b="1" sz="1100" u="none" cap="none" strike="noStrike">
                        <a:solidFill>
                          <a:schemeClr val="accent1"/>
                        </a:solidFill>
                        <a:latin typeface="Lato"/>
                        <a:ea typeface="Lato"/>
                        <a:cs typeface="Lato"/>
                        <a:sym typeface="Lato"/>
                      </a:endParaRPr>
                    </a:p>
                  </a:txBody>
                  <a:tcPr marT="91425" marB="91425" marR="91425" marL="91425" anchor="ctr">
                    <a:lnL cap="flat" cmpd="sng" w="9525">
                      <a:solidFill>
                        <a:schemeClr val="accent2"/>
                      </a:solidFill>
                      <a:prstDash val="solid"/>
                      <a:round/>
                      <a:headEnd len="sm" w="sm" type="none"/>
                      <a:tailEnd len="sm" w="sm" type="none"/>
                    </a:lnL>
                    <a:lnR cap="flat" cmpd="sng" w="9525">
                      <a:solidFill>
                        <a:schemeClr val="accent2"/>
                      </a:solidFill>
                      <a:prstDash val="solid"/>
                      <a:round/>
                      <a:headEnd len="sm" w="sm" type="none"/>
                      <a:tailEnd len="sm" w="sm" type="none"/>
                    </a:lnR>
                    <a:lnT cap="flat" cmpd="sng" w="9525">
                      <a:solidFill>
                        <a:schemeClr val="lt1"/>
                      </a:solidFill>
                      <a:prstDash val="solid"/>
                      <a:round/>
                      <a:headEnd len="sm" w="sm" type="none"/>
                      <a:tailEnd len="sm" w="sm" type="none"/>
                    </a:lnT>
                    <a:lnB cap="flat" cmpd="sng" w="9525">
                      <a:solidFill>
                        <a:schemeClr val="accent2"/>
                      </a:solidFill>
                      <a:prstDash val="solid"/>
                      <a:round/>
                      <a:headEnd len="sm" w="sm" type="none"/>
                      <a:tailEnd len="sm" w="sm" type="none"/>
                    </a:lnB>
                    <a:solidFill>
                      <a:schemeClr val="accent3"/>
                    </a:solidFill>
                  </a:tcPr>
                </a:tc>
                <a:tc>
                  <a:txBody>
                    <a:bodyPr/>
                    <a:lstStyle/>
                    <a:p>
                      <a:pPr indent="0" lvl="0" marL="0" marR="0" rtl="0" algn="ctr">
                        <a:lnSpc>
                          <a:spcPct val="100000"/>
                        </a:lnSpc>
                        <a:spcBef>
                          <a:spcPts val="0"/>
                        </a:spcBef>
                        <a:spcAft>
                          <a:spcPts val="0"/>
                        </a:spcAft>
                        <a:buClr>
                          <a:srgbClr val="000000"/>
                        </a:buClr>
                        <a:buSzPts val="1400"/>
                        <a:buFont typeface="Arial"/>
                        <a:buNone/>
                      </a:pPr>
                      <a:r>
                        <a:rPr b="1" lang="en-GB" sz="1400" u="none" cap="none" strike="noStrike">
                          <a:solidFill>
                            <a:schemeClr val="accent1"/>
                          </a:solidFill>
                          <a:latin typeface="Lato"/>
                          <a:ea typeface="Lato"/>
                          <a:cs typeface="Lato"/>
                          <a:sym typeface="Lato"/>
                        </a:rPr>
                        <a:t>375 ÷ 125 </a:t>
                      </a:r>
                      <a:endParaRPr b="1" sz="1400" u="none" cap="none" strike="noStrike">
                        <a:solidFill>
                          <a:schemeClr val="accent1"/>
                        </a:solidFill>
                        <a:latin typeface="Lato"/>
                        <a:ea typeface="Lato"/>
                        <a:cs typeface="Lato"/>
                        <a:sym typeface="Lato"/>
                      </a:endParaRPr>
                    </a:p>
                    <a:p>
                      <a:pPr indent="0" lvl="0" marL="0" marR="0" rtl="0" algn="ctr">
                        <a:lnSpc>
                          <a:spcPct val="100000"/>
                        </a:lnSpc>
                        <a:spcBef>
                          <a:spcPts val="0"/>
                        </a:spcBef>
                        <a:spcAft>
                          <a:spcPts val="0"/>
                        </a:spcAft>
                        <a:buClr>
                          <a:srgbClr val="000000"/>
                        </a:buClr>
                        <a:buSzPts val="1400"/>
                        <a:buFont typeface="Arial"/>
                        <a:buNone/>
                      </a:pPr>
                      <a:r>
                        <a:rPr b="1" lang="en-GB" sz="1400" u="none" cap="none" strike="noStrike">
                          <a:solidFill>
                            <a:schemeClr val="accent1"/>
                          </a:solidFill>
                          <a:latin typeface="Lato"/>
                          <a:ea typeface="Lato"/>
                          <a:cs typeface="Lato"/>
                          <a:sym typeface="Lato"/>
                        </a:rPr>
                        <a:t>=</a:t>
                      </a:r>
                      <a:r>
                        <a:rPr b="1" lang="en-GB" sz="1500" u="none" cap="none" strike="noStrike">
                          <a:solidFill>
                            <a:schemeClr val="accent1"/>
                          </a:solidFill>
                          <a:latin typeface="Lato"/>
                          <a:ea typeface="Lato"/>
                          <a:cs typeface="Lato"/>
                          <a:sym typeface="Lato"/>
                        </a:rPr>
                        <a:t> £3</a:t>
                      </a:r>
                      <a:endParaRPr b="1" sz="1500" u="none" cap="none" strike="noStrike">
                        <a:solidFill>
                          <a:schemeClr val="accent1"/>
                        </a:solidFill>
                        <a:latin typeface="Lato"/>
                        <a:ea typeface="Lato"/>
                        <a:cs typeface="Lato"/>
                        <a:sym typeface="Lato"/>
                      </a:endParaRPr>
                    </a:p>
                  </a:txBody>
                  <a:tcPr marT="91425" marB="91425" marR="91425" marL="91425" anchor="ctr">
                    <a:lnL cap="flat" cmpd="sng" w="9525">
                      <a:solidFill>
                        <a:schemeClr val="accent2"/>
                      </a:solidFill>
                      <a:prstDash val="solid"/>
                      <a:round/>
                      <a:headEnd len="sm" w="sm" type="none"/>
                      <a:tailEnd len="sm" w="sm" type="none"/>
                    </a:lnL>
                    <a:lnR cap="flat" cmpd="sng" w="9525">
                      <a:solidFill>
                        <a:schemeClr val="accent2"/>
                      </a:solidFill>
                      <a:prstDash val="solid"/>
                      <a:round/>
                      <a:headEnd len="sm" w="sm" type="none"/>
                      <a:tailEnd len="sm" w="sm" type="none"/>
                    </a:lnR>
                    <a:lnT cap="flat" cmpd="sng" w="9525">
                      <a:solidFill>
                        <a:schemeClr val="lt1"/>
                      </a:solidFill>
                      <a:prstDash val="solid"/>
                      <a:round/>
                      <a:headEnd len="sm" w="sm" type="none"/>
                      <a:tailEnd len="sm" w="sm" type="none"/>
                    </a:lnT>
                    <a:lnB cap="flat" cmpd="sng" w="9525">
                      <a:solidFill>
                        <a:schemeClr val="accent2"/>
                      </a:solidFill>
                      <a:prstDash val="solid"/>
                      <a:round/>
                      <a:headEnd len="sm" w="sm" type="none"/>
                      <a:tailEnd len="sm" w="sm" type="none"/>
                    </a:lnB>
                    <a:solidFill>
                      <a:schemeClr val="accent3"/>
                    </a:solidFill>
                  </a:tcPr>
                </a:tc>
              </a:tr>
              <a:tr h="624800">
                <a:tc>
                  <a:txBody>
                    <a:bodyPr/>
                    <a:lstStyle/>
                    <a:p>
                      <a:pPr indent="0" lvl="0" marL="0" marR="0" rtl="0" algn="ctr">
                        <a:lnSpc>
                          <a:spcPct val="100000"/>
                        </a:lnSpc>
                        <a:spcBef>
                          <a:spcPts val="0"/>
                        </a:spcBef>
                        <a:spcAft>
                          <a:spcPts val="0"/>
                        </a:spcAft>
                        <a:buClr>
                          <a:srgbClr val="000000"/>
                        </a:buClr>
                        <a:buSzPts val="1500"/>
                        <a:buFont typeface="Arial"/>
                        <a:buNone/>
                      </a:pPr>
                      <a:r>
                        <a:rPr b="1" lang="en-GB" sz="1500" u="none" cap="none" strike="noStrike">
                          <a:solidFill>
                            <a:schemeClr val="accent2"/>
                          </a:solidFill>
                          <a:latin typeface="Lato"/>
                          <a:ea typeface="Lato"/>
                          <a:cs typeface="Lato"/>
                          <a:sym typeface="Lato"/>
                        </a:rPr>
                        <a:t>Minecraft </a:t>
                      </a:r>
                      <a:endParaRPr b="1" sz="1500" u="none" cap="none" strike="noStrike">
                        <a:solidFill>
                          <a:schemeClr val="accent2"/>
                        </a:solidFill>
                        <a:latin typeface="Lato"/>
                        <a:ea typeface="Lato"/>
                        <a:cs typeface="Lato"/>
                        <a:sym typeface="Lato"/>
                      </a:endParaRPr>
                    </a:p>
                  </a:txBody>
                  <a:tcPr marT="91425" marB="91425" marR="91425" marL="91425" anchor="ctr">
                    <a:lnL cap="flat" cmpd="sng" w="9525">
                      <a:solidFill>
                        <a:schemeClr val="accent2"/>
                      </a:solidFill>
                      <a:prstDash val="solid"/>
                      <a:round/>
                      <a:headEnd len="sm" w="sm" type="none"/>
                      <a:tailEnd len="sm" w="sm" type="none"/>
                    </a:lnL>
                    <a:lnR cap="flat" cmpd="sng" w="9525">
                      <a:solidFill>
                        <a:schemeClr val="accent2"/>
                      </a:solidFill>
                      <a:prstDash val="solid"/>
                      <a:round/>
                      <a:headEnd len="sm" w="sm" type="none"/>
                      <a:tailEnd len="sm" w="sm" type="none"/>
                    </a:lnR>
                    <a:lnT cap="flat" cmpd="sng" w="9525">
                      <a:solidFill>
                        <a:schemeClr val="accent2"/>
                      </a:solidFill>
                      <a:prstDash val="solid"/>
                      <a:round/>
                      <a:headEnd len="sm" w="sm" type="none"/>
                      <a:tailEnd len="sm" w="sm" type="none"/>
                    </a:lnT>
                    <a:lnB cap="flat" cmpd="sng" w="9525">
                      <a:solidFill>
                        <a:schemeClr val="accent2"/>
                      </a:solidFill>
                      <a:prstDash val="solid"/>
                      <a:round/>
                      <a:headEnd len="sm" w="sm" type="none"/>
                      <a:tailEnd len="sm" w="sm" type="none"/>
                    </a:lnB>
                    <a:solidFill>
                      <a:schemeClr val="accent3"/>
                    </a:solidFill>
                  </a:tcPr>
                </a:tc>
                <a:tc>
                  <a:txBody>
                    <a:bodyPr/>
                    <a:lstStyle/>
                    <a:p>
                      <a:pPr indent="0" lvl="0" marL="0" marR="0" rtl="0" algn="ctr">
                        <a:lnSpc>
                          <a:spcPct val="100000"/>
                        </a:lnSpc>
                        <a:spcBef>
                          <a:spcPts val="0"/>
                        </a:spcBef>
                        <a:spcAft>
                          <a:spcPts val="0"/>
                        </a:spcAft>
                        <a:buClr>
                          <a:srgbClr val="000000"/>
                        </a:buClr>
                        <a:buSzPts val="1400"/>
                        <a:buFont typeface="Arial"/>
                        <a:buNone/>
                      </a:pPr>
                      <a:r>
                        <a:rPr b="1" lang="en-GB" sz="1400" u="none" cap="none" strike="noStrike">
                          <a:solidFill>
                            <a:schemeClr val="accent1"/>
                          </a:solidFill>
                          <a:latin typeface="Lato"/>
                          <a:ea typeface="Lato"/>
                          <a:cs typeface="Lato"/>
                          <a:sym typeface="Lato"/>
                        </a:rPr>
                        <a:t>2,225</a:t>
                      </a:r>
                      <a:r>
                        <a:rPr b="1" lang="en-GB" sz="1100" u="none" cap="none" strike="noStrike">
                          <a:solidFill>
                            <a:schemeClr val="accent1"/>
                          </a:solidFill>
                          <a:latin typeface="Lato"/>
                          <a:ea typeface="Lato"/>
                          <a:cs typeface="Lato"/>
                          <a:sym typeface="Lato"/>
                        </a:rPr>
                        <a:t> Minecoins</a:t>
                      </a:r>
                      <a:endParaRPr b="1" sz="1100" u="none" cap="none" strike="noStrike">
                        <a:solidFill>
                          <a:schemeClr val="accent1"/>
                        </a:solidFill>
                        <a:latin typeface="Lato"/>
                        <a:ea typeface="Lato"/>
                        <a:cs typeface="Lato"/>
                        <a:sym typeface="Lato"/>
                      </a:endParaRPr>
                    </a:p>
                  </a:txBody>
                  <a:tcPr marT="91425" marB="91425" marR="91425" marL="91425" anchor="ctr">
                    <a:lnL cap="flat" cmpd="sng" w="9525">
                      <a:solidFill>
                        <a:schemeClr val="accent2"/>
                      </a:solidFill>
                      <a:prstDash val="solid"/>
                      <a:round/>
                      <a:headEnd len="sm" w="sm" type="none"/>
                      <a:tailEnd len="sm" w="sm" type="none"/>
                    </a:lnL>
                    <a:lnR cap="flat" cmpd="sng" w="9525">
                      <a:solidFill>
                        <a:schemeClr val="accent2"/>
                      </a:solidFill>
                      <a:prstDash val="solid"/>
                      <a:round/>
                      <a:headEnd len="sm" w="sm" type="none"/>
                      <a:tailEnd len="sm" w="sm" type="none"/>
                    </a:lnR>
                    <a:lnT cap="flat" cmpd="sng" w="9525">
                      <a:solidFill>
                        <a:schemeClr val="accent2"/>
                      </a:solidFill>
                      <a:prstDash val="solid"/>
                      <a:round/>
                      <a:headEnd len="sm" w="sm" type="none"/>
                      <a:tailEnd len="sm" w="sm" type="none"/>
                    </a:lnT>
                    <a:lnB cap="flat" cmpd="sng" w="9525">
                      <a:solidFill>
                        <a:schemeClr val="accent2"/>
                      </a:solidFill>
                      <a:prstDash val="solid"/>
                      <a:round/>
                      <a:headEnd len="sm" w="sm" type="none"/>
                      <a:tailEnd len="sm" w="sm" type="none"/>
                    </a:lnB>
                    <a:solidFill>
                      <a:schemeClr val="accent3"/>
                    </a:solidFill>
                  </a:tcPr>
                </a:tc>
                <a:tc>
                  <a:txBody>
                    <a:bodyPr/>
                    <a:lstStyle/>
                    <a:p>
                      <a:pPr indent="0" lvl="0" marL="0" marR="0" rtl="0" algn="ctr">
                        <a:lnSpc>
                          <a:spcPct val="100000"/>
                        </a:lnSpc>
                        <a:spcBef>
                          <a:spcPts val="0"/>
                        </a:spcBef>
                        <a:spcAft>
                          <a:spcPts val="0"/>
                        </a:spcAft>
                        <a:buClr>
                          <a:srgbClr val="000000"/>
                        </a:buClr>
                        <a:buSzPts val="1400"/>
                        <a:buFont typeface="Arial"/>
                        <a:buNone/>
                      </a:pPr>
                      <a:r>
                        <a:rPr b="1" lang="en-GB" sz="1400" u="none" cap="none" strike="noStrike">
                          <a:solidFill>
                            <a:schemeClr val="accent1"/>
                          </a:solidFill>
                          <a:latin typeface="Lato"/>
                          <a:ea typeface="Lato"/>
                          <a:cs typeface="Lato"/>
                          <a:sym typeface="Lato"/>
                        </a:rPr>
                        <a:t>2,225 ÷ 200</a:t>
                      </a:r>
                      <a:endParaRPr b="1" sz="1400" u="none" cap="none" strike="noStrike">
                        <a:solidFill>
                          <a:schemeClr val="accent1"/>
                        </a:solidFill>
                        <a:latin typeface="Lato"/>
                        <a:ea typeface="Lato"/>
                        <a:cs typeface="Lato"/>
                        <a:sym typeface="Lato"/>
                      </a:endParaRPr>
                    </a:p>
                    <a:p>
                      <a:pPr indent="0" lvl="0" marL="0" marR="0" rtl="0" algn="ctr">
                        <a:lnSpc>
                          <a:spcPct val="100000"/>
                        </a:lnSpc>
                        <a:spcBef>
                          <a:spcPts val="0"/>
                        </a:spcBef>
                        <a:spcAft>
                          <a:spcPts val="0"/>
                        </a:spcAft>
                        <a:buClr>
                          <a:srgbClr val="000000"/>
                        </a:buClr>
                        <a:buSzPts val="1400"/>
                        <a:buFont typeface="Arial"/>
                        <a:buNone/>
                      </a:pPr>
                      <a:r>
                        <a:rPr b="1" lang="en-GB" sz="1400" u="none" cap="none" strike="noStrike">
                          <a:solidFill>
                            <a:schemeClr val="accent1"/>
                          </a:solidFill>
                          <a:latin typeface="Lato"/>
                          <a:ea typeface="Lato"/>
                          <a:cs typeface="Lato"/>
                          <a:sym typeface="Lato"/>
                        </a:rPr>
                        <a:t>= </a:t>
                      </a:r>
                      <a:r>
                        <a:rPr b="1" lang="en-GB" sz="1500" u="none" cap="none" strike="noStrike">
                          <a:solidFill>
                            <a:schemeClr val="accent1"/>
                          </a:solidFill>
                          <a:latin typeface="Lato"/>
                          <a:ea typeface="Lato"/>
                          <a:cs typeface="Lato"/>
                          <a:sym typeface="Lato"/>
                        </a:rPr>
                        <a:t>£11.13</a:t>
                      </a:r>
                      <a:endParaRPr b="1" sz="1500" u="none" cap="none" strike="noStrike">
                        <a:solidFill>
                          <a:schemeClr val="accent1"/>
                        </a:solidFill>
                        <a:latin typeface="Lato"/>
                        <a:ea typeface="Lato"/>
                        <a:cs typeface="Lato"/>
                        <a:sym typeface="Lato"/>
                      </a:endParaRPr>
                    </a:p>
                  </a:txBody>
                  <a:tcPr marT="91425" marB="91425" marR="91425" marL="91425" anchor="ctr">
                    <a:lnL cap="flat" cmpd="sng" w="9525">
                      <a:solidFill>
                        <a:schemeClr val="accent2"/>
                      </a:solidFill>
                      <a:prstDash val="solid"/>
                      <a:round/>
                      <a:headEnd len="sm" w="sm" type="none"/>
                      <a:tailEnd len="sm" w="sm" type="none"/>
                    </a:lnL>
                    <a:lnR cap="flat" cmpd="sng" w="9525">
                      <a:solidFill>
                        <a:schemeClr val="accent2"/>
                      </a:solidFill>
                      <a:prstDash val="solid"/>
                      <a:round/>
                      <a:headEnd len="sm" w="sm" type="none"/>
                      <a:tailEnd len="sm" w="sm" type="none"/>
                    </a:lnR>
                    <a:lnT cap="flat" cmpd="sng" w="9525">
                      <a:solidFill>
                        <a:schemeClr val="accent2"/>
                      </a:solidFill>
                      <a:prstDash val="solid"/>
                      <a:round/>
                      <a:headEnd len="sm" w="sm" type="none"/>
                      <a:tailEnd len="sm" w="sm" type="none"/>
                    </a:lnT>
                    <a:lnB cap="flat" cmpd="sng" w="9525">
                      <a:solidFill>
                        <a:schemeClr val="accent2"/>
                      </a:solidFill>
                      <a:prstDash val="solid"/>
                      <a:round/>
                      <a:headEnd len="sm" w="sm" type="none"/>
                      <a:tailEnd len="sm" w="sm" type="none"/>
                    </a:lnB>
                    <a:solidFill>
                      <a:schemeClr val="accent3"/>
                    </a:solidFill>
                  </a:tcPr>
                </a:tc>
              </a:tr>
              <a:tr h="624800">
                <a:tc>
                  <a:txBody>
                    <a:bodyPr/>
                    <a:lstStyle/>
                    <a:p>
                      <a:pPr indent="0" lvl="0" marL="0" marR="0" rtl="0" algn="ctr">
                        <a:lnSpc>
                          <a:spcPct val="100000"/>
                        </a:lnSpc>
                        <a:spcBef>
                          <a:spcPts val="0"/>
                        </a:spcBef>
                        <a:spcAft>
                          <a:spcPts val="0"/>
                        </a:spcAft>
                        <a:buClr>
                          <a:srgbClr val="000000"/>
                        </a:buClr>
                        <a:buSzPts val="1500"/>
                        <a:buFont typeface="Arial"/>
                        <a:buNone/>
                      </a:pPr>
                      <a:r>
                        <a:rPr b="1" lang="en-GB" sz="1500" u="none" cap="none" strike="noStrike">
                          <a:solidFill>
                            <a:schemeClr val="accent2"/>
                          </a:solidFill>
                          <a:latin typeface="Lato"/>
                          <a:ea typeface="Lato"/>
                          <a:cs typeface="Lato"/>
                          <a:sym typeface="Lato"/>
                        </a:rPr>
                        <a:t>League of Legends </a:t>
                      </a:r>
                      <a:endParaRPr b="1" sz="1500" u="none" cap="none" strike="noStrike">
                        <a:solidFill>
                          <a:schemeClr val="accent2"/>
                        </a:solidFill>
                        <a:latin typeface="Lato"/>
                        <a:ea typeface="Lato"/>
                        <a:cs typeface="Lato"/>
                        <a:sym typeface="Lato"/>
                      </a:endParaRPr>
                    </a:p>
                  </a:txBody>
                  <a:tcPr marT="91425" marB="91425" marR="91425" marL="91425" anchor="ctr">
                    <a:lnL cap="flat" cmpd="sng" w="9525">
                      <a:solidFill>
                        <a:schemeClr val="accent2"/>
                      </a:solidFill>
                      <a:prstDash val="solid"/>
                      <a:round/>
                      <a:headEnd len="sm" w="sm" type="none"/>
                      <a:tailEnd len="sm" w="sm" type="none"/>
                    </a:lnL>
                    <a:lnR cap="flat" cmpd="sng" w="9525">
                      <a:solidFill>
                        <a:schemeClr val="accent2"/>
                      </a:solidFill>
                      <a:prstDash val="solid"/>
                      <a:round/>
                      <a:headEnd len="sm" w="sm" type="none"/>
                      <a:tailEnd len="sm" w="sm" type="none"/>
                    </a:lnR>
                    <a:lnT cap="flat" cmpd="sng" w="9525">
                      <a:solidFill>
                        <a:schemeClr val="accent2"/>
                      </a:solidFill>
                      <a:prstDash val="solid"/>
                      <a:round/>
                      <a:headEnd len="sm" w="sm" type="none"/>
                      <a:tailEnd len="sm" w="sm" type="none"/>
                    </a:lnT>
                    <a:lnB cap="flat" cmpd="sng" w="9525">
                      <a:solidFill>
                        <a:schemeClr val="accent2"/>
                      </a:solidFill>
                      <a:prstDash val="solid"/>
                      <a:round/>
                      <a:headEnd len="sm" w="sm" type="none"/>
                      <a:tailEnd len="sm" w="sm" type="none"/>
                    </a:lnB>
                    <a:solidFill>
                      <a:schemeClr val="accent3"/>
                    </a:solidFill>
                  </a:tcPr>
                </a:tc>
                <a:tc>
                  <a:txBody>
                    <a:bodyPr/>
                    <a:lstStyle/>
                    <a:p>
                      <a:pPr indent="0" lvl="0" marL="0" marR="0" rtl="0" algn="ctr">
                        <a:lnSpc>
                          <a:spcPct val="100000"/>
                        </a:lnSpc>
                        <a:spcBef>
                          <a:spcPts val="0"/>
                        </a:spcBef>
                        <a:spcAft>
                          <a:spcPts val="0"/>
                        </a:spcAft>
                        <a:buClr>
                          <a:srgbClr val="000000"/>
                        </a:buClr>
                        <a:buSzPts val="1400"/>
                        <a:buFont typeface="Arial"/>
                        <a:buNone/>
                      </a:pPr>
                      <a:r>
                        <a:rPr b="1" lang="en-GB" sz="1400" u="none" cap="none" strike="noStrike">
                          <a:solidFill>
                            <a:schemeClr val="accent1"/>
                          </a:solidFill>
                          <a:latin typeface="Lato"/>
                          <a:ea typeface="Lato"/>
                          <a:cs typeface="Lato"/>
                          <a:sym typeface="Lato"/>
                        </a:rPr>
                        <a:t>4,570</a:t>
                      </a:r>
                      <a:r>
                        <a:rPr b="1" lang="en-GB" sz="1200" u="none" cap="none" strike="noStrike">
                          <a:solidFill>
                            <a:schemeClr val="accent1"/>
                          </a:solidFill>
                          <a:latin typeface="Lato"/>
                          <a:ea typeface="Lato"/>
                          <a:cs typeface="Lato"/>
                          <a:sym typeface="Lato"/>
                        </a:rPr>
                        <a:t> </a:t>
                      </a:r>
                      <a:r>
                        <a:rPr b="1" lang="en-GB" sz="1100" u="none" cap="none" strike="noStrike">
                          <a:solidFill>
                            <a:schemeClr val="accent1"/>
                          </a:solidFill>
                          <a:latin typeface="Lato"/>
                          <a:ea typeface="Lato"/>
                          <a:cs typeface="Lato"/>
                          <a:sym typeface="Lato"/>
                        </a:rPr>
                        <a:t>Riot points</a:t>
                      </a:r>
                      <a:endParaRPr b="1" sz="1100" u="none" cap="none" strike="noStrike">
                        <a:solidFill>
                          <a:schemeClr val="accent1"/>
                        </a:solidFill>
                        <a:latin typeface="Lato"/>
                        <a:ea typeface="Lato"/>
                        <a:cs typeface="Lato"/>
                        <a:sym typeface="Lato"/>
                      </a:endParaRPr>
                    </a:p>
                  </a:txBody>
                  <a:tcPr marT="91425" marB="91425" marR="91425" marL="91425" anchor="ctr">
                    <a:lnL cap="flat" cmpd="sng" w="9525">
                      <a:solidFill>
                        <a:schemeClr val="accent2"/>
                      </a:solidFill>
                      <a:prstDash val="solid"/>
                      <a:round/>
                      <a:headEnd len="sm" w="sm" type="none"/>
                      <a:tailEnd len="sm" w="sm" type="none"/>
                    </a:lnL>
                    <a:lnR cap="flat" cmpd="sng" w="9525">
                      <a:solidFill>
                        <a:schemeClr val="accent2"/>
                      </a:solidFill>
                      <a:prstDash val="solid"/>
                      <a:round/>
                      <a:headEnd len="sm" w="sm" type="none"/>
                      <a:tailEnd len="sm" w="sm" type="none"/>
                    </a:lnR>
                    <a:lnT cap="flat" cmpd="sng" w="9525">
                      <a:solidFill>
                        <a:schemeClr val="accent2"/>
                      </a:solidFill>
                      <a:prstDash val="solid"/>
                      <a:round/>
                      <a:headEnd len="sm" w="sm" type="none"/>
                      <a:tailEnd len="sm" w="sm" type="none"/>
                    </a:lnT>
                    <a:lnB cap="flat" cmpd="sng" w="9525">
                      <a:solidFill>
                        <a:schemeClr val="accent2"/>
                      </a:solidFill>
                      <a:prstDash val="solid"/>
                      <a:round/>
                      <a:headEnd len="sm" w="sm" type="none"/>
                      <a:tailEnd len="sm" w="sm" type="none"/>
                    </a:lnB>
                    <a:solidFill>
                      <a:schemeClr val="accent3"/>
                    </a:solidFill>
                  </a:tcPr>
                </a:tc>
                <a:tc>
                  <a:txBody>
                    <a:bodyPr/>
                    <a:lstStyle/>
                    <a:p>
                      <a:pPr indent="0" lvl="0" marL="0" marR="0" rtl="0" algn="ctr">
                        <a:lnSpc>
                          <a:spcPct val="100000"/>
                        </a:lnSpc>
                        <a:spcBef>
                          <a:spcPts val="0"/>
                        </a:spcBef>
                        <a:spcAft>
                          <a:spcPts val="0"/>
                        </a:spcAft>
                        <a:buClr>
                          <a:srgbClr val="000000"/>
                        </a:buClr>
                        <a:buSzPts val="1400"/>
                        <a:buFont typeface="Arial"/>
                        <a:buNone/>
                      </a:pPr>
                      <a:r>
                        <a:rPr b="1" lang="en-GB" sz="1400" u="none" cap="none" strike="noStrike">
                          <a:solidFill>
                            <a:schemeClr val="accent1"/>
                          </a:solidFill>
                          <a:latin typeface="Lato"/>
                          <a:ea typeface="Lato"/>
                          <a:cs typeface="Lato"/>
                          <a:sym typeface="Lato"/>
                        </a:rPr>
                        <a:t>4,570 ÷ 145</a:t>
                      </a:r>
                      <a:endParaRPr b="1" sz="1400" u="none" cap="none" strike="noStrike">
                        <a:solidFill>
                          <a:schemeClr val="accent1"/>
                        </a:solidFill>
                        <a:latin typeface="Lato"/>
                        <a:ea typeface="Lato"/>
                        <a:cs typeface="Lato"/>
                        <a:sym typeface="Lato"/>
                      </a:endParaRPr>
                    </a:p>
                    <a:p>
                      <a:pPr indent="0" lvl="0" marL="0" marR="0" rtl="0" algn="ctr">
                        <a:lnSpc>
                          <a:spcPct val="100000"/>
                        </a:lnSpc>
                        <a:spcBef>
                          <a:spcPts val="0"/>
                        </a:spcBef>
                        <a:spcAft>
                          <a:spcPts val="0"/>
                        </a:spcAft>
                        <a:buClr>
                          <a:srgbClr val="000000"/>
                        </a:buClr>
                        <a:buSzPts val="1400"/>
                        <a:buFont typeface="Arial"/>
                        <a:buNone/>
                      </a:pPr>
                      <a:r>
                        <a:rPr b="1" lang="en-GB" sz="1400" u="none" cap="none" strike="noStrike">
                          <a:solidFill>
                            <a:schemeClr val="accent1"/>
                          </a:solidFill>
                          <a:latin typeface="Lato"/>
                          <a:ea typeface="Lato"/>
                          <a:cs typeface="Lato"/>
                          <a:sym typeface="Lato"/>
                        </a:rPr>
                        <a:t>= </a:t>
                      </a:r>
                      <a:r>
                        <a:rPr b="1" lang="en-GB" sz="1500" u="none" cap="none" strike="noStrike">
                          <a:solidFill>
                            <a:schemeClr val="accent1"/>
                          </a:solidFill>
                          <a:latin typeface="Lato"/>
                          <a:ea typeface="Lato"/>
                          <a:cs typeface="Lato"/>
                          <a:sym typeface="Lato"/>
                        </a:rPr>
                        <a:t>£31.52</a:t>
                      </a:r>
                      <a:endParaRPr b="1" sz="1500" u="none" cap="none" strike="noStrike">
                        <a:solidFill>
                          <a:schemeClr val="accent1"/>
                        </a:solidFill>
                        <a:latin typeface="Lato"/>
                        <a:ea typeface="Lato"/>
                        <a:cs typeface="Lato"/>
                        <a:sym typeface="Lato"/>
                      </a:endParaRPr>
                    </a:p>
                  </a:txBody>
                  <a:tcPr marT="91425" marB="91425" marR="91425" marL="91425" anchor="ctr">
                    <a:lnL cap="flat" cmpd="sng" w="9525">
                      <a:solidFill>
                        <a:schemeClr val="accent2"/>
                      </a:solidFill>
                      <a:prstDash val="solid"/>
                      <a:round/>
                      <a:headEnd len="sm" w="sm" type="none"/>
                      <a:tailEnd len="sm" w="sm" type="none"/>
                    </a:lnL>
                    <a:lnR cap="flat" cmpd="sng" w="9525">
                      <a:solidFill>
                        <a:schemeClr val="accent2"/>
                      </a:solidFill>
                      <a:prstDash val="solid"/>
                      <a:round/>
                      <a:headEnd len="sm" w="sm" type="none"/>
                      <a:tailEnd len="sm" w="sm" type="none"/>
                    </a:lnR>
                    <a:lnT cap="flat" cmpd="sng" w="9525">
                      <a:solidFill>
                        <a:schemeClr val="accent2"/>
                      </a:solidFill>
                      <a:prstDash val="solid"/>
                      <a:round/>
                      <a:headEnd len="sm" w="sm" type="none"/>
                      <a:tailEnd len="sm" w="sm" type="none"/>
                    </a:lnT>
                    <a:lnB cap="flat" cmpd="sng" w="9525">
                      <a:solidFill>
                        <a:schemeClr val="accent2"/>
                      </a:solidFill>
                      <a:prstDash val="solid"/>
                      <a:round/>
                      <a:headEnd len="sm" w="sm" type="none"/>
                      <a:tailEnd len="sm" w="sm" type="none"/>
                    </a:lnB>
                    <a:solidFill>
                      <a:schemeClr val="accent3"/>
                    </a:solidFill>
                  </a:tcPr>
                </a:tc>
              </a:tr>
              <a:tr h="624800">
                <a:tc>
                  <a:txBody>
                    <a:bodyPr/>
                    <a:lstStyle/>
                    <a:p>
                      <a:pPr indent="0" lvl="0" marL="0" marR="0" rtl="0" algn="ctr">
                        <a:lnSpc>
                          <a:spcPct val="100000"/>
                        </a:lnSpc>
                        <a:spcBef>
                          <a:spcPts val="0"/>
                        </a:spcBef>
                        <a:spcAft>
                          <a:spcPts val="0"/>
                        </a:spcAft>
                        <a:buClr>
                          <a:srgbClr val="000000"/>
                        </a:buClr>
                        <a:buSzPts val="1500"/>
                        <a:buFont typeface="Arial"/>
                        <a:buNone/>
                      </a:pPr>
                      <a:r>
                        <a:rPr b="1" lang="en-GB" sz="1500" u="none" cap="none" strike="noStrike">
                          <a:solidFill>
                            <a:schemeClr val="accent2"/>
                          </a:solidFill>
                          <a:latin typeface="Lato"/>
                          <a:ea typeface="Lato"/>
                          <a:cs typeface="Lato"/>
                          <a:sym typeface="Lato"/>
                        </a:rPr>
                        <a:t>Fortnite </a:t>
                      </a:r>
                      <a:endParaRPr b="1" sz="1500" u="none" cap="none" strike="noStrike">
                        <a:solidFill>
                          <a:schemeClr val="accent2"/>
                        </a:solidFill>
                        <a:latin typeface="Lato"/>
                        <a:ea typeface="Lato"/>
                        <a:cs typeface="Lato"/>
                        <a:sym typeface="Lato"/>
                      </a:endParaRPr>
                    </a:p>
                  </a:txBody>
                  <a:tcPr marT="91425" marB="91425" marR="91425" marL="91425" anchor="ctr">
                    <a:lnL cap="flat" cmpd="sng" w="9525">
                      <a:solidFill>
                        <a:schemeClr val="accent2"/>
                      </a:solidFill>
                      <a:prstDash val="solid"/>
                      <a:round/>
                      <a:headEnd len="sm" w="sm" type="none"/>
                      <a:tailEnd len="sm" w="sm" type="none"/>
                    </a:lnL>
                    <a:lnR cap="flat" cmpd="sng" w="9525">
                      <a:solidFill>
                        <a:schemeClr val="accent2"/>
                      </a:solidFill>
                      <a:prstDash val="solid"/>
                      <a:round/>
                      <a:headEnd len="sm" w="sm" type="none"/>
                      <a:tailEnd len="sm" w="sm" type="none"/>
                    </a:lnR>
                    <a:lnT cap="flat" cmpd="sng" w="9525">
                      <a:solidFill>
                        <a:schemeClr val="accent2"/>
                      </a:solidFill>
                      <a:prstDash val="solid"/>
                      <a:round/>
                      <a:headEnd len="sm" w="sm" type="none"/>
                      <a:tailEnd len="sm" w="sm" type="none"/>
                    </a:lnT>
                    <a:lnB cap="flat" cmpd="sng" w="9525">
                      <a:solidFill>
                        <a:schemeClr val="accent2"/>
                      </a:solidFill>
                      <a:prstDash val="solid"/>
                      <a:round/>
                      <a:headEnd len="sm" w="sm" type="none"/>
                      <a:tailEnd len="sm" w="sm" type="none"/>
                    </a:lnB>
                    <a:solidFill>
                      <a:schemeClr val="accent3"/>
                    </a:solidFill>
                  </a:tcPr>
                </a:tc>
                <a:tc>
                  <a:txBody>
                    <a:bodyPr/>
                    <a:lstStyle/>
                    <a:p>
                      <a:pPr indent="0" lvl="0" marL="0" marR="0" rtl="0" algn="ctr">
                        <a:lnSpc>
                          <a:spcPct val="100000"/>
                        </a:lnSpc>
                        <a:spcBef>
                          <a:spcPts val="0"/>
                        </a:spcBef>
                        <a:spcAft>
                          <a:spcPts val="0"/>
                        </a:spcAft>
                        <a:buClr>
                          <a:srgbClr val="000000"/>
                        </a:buClr>
                        <a:buSzPts val="1400"/>
                        <a:buFont typeface="Arial"/>
                        <a:buNone/>
                      </a:pPr>
                      <a:r>
                        <a:rPr b="1" lang="en-GB" sz="1400" u="none" cap="none" strike="noStrike">
                          <a:solidFill>
                            <a:schemeClr val="accent1"/>
                          </a:solidFill>
                          <a:latin typeface="Lato"/>
                          <a:ea typeface="Lato"/>
                          <a:cs typeface="Lato"/>
                          <a:sym typeface="Lato"/>
                        </a:rPr>
                        <a:t>5,550</a:t>
                      </a:r>
                      <a:r>
                        <a:rPr b="1" lang="en-GB" sz="1100" u="none" cap="none" strike="noStrike">
                          <a:solidFill>
                            <a:schemeClr val="accent1"/>
                          </a:solidFill>
                          <a:latin typeface="Lato"/>
                          <a:ea typeface="Lato"/>
                          <a:cs typeface="Lato"/>
                          <a:sym typeface="Lato"/>
                        </a:rPr>
                        <a:t> V-Bucks</a:t>
                      </a:r>
                      <a:endParaRPr b="1" sz="1100" u="none" cap="none" strike="noStrike">
                        <a:solidFill>
                          <a:schemeClr val="accent1"/>
                        </a:solidFill>
                        <a:latin typeface="Lato"/>
                        <a:ea typeface="Lato"/>
                        <a:cs typeface="Lato"/>
                        <a:sym typeface="Lato"/>
                      </a:endParaRPr>
                    </a:p>
                  </a:txBody>
                  <a:tcPr marT="91425" marB="91425" marR="91425" marL="91425" anchor="ctr">
                    <a:lnL cap="flat" cmpd="sng" w="9525">
                      <a:solidFill>
                        <a:schemeClr val="accent2"/>
                      </a:solidFill>
                      <a:prstDash val="solid"/>
                      <a:round/>
                      <a:headEnd len="sm" w="sm" type="none"/>
                      <a:tailEnd len="sm" w="sm" type="none"/>
                    </a:lnL>
                    <a:lnR cap="flat" cmpd="sng" w="9525">
                      <a:solidFill>
                        <a:schemeClr val="accent2"/>
                      </a:solidFill>
                      <a:prstDash val="solid"/>
                      <a:round/>
                      <a:headEnd len="sm" w="sm" type="none"/>
                      <a:tailEnd len="sm" w="sm" type="none"/>
                    </a:lnR>
                    <a:lnT cap="flat" cmpd="sng" w="9525">
                      <a:solidFill>
                        <a:schemeClr val="accent2"/>
                      </a:solidFill>
                      <a:prstDash val="solid"/>
                      <a:round/>
                      <a:headEnd len="sm" w="sm" type="none"/>
                      <a:tailEnd len="sm" w="sm" type="none"/>
                    </a:lnT>
                    <a:lnB cap="flat" cmpd="sng" w="9525">
                      <a:solidFill>
                        <a:schemeClr val="accent2"/>
                      </a:solidFill>
                      <a:prstDash val="solid"/>
                      <a:round/>
                      <a:headEnd len="sm" w="sm" type="none"/>
                      <a:tailEnd len="sm" w="sm" type="none"/>
                    </a:lnB>
                    <a:solidFill>
                      <a:schemeClr val="accent3"/>
                    </a:solidFill>
                  </a:tcPr>
                </a:tc>
                <a:tc>
                  <a:txBody>
                    <a:bodyPr/>
                    <a:lstStyle/>
                    <a:p>
                      <a:pPr indent="0" lvl="0" marL="0" marR="0" rtl="0" algn="ctr">
                        <a:lnSpc>
                          <a:spcPct val="100000"/>
                        </a:lnSpc>
                        <a:spcBef>
                          <a:spcPts val="0"/>
                        </a:spcBef>
                        <a:spcAft>
                          <a:spcPts val="0"/>
                        </a:spcAft>
                        <a:buClr>
                          <a:srgbClr val="000000"/>
                        </a:buClr>
                        <a:buSzPts val="1400"/>
                        <a:buFont typeface="Arial"/>
                        <a:buNone/>
                      </a:pPr>
                      <a:r>
                        <a:rPr b="1" lang="en-GB" sz="1400" u="none" cap="none" strike="noStrike">
                          <a:solidFill>
                            <a:schemeClr val="accent1"/>
                          </a:solidFill>
                          <a:latin typeface="Lato"/>
                          <a:ea typeface="Lato"/>
                          <a:cs typeface="Lato"/>
                          <a:sym typeface="Lato"/>
                        </a:rPr>
                        <a:t>5,550 ÷ 200</a:t>
                      </a:r>
                      <a:endParaRPr b="1" sz="1400" u="none" cap="none" strike="noStrike">
                        <a:solidFill>
                          <a:schemeClr val="accent1"/>
                        </a:solidFill>
                        <a:latin typeface="Lato"/>
                        <a:ea typeface="Lato"/>
                        <a:cs typeface="Lato"/>
                        <a:sym typeface="Lato"/>
                      </a:endParaRPr>
                    </a:p>
                    <a:p>
                      <a:pPr indent="0" lvl="0" marL="0" marR="0" rtl="0" algn="ctr">
                        <a:lnSpc>
                          <a:spcPct val="100000"/>
                        </a:lnSpc>
                        <a:spcBef>
                          <a:spcPts val="0"/>
                        </a:spcBef>
                        <a:spcAft>
                          <a:spcPts val="0"/>
                        </a:spcAft>
                        <a:buClr>
                          <a:srgbClr val="000000"/>
                        </a:buClr>
                        <a:buSzPts val="1400"/>
                        <a:buFont typeface="Arial"/>
                        <a:buNone/>
                      </a:pPr>
                      <a:r>
                        <a:rPr b="1" lang="en-GB" sz="1400" u="none" cap="none" strike="noStrike">
                          <a:solidFill>
                            <a:schemeClr val="accent1"/>
                          </a:solidFill>
                          <a:latin typeface="Lato"/>
                          <a:ea typeface="Lato"/>
                          <a:cs typeface="Lato"/>
                          <a:sym typeface="Lato"/>
                        </a:rPr>
                        <a:t>= </a:t>
                      </a:r>
                      <a:r>
                        <a:rPr b="1" lang="en-GB" sz="1500" u="none" cap="none" strike="noStrike">
                          <a:solidFill>
                            <a:schemeClr val="accent1"/>
                          </a:solidFill>
                          <a:latin typeface="Lato"/>
                          <a:ea typeface="Lato"/>
                          <a:cs typeface="Lato"/>
                          <a:sym typeface="Lato"/>
                        </a:rPr>
                        <a:t>£27.75</a:t>
                      </a:r>
                      <a:r>
                        <a:rPr b="1" lang="en-GB" sz="1400" u="none" cap="none" strike="noStrike">
                          <a:solidFill>
                            <a:schemeClr val="accent1"/>
                          </a:solidFill>
                          <a:latin typeface="Lato"/>
                          <a:ea typeface="Lato"/>
                          <a:cs typeface="Lato"/>
                          <a:sym typeface="Lato"/>
                        </a:rPr>
                        <a:t> </a:t>
                      </a:r>
                      <a:endParaRPr b="1" sz="1400" u="none" cap="none" strike="noStrike">
                        <a:solidFill>
                          <a:schemeClr val="accent1"/>
                        </a:solidFill>
                        <a:latin typeface="Lato"/>
                        <a:ea typeface="Lato"/>
                        <a:cs typeface="Lato"/>
                        <a:sym typeface="Lato"/>
                      </a:endParaRPr>
                    </a:p>
                  </a:txBody>
                  <a:tcPr marT="91425" marB="91425" marR="91425" marL="91425" anchor="ctr">
                    <a:lnL cap="flat" cmpd="sng" w="9525">
                      <a:solidFill>
                        <a:schemeClr val="accent2"/>
                      </a:solidFill>
                      <a:prstDash val="solid"/>
                      <a:round/>
                      <a:headEnd len="sm" w="sm" type="none"/>
                      <a:tailEnd len="sm" w="sm" type="none"/>
                    </a:lnL>
                    <a:lnR cap="flat" cmpd="sng" w="9525">
                      <a:solidFill>
                        <a:schemeClr val="accent2"/>
                      </a:solidFill>
                      <a:prstDash val="solid"/>
                      <a:round/>
                      <a:headEnd len="sm" w="sm" type="none"/>
                      <a:tailEnd len="sm" w="sm" type="none"/>
                    </a:lnR>
                    <a:lnT cap="flat" cmpd="sng" w="9525">
                      <a:solidFill>
                        <a:schemeClr val="accent2"/>
                      </a:solidFill>
                      <a:prstDash val="solid"/>
                      <a:round/>
                      <a:headEnd len="sm" w="sm" type="none"/>
                      <a:tailEnd len="sm" w="sm" type="none"/>
                    </a:lnT>
                    <a:lnB cap="flat" cmpd="sng" w="9525">
                      <a:solidFill>
                        <a:schemeClr val="accent2"/>
                      </a:solidFill>
                      <a:prstDash val="solid"/>
                      <a:round/>
                      <a:headEnd len="sm" w="sm" type="none"/>
                      <a:tailEnd len="sm" w="sm" type="none"/>
                    </a:lnB>
                    <a:solidFill>
                      <a:schemeClr val="accent3"/>
                    </a:solidFill>
                  </a:tcPr>
                </a:tc>
              </a:tr>
              <a:tr h="624800">
                <a:tc>
                  <a:txBody>
                    <a:bodyPr/>
                    <a:lstStyle/>
                    <a:p>
                      <a:pPr indent="0" lvl="0" marL="0" marR="0" rtl="0" algn="ctr">
                        <a:lnSpc>
                          <a:spcPct val="100000"/>
                        </a:lnSpc>
                        <a:spcBef>
                          <a:spcPts val="0"/>
                        </a:spcBef>
                        <a:spcAft>
                          <a:spcPts val="0"/>
                        </a:spcAft>
                        <a:buClr>
                          <a:srgbClr val="000000"/>
                        </a:buClr>
                        <a:buSzPts val="1500"/>
                        <a:buFont typeface="Arial"/>
                        <a:buNone/>
                      </a:pPr>
                      <a:r>
                        <a:rPr b="1" lang="en-GB" sz="1500" u="none" cap="none" strike="noStrike">
                          <a:solidFill>
                            <a:schemeClr val="accent2"/>
                          </a:solidFill>
                          <a:latin typeface="Lato"/>
                          <a:ea typeface="Lato"/>
                          <a:cs typeface="Lato"/>
                          <a:sym typeface="Lato"/>
                        </a:rPr>
                        <a:t>Roblox </a:t>
                      </a:r>
                      <a:endParaRPr b="1" sz="1500" u="none" cap="none" strike="noStrike">
                        <a:solidFill>
                          <a:schemeClr val="accent2"/>
                        </a:solidFill>
                        <a:latin typeface="Lato"/>
                        <a:ea typeface="Lato"/>
                        <a:cs typeface="Lato"/>
                        <a:sym typeface="Lato"/>
                      </a:endParaRPr>
                    </a:p>
                  </a:txBody>
                  <a:tcPr marT="91425" marB="91425" marR="91425" marL="91425" anchor="ctr">
                    <a:lnL cap="flat" cmpd="sng" w="9525">
                      <a:solidFill>
                        <a:schemeClr val="accent2"/>
                      </a:solidFill>
                      <a:prstDash val="solid"/>
                      <a:round/>
                      <a:headEnd len="sm" w="sm" type="none"/>
                      <a:tailEnd len="sm" w="sm" type="none"/>
                    </a:lnL>
                    <a:lnR cap="flat" cmpd="sng" w="9525">
                      <a:solidFill>
                        <a:schemeClr val="accent2"/>
                      </a:solidFill>
                      <a:prstDash val="solid"/>
                      <a:round/>
                      <a:headEnd len="sm" w="sm" type="none"/>
                      <a:tailEnd len="sm" w="sm" type="none"/>
                    </a:lnR>
                    <a:lnT cap="flat" cmpd="sng" w="9525">
                      <a:solidFill>
                        <a:schemeClr val="accent2"/>
                      </a:solidFill>
                      <a:prstDash val="solid"/>
                      <a:round/>
                      <a:headEnd len="sm" w="sm" type="none"/>
                      <a:tailEnd len="sm" w="sm" type="none"/>
                    </a:lnT>
                    <a:lnB cap="flat" cmpd="sng" w="9525">
                      <a:solidFill>
                        <a:schemeClr val="accent2"/>
                      </a:solidFill>
                      <a:prstDash val="solid"/>
                      <a:round/>
                      <a:headEnd len="sm" w="sm" type="none"/>
                      <a:tailEnd len="sm" w="sm" type="none"/>
                    </a:lnB>
                    <a:solidFill>
                      <a:schemeClr val="accent3"/>
                    </a:solidFill>
                  </a:tcPr>
                </a:tc>
                <a:tc>
                  <a:txBody>
                    <a:bodyPr/>
                    <a:lstStyle/>
                    <a:p>
                      <a:pPr indent="0" lvl="0" marL="0" marR="0" rtl="0" algn="ctr">
                        <a:lnSpc>
                          <a:spcPct val="100000"/>
                        </a:lnSpc>
                        <a:spcBef>
                          <a:spcPts val="0"/>
                        </a:spcBef>
                        <a:spcAft>
                          <a:spcPts val="0"/>
                        </a:spcAft>
                        <a:buClr>
                          <a:srgbClr val="000000"/>
                        </a:buClr>
                        <a:buSzPts val="1400"/>
                        <a:buFont typeface="Arial"/>
                        <a:buNone/>
                      </a:pPr>
                      <a:r>
                        <a:rPr b="1" lang="en-GB" sz="1400" u="none" cap="none" strike="noStrike">
                          <a:solidFill>
                            <a:schemeClr val="accent1"/>
                          </a:solidFill>
                          <a:latin typeface="Lato"/>
                          <a:ea typeface="Lato"/>
                          <a:cs typeface="Lato"/>
                          <a:sym typeface="Lato"/>
                        </a:rPr>
                        <a:t>2,750</a:t>
                      </a:r>
                      <a:r>
                        <a:rPr b="1" lang="en-GB" sz="1200" u="none" cap="none" strike="noStrike">
                          <a:solidFill>
                            <a:schemeClr val="accent1"/>
                          </a:solidFill>
                          <a:latin typeface="Lato"/>
                          <a:ea typeface="Lato"/>
                          <a:cs typeface="Lato"/>
                          <a:sym typeface="Lato"/>
                        </a:rPr>
                        <a:t> </a:t>
                      </a:r>
                      <a:r>
                        <a:rPr b="1" lang="en-GB" sz="1100" u="none" cap="none" strike="noStrike">
                          <a:solidFill>
                            <a:schemeClr val="accent1"/>
                          </a:solidFill>
                          <a:latin typeface="Lato"/>
                          <a:ea typeface="Lato"/>
                          <a:cs typeface="Lato"/>
                          <a:sym typeface="Lato"/>
                        </a:rPr>
                        <a:t>Roblox points</a:t>
                      </a:r>
                      <a:endParaRPr b="1" sz="1100" u="none" cap="none" strike="noStrike">
                        <a:solidFill>
                          <a:schemeClr val="accent1"/>
                        </a:solidFill>
                        <a:latin typeface="Lato"/>
                        <a:ea typeface="Lato"/>
                        <a:cs typeface="Lato"/>
                        <a:sym typeface="Lato"/>
                      </a:endParaRPr>
                    </a:p>
                  </a:txBody>
                  <a:tcPr marT="91425" marB="91425" marR="91425" marL="91425" anchor="ctr">
                    <a:lnL cap="flat" cmpd="sng" w="9525">
                      <a:solidFill>
                        <a:schemeClr val="accent2"/>
                      </a:solidFill>
                      <a:prstDash val="solid"/>
                      <a:round/>
                      <a:headEnd len="sm" w="sm" type="none"/>
                      <a:tailEnd len="sm" w="sm" type="none"/>
                    </a:lnL>
                    <a:lnR cap="flat" cmpd="sng" w="9525">
                      <a:solidFill>
                        <a:schemeClr val="accent2"/>
                      </a:solidFill>
                      <a:prstDash val="solid"/>
                      <a:round/>
                      <a:headEnd len="sm" w="sm" type="none"/>
                      <a:tailEnd len="sm" w="sm" type="none"/>
                    </a:lnR>
                    <a:lnT cap="flat" cmpd="sng" w="9525">
                      <a:solidFill>
                        <a:schemeClr val="accent2"/>
                      </a:solidFill>
                      <a:prstDash val="solid"/>
                      <a:round/>
                      <a:headEnd len="sm" w="sm" type="none"/>
                      <a:tailEnd len="sm" w="sm" type="none"/>
                    </a:lnT>
                    <a:lnB cap="flat" cmpd="sng" w="9525">
                      <a:solidFill>
                        <a:schemeClr val="accent2"/>
                      </a:solidFill>
                      <a:prstDash val="solid"/>
                      <a:round/>
                      <a:headEnd len="sm" w="sm" type="none"/>
                      <a:tailEnd len="sm" w="sm" type="none"/>
                    </a:lnB>
                    <a:solidFill>
                      <a:schemeClr val="accent3"/>
                    </a:solidFill>
                  </a:tcPr>
                </a:tc>
                <a:tc>
                  <a:txBody>
                    <a:bodyPr/>
                    <a:lstStyle/>
                    <a:p>
                      <a:pPr indent="0" lvl="0" marL="0" marR="0" rtl="0" algn="ctr">
                        <a:lnSpc>
                          <a:spcPct val="100000"/>
                        </a:lnSpc>
                        <a:spcBef>
                          <a:spcPts val="0"/>
                        </a:spcBef>
                        <a:spcAft>
                          <a:spcPts val="0"/>
                        </a:spcAft>
                        <a:buClr>
                          <a:srgbClr val="000000"/>
                        </a:buClr>
                        <a:buSzPts val="1400"/>
                        <a:buFont typeface="Arial"/>
                        <a:buNone/>
                      </a:pPr>
                      <a:r>
                        <a:rPr b="1" lang="en-GB" sz="1400" u="none" cap="none" strike="noStrike">
                          <a:solidFill>
                            <a:schemeClr val="accent1"/>
                          </a:solidFill>
                          <a:latin typeface="Lato"/>
                          <a:ea typeface="Lato"/>
                          <a:cs typeface="Lato"/>
                          <a:sym typeface="Lato"/>
                        </a:rPr>
                        <a:t>2,750 ÷ 100</a:t>
                      </a:r>
                      <a:endParaRPr b="1" sz="1400" u="none" cap="none" strike="noStrike">
                        <a:solidFill>
                          <a:schemeClr val="accent1"/>
                        </a:solidFill>
                        <a:latin typeface="Lato"/>
                        <a:ea typeface="Lato"/>
                        <a:cs typeface="Lato"/>
                        <a:sym typeface="Lato"/>
                      </a:endParaRPr>
                    </a:p>
                    <a:p>
                      <a:pPr indent="0" lvl="0" marL="0" marR="0" rtl="0" algn="ctr">
                        <a:lnSpc>
                          <a:spcPct val="100000"/>
                        </a:lnSpc>
                        <a:spcBef>
                          <a:spcPts val="0"/>
                        </a:spcBef>
                        <a:spcAft>
                          <a:spcPts val="0"/>
                        </a:spcAft>
                        <a:buClr>
                          <a:srgbClr val="000000"/>
                        </a:buClr>
                        <a:buSzPts val="1400"/>
                        <a:buFont typeface="Arial"/>
                        <a:buNone/>
                      </a:pPr>
                      <a:r>
                        <a:rPr b="1" lang="en-GB" sz="1400" u="none" cap="none" strike="noStrike">
                          <a:solidFill>
                            <a:schemeClr val="accent1"/>
                          </a:solidFill>
                          <a:latin typeface="Lato"/>
                          <a:ea typeface="Lato"/>
                          <a:cs typeface="Lato"/>
                          <a:sym typeface="Lato"/>
                        </a:rPr>
                        <a:t>=  </a:t>
                      </a:r>
                      <a:r>
                        <a:rPr b="1" lang="en-GB" sz="1500" u="none" cap="none" strike="noStrike">
                          <a:solidFill>
                            <a:schemeClr val="accent1"/>
                          </a:solidFill>
                          <a:latin typeface="Lato"/>
                          <a:ea typeface="Lato"/>
                          <a:cs typeface="Lato"/>
                          <a:sym typeface="Lato"/>
                        </a:rPr>
                        <a:t>£27.50</a:t>
                      </a:r>
                      <a:endParaRPr b="1" sz="1500" u="none" cap="none" strike="noStrike">
                        <a:solidFill>
                          <a:schemeClr val="accent1"/>
                        </a:solidFill>
                        <a:latin typeface="Lato"/>
                        <a:ea typeface="Lato"/>
                        <a:cs typeface="Lato"/>
                        <a:sym typeface="Lato"/>
                      </a:endParaRPr>
                    </a:p>
                  </a:txBody>
                  <a:tcPr marT="91425" marB="91425" marR="91425" marL="91425" anchor="ctr">
                    <a:lnL cap="flat" cmpd="sng" w="9525">
                      <a:solidFill>
                        <a:schemeClr val="accent2"/>
                      </a:solidFill>
                      <a:prstDash val="solid"/>
                      <a:round/>
                      <a:headEnd len="sm" w="sm" type="none"/>
                      <a:tailEnd len="sm" w="sm" type="none"/>
                    </a:lnL>
                    <a:lnR cap="flat" cmpd="sng" w="9525">
                      <a:solidFill>
                        <a:schemeClr val="accent2"/>
                      </a:solidFill>
                      <a:prstDash val="solid"/>
                      <a:round/>
                      <a:headEnd len="sm" w="sm" type="none"/>
                      <a:tailEnd len="sm" w="sm" type="none"/>
                    </a:lnR>
                    <a:lnT cap="flat" cmpd="sng" w="9525">
                      <a:solidFill>
                        <a:schemeClr val="accent2"/>
                      </a:solidFill>
                      <a:prstDash val="solid"/>
                      <a:round/>
                      <a:headEnd len="sm" w="sm" type="none"/>
                      <a:tailEnd len="sm" w="sm" type="none"/>
                    </a:lnT>
                    <a:lnB cap="flat" cmpd="sng" w="9525">
                      <a:solidFill>
                        <a:schemeClr val="accent2"/>
                      </a:solidFill>
                      <a:prstDash val="solid"/>
                      <a:round/>
                      <a:headEnd len="sm" w="sm" type="none"/>
                      <a:tailEnd len="sm" w="sm" type="none"/>
                    </a:lnB>
                    <a:solidFill>
                      <a:schemeClr val="accent3"/>
                    </a:solidFill>
                  </a:tcPr>
                </a:tc>
              </a:tr>
            </a:tbl>
          </a:graphicData>
        </a:graphic>
      </p:graphicFrame>
      <p:sp>
        <p:nvSpPr>
          <p:cNvPr id="337" name="Google Shape;337;g1de99902055_0_86"/>
          <p:cNvSpPr txBox="1"/>
          <p:nvPr/>
        </p:nvSpPr>
        <p:spPr>
          <a:xfrm>
            <a:off x="360376" y="110150"/>
            <a:ext cx="6022500" cy="781200"/>
          </a:xfrm>
          <a:prstGeom prst="rect">
            <a:avLst/>
          </a:prstGeom>
          <a:noFill/>
          <a:ln>
            <a:noFill/>
          </a:ln>
        </p:spPr>
        <p:txBody>
          <a:bodyPr anchorCtr="0" anchor="t" bIns="0" lIns="0" spcFirstLastPara="1" rIns="0" wrap="square" tIns="0">
            <a:noAutofit/>
          </a:bodyPr>
          <a:lstStyle/>
          <a:p>
            <a:pPr indent="0" lvl="0" marL="0" marR="0" rtl="0" algn="l">
              <a:lnSpc>
                <a:spcPct val="115000"/>
              </a:lnSpc>
              <a:spcBef>
                <a:spcPts val="0"/>
              </a:spcBef>
              <a:spcAft>
                <a:spcPts val="0"/>
              </a:spcAft>
              <a:buClr>
                <a:srgbClr val="000000"/>
              </a:buClr>
              <a:buSzPts val="3600"/>
              <a:buFont typeface="Arial"/>
              <a:buNone/>
            </a:pPr>
            <a:r>
              <a:rPr b="1" i="0" lang="en-GB" sz="2900" u="none" cap="none" strike="noStrike">
                <a:solidFill>
                  <a:srgbClr val="00FF00"/>
                </a:solidFill>
                <a:latin typeface="Lato"/>
                <a:ea typeface="Lato"/>
                <a:cs typeface="Lato"/>
                <a:sym typeface="Lato"/>
              </a:rPr>
              <a:t>ANSWERS</a:t>
            </a:r>
            <a:endParaRPr b="1" i="0" sz="2900" u="none" cap="none" strike="noStrike">
              <a:solidFill>
                <a:srgbClr val="00FF00"/>
              </a:solidFill>
              <a:latin typeface="Lato"/>
              <a:ea typeface="Lato"/>
              <a:cs typeface="Lato"/>
              <a:sym typeface="Lato"/>
            </a:endParaRPr>
          </a:p>
        </p:txBody>
      </p:sp>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41" name="Shape 341"/>
        <p:cNvGrpSpPr/>
        <p:nvPr/>
      </p:nvGrpSpPr>
      <p:grpSpPr>
        <a:xfrm>
          <a:off x="0" y="0"/>
          <a:ext cx="0" cy="0"/>
          <a:chOff x="0" y="0"/>
          <a:chExt cx="0" cy="0"/>
        </a:xfrm>
      </p:grpSpPr>
      <p:sp>
        <p:nvSpPr>
          <p:cNvPr id="342" name="Google Shape;342;g1b68ce0ba16_0_269"/>
          <p:cNvSpPr txBox="1"/>
          <p:nvPr/>
        </p:nvSpPr>
        <p:spPr>
          <a:xfrm>
            <a:off x="439450" y="978750"/>
            <a:ext cx="6212100" cy="400200"/>
          </a:xfrm>
          <a:prstGeom prst="rect">
            <a:avLst/>
          </a:prstGeom>
          <a:noFill/>
          <a:ln>
            <a:noFill/>
          </a:ln>
        </p:spPr>
        <p:txBody>
          <a:bodyPr anchorCtr="0" anchor="b" bIns="91425" lIns="91425" spcFirstLastPara="1" rIns="91425" wrap="square" tIns="91425">
            <a:sp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43" name="Google Shape;343;g1b68ce0ba16_0_269"/>
          <p:cNvSpPr txBox="1"/>
          <p:nvPr/>
        </p:nvSpPr>
        <p:spPr>
          <a:xfrm>
            <a:off x="360374" y="629069"/>
            <a:ext cx="6625500" cy="492600"/>
          </a:xfrm>
          <a:prstGeom prst="rect">
            <a:avLst/>
          </a:prstGeom>
          <a:noFill/>
          <a:ln>
            <a:noFill/>
          </a:ln>
        </p:spPr>
        <p:txBody>
          <a:bodyPr anchorCtr="0" anchor="t" bIns="91425" lIns="91425" spcFirstLastPara="1" rIns="91425" wrap="square" tIns="91425">
            <a:spAutoFit/>
          </a:bodyPr>
          <a:lstStyle/>
          <a:p>
            <a:pPr indent="0" lvl="0" marL="0" marR="0" rtl="0" algn="l">
              <a:lnSpc>
                <a:spcPct val="115000"/>
              </a:lnSpc>
              <a:spcBef>
                <a:spcPts val="0"/>
              </a:spcBef>
              <a:spcAft>
                <a:spcPts val="0"/>
              </a:spcAft>
              <a:buClr>
                <a:srgbClr val="000000"/>
              </a:buClr>
              <a:buSzPts val="1600"/>
              <a:buFont typeface="Arial"/>
              <a:buNone/>
            </a:pPr>
            <a:r>
              <a:rPr b="1" i="0" lang="en-GB" sz="2000" u="none" cap="none" strike="noStrike">
                <a:solidFill>
                  <a:schemeClr val="accent2"/>
                </a:solidFill>
                <a:latin typeface="Lato"/>
                <a:ea typeface="Lato"/>
                <a:cs typeface="Lato"/>
                <a:sym typeface="Lato"/>
              </a:rPr>
              <a:t>By the end of the session, I will be able to:</a:t>
            </a:r>
            <a:endParaRPr b="1" i="0" sz="2000" u="none" cap="none" strike="noStrike">
              <a:solidFill>
                <a:schemeClr val="accent2"/>
              </a:solidFill>
              <a:latin typeface="Lato"/>
              <a:ea typeface="Lato"/>
              <a:cs typeface="Lato"/>
              <a:sym typeface="Lato"/>
            </a:endParaRPr>
          </a:p>
        </p:txBody>
      </p:sp>
      <p:sp>
        <p:nvSpPr>
          <p:cNvPr id="344" name="Google Shape;344;g1b68ce0ba16_0_269"/>
          <p:cNvSpPr txBox="1"/>
          <p:nvPr/>
        </p:nvSpPr>
        <p:spPr>
          <a:xfrm>
            <a:off x="287050" y="1197875"/>
            <a:ext cx="8389800" cy="3059700"/>
          </a:xfrm>
          <a:prstGeom prst="rect">
            <a:avLst/>
          </a:prstGeom>
          <a:noFill/>
          <a:ln>
            <a:noFill/>
          </a:ln>
        </p:spPr>
        <p:txBody>
          <a:bodyPr anchorCtr="0" anchor="t" bIns="91425" lIns="91425" spcFirstLastPara="1" rIns="91425" wrap="square" tIns="91425">
            <a:spAutoFit/>
          </a:bodyPr>
          <a:lstStyle/>
          <a:p>
            <a:pPr indent="-368300" lvl="0" marL="457200" marR="0" rtl="0" algn="l">
              <a:lnSpc>
                <a:spcPct val="107000"/>
              </a:lnSpc>
              <a:spcBef>
                <a:spcPts val="0"/>
              </a:spcBef>
              <a:spcAft>
                <a:spcPts val="0"/>
              </a:spcAft>
              <a:buClr>
                <a:schemeClr val="accent3"/>
              </a:buClr>
              <a:buSzPts val="2200"/>
              <a:buFont typeface="Lato"/>
              <a:buChar char="●"/>
            </a:pPr>
            <a:r>
              <a:rPr b="1" i="0" lang="en-GB" sz="2200" u="none" cap="none" strike="noStrike">
                <a:solidFill>
                  <a:schemeClr val="accent3"/>
                </a:solidFill>
                <a:latin typeface="Lato"/>
                <a:ea typeface="Lato"/>
                <a:cs typeface="Lato"/>
                <a:sym typeface="Lato"/>
              </a:rPr>
              <a:t>Identify </a:t>
            </a:r>
            <a:r>
              <a:rPr b="0" i="0" lang="en-GB" sz="2200" u="none" cap="none" strike="noStrike">
                <a:solidFill>
                  <a:schemeClr val="accent3"/>
                </a:solidFill>
                <a:latin typeface="Lato"/>
                <a:ea typeface="Lato"/>
                <a:cs typeface="Lato"/>
                <a:sym typeface="Lato"/>
              </a:rPr>
              <a:t>and </a:t>
            </a:r>
            <a:r>
              <a:rPr b="1" i="0" lang="en-GB" sz="2200" u="none" cap="none" strike="noStrike">
                <a:solidFill>
                  <a:schemeClr val="accent3"/>
                </a:solidFill>
                <a:latin typeface="Lato"/>
                <a:ea typeface="Lato"/>
                <a:cs typeface="Lato"/>
                <a:sym typeface="Lato"/>
              </a:rPr>
              <a:t>calculate </a:t>
            </a:r>
            <a:r>
              <a:rPr b="0" i="0" lang="en-GB" sz="2200" u="none" cap="none" strike="noStrike">
                <a:solidFill>
                  <a:schemeClr val="accent3"/>
                </a:solidFill>
                <a:latin typeface="Lato"/>
                <a:ea typeface="Lato"/>
                <a:cs typeface="Lato"/>
                <a:sym typeface="Lato"/>
              </a:rPr>
              <a:t>how the cost of online gaming can escalate</a:t>
            </a:r>
            <a:endParaRPr b="0" i="0" sz="2200" u="none" cap="none" strike="noStrike">
              <a:solidFill>
                <a:schemeClr val="accent3"/>
              </a:solidFill>
              <a:latin typeface="Lato"/>
              <a:ea typeface="Lato"/>
              <a:cs typeface="Lato"/>
              <a:sym typeface="Lato"/>
            </a:endParaRPr>
          </a:p>
          <a:p>
            <a:pPr indent="0" lvl="0" marL="914400" marR="0" rtl="0" algn="l">
              <a:lnSpc>
                <a:spcPct val="107000"/>
              </a:lnSpc>
              <a:spcBef>
                <a:spcPts val="0"/>
              </a:spcBef>
              <a:spcAft>
                <a:spcPts val="0"/>
              </a:spcAft>
              <a:buNone/>
            </a:pPr>
            <a:r>
              <a:t/>
            </a:r>
            <a:endParaRPr b="1" i="0" sz="2200" u="none" cap="none" strike="noStrike">
              <a:solidFill>
                <a:srgbClr val="5CCE4B"/>
              </a:solidFill>
              <a:latin typeface="Lato"/>
              <a:ea typeface="Lato"/>
              <a:cs typeface="Lato"/>
              <a:sym typeface="Lato"/>
            </a:endParaRPr>
          </a:p>
          <a:p>
            <a:pPr indent="-368300" lvl="0" marL="457200" marR="0" rtl="0" algn="l">
              <a:lnSpc>
                <a:spcPct val="107000"/>
              </a:lnSpc>
              <a:spcBef>
                <a:spcPts val="0"/>
              </a:spcBef>
              <a:spcAft>
                <a:spcPts val="0"/>
              </a:spcAft>
              <a:buClr>
                <a:schemeClr val="lt1"/>
              </a:buClr>
              <a:buSzPts val="2200"/>
              <a:buFont typeface="Lato"/>
              <a:buChar char="●"/>
            </a:pPr>
            <a:r>
              <a:rPr b="1" i="0" lang="en-GB" sz="2200" u="none" cap="none" strike="noStrike">
                <a:solidFill>
                  <a:schemeClr val="lt1"/>
                </a:solidFill>
                <a:latin typeface="Lato"/>
                <a:ea typeface="Lato"/>
                <a:cs typeface="Lato"/>
                <a:sym typeface="Lato"/>
              </a:rPr>
              <a:t>Explain </a:t>
            </a:r>
            <a:r>
              <a:rPr b="0" i="0" lang="en-GB" sz="2200" u="none" cap="none" strike="noStrike">
                <a:solidFill>
                  <a:schemeClr val="lt1"/>
                </a:solidFill>
                <a:latin typeface="Lato"/>
                <a:ea typeface="Lato"/>
                <a:cs typeface="Lato"/>
                <a:sym typeface="Lato"/>
              </a:rPr>
              <a:t>what can be done to manage spending when gaming</a:t>
            </a:r>
            <a:endParaRPr b="0" i="0" sz="2200" u="none" cap="none" strike="noStrike">
              <a:solidFill>
                <a:schemeClr val="lt1"/>
              </a:solidFill>
              <a:latin typeface="Lato"/>
              <a:ea typeface="Lato"/>
              <a:cs typeface="Lato"/>
              <a:sym typeface="Lato"/>
            </a:endParaRPr>
          </a:p>
          <a:p>
            <a:pPr indent="0" lvl="0" marL="914400" marR="0" rtl="0" algn="l">
              <a:lnSpc>
                <a:spcPct val="107000"/>
              </a:lnSpc>
              <a:spcBef>
                <a:spcPts val="0"/>
              </a:spcBef>
              <a:spcAft>
                <a:spcPts val="0"/>
              </a:spcAft>
              <a:buNone/>
            </a:pPr>
            <a:r>
              <a:t/>
            </a:r>
            <a:endParaRPr b="1" i="0" sz="2200" u="none" cap="none" strike="noStrike">
              <a:solidFill>
                <a:schemeClr val="lt1"/>
              </a:solidFill>
              <a:latin typeface="Lato"/>
              <a:ea typeface="Lato"/>
              <a:cs typeface="Lato"/>
              <a:sym typeface="Lato"/>
            </a:endParaRPr>
          </a:p>
          <a:p>
            <a:pPr indent="-368300" lvl="0" marL="457200" marR="0" rtl="0" algn="l">
              <a:lnSpc>
                <a:spcPct val="107000"/>
              </a:lnSpc>
              <a:spcBef>
                <a:spcPts val="0"/>
              </a:spcBef>
              <a:spcAft>
                <a:spcPts val="0"/>
              </a:spcAft>
              <a:buClr>
                <a:schemeClr val="lt1"/>
              </a:buClr>
              <a:buSzPts val="2200"/>
              <a:buFont typeface="Lato"/>
              <a:buChar char="●"/>
            </a:pPr>
            <a:r>
              <a:rPr b="1" i="0" lang="en-GB" sz="2200" u="none" cap="none" strike="noStrike">
                <a:solidFill>
                  <a:schemeClr val="lt1"/>
                </a:solidFill>
                <a:latin typeface="Lato"/>
                <a:ea typeface="Lato"/>
                <a:cs typeface="Lato"/>
                <a:sym typeface="Lato"/>
              </a:rPr>
              <a:t>Evaluat</a:t>
            </a:r>
            <a:r>
              <a:rPr b="1" lang="en-GB" sz="2200">
                <a:solidFill>
                  <a:schemeClr val="lt1"/>
                </a:solidFill>
                <a:latin typeface="Lato"/>
                <a:ea typeface="Lato"/>
                <a:cs typeface="Lato"/>
                <a:sym typeface="Lato"/>
              </a:rPr>
              <a:t>e</a:t>
            </a:r>
            <a:r>
              <a:rPr b="1" i="0" lang="en-GB" sz="2200" u="none" cap="none" strike="noStrike">
                <a:solidFill>
                  <a:schemeClr val="lt1"/>
                </a:solidFill>
                <a:latin typeface="Lato"/>
                <a:ea typeface="Lato"/>
                <a:cs typeface="Lato"/>
                <a:sym typeface="Lato"/>
              </a:rPr>
              <a:t> </a:t>
            </a:r>
            <a:r>
              <a:rPr b="0" i="0" lang="en-GB" sz="2200" u="none" cap="none" strike="noStrike">
                <a:solidFill>
                  <a:schemeClr val="lt1"/>
                </a:solidFill>
                <a:latin typeface="Lato"/>
                <a:ea typeface="Lato"/>
                <a:cs typeface="Lato"/>
                <a:sym typeface="Lato"/>
              </a:rPr>
              <a:t>recommendations made to help young people manage their spending when gaming</a:t>
            </a:r>
            <a:endParaRPr b="0" i="0" sz="2200" u="none" cap="none" strike="noStrike">
              <a:solidFill>
                <a:schemeClr val="lt1"/>
              </a:solidFill>
              <a:latin typeface="Lato"/>
              <a:ea typeface="Lato"/>
              <a:cs typeface="Lato"/>
              <a:sym typeface="Lato"/>
            </a:endParaRPr>
          </a:p>
          <a:p>
            <a:pPr indent="0" lvl="0" marL="914400" marR="0" rtl="0" algn="l">
              <a:lnSpc>
                <a:spcPct val="100000"/>
              </a:lnSpc>
              <a:spcBef>
                <a:spcPts val="0"/>
              </a:spcBef>
              <a:spcAft>
                <a:spcPts val="0"/>
              </a:spcAft>
              <a:buNone/>
            </a:pPr>
            <a:r>
              <a:t/>
            </a:r>
            <a:endParaRPr b="0" i="0" sz="2200" u="none" cap="none" strike="noStrike">
              <a:solidFill>
                <a:srgbClr val="B7B7B7"/>
              </a:solidFill>
              <a:latin typeface="Lato Light"/>
              <a:ea typeface="Lato Light"/>
              <a:cs typeface="Lato Light"/>
              <a:sym typeface="Lato Light"/>
            </a:endParaRPr>
          </a:p>
        </p:txBody>
      </p:sp>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48" name="Shape 348"/>
        <p:cNvGrpSpPr/>
        <p:nvPr/>
      </p:nvGrpSpPr>
      <p:grpSpPr>
        <a:xfrm>
          <a:off x="0" y="0"/>
          <a:ext cx="0" cy="0"/>
          <a:chOff x="0" y="0"/>
          <a:chExt cx="0" cy="0"/>
        </a:xfrm>
      </p:grpSpPr>
      <p:pic>
        <p:nvPicPr>
          <p:cNvPr descr="A report by Loughborough and Newcastle Universities that reveals children and young people are at risk of financial and emotional harm from loot boxes and outlines recommendations to tackle the issue. &#10;&#10;LIKE Loughborough University on Facebook: https://www.facebook.com/lborouniversity&#10;&#10;Follow Loughborough University on Twitter: https://twitter.com/lborouniversity&#10;&#10;Follow Loughborough University on Instagram: https://instagram.com/lborouniversity/" id="349" name="Google Shape;349;g1821680791e_0_141" title="Report: Gaming loot boxes cause financial and emotional harm to children">
            <a:hlinkClick r:id="rId3"/>
          </p:cNvPr>
          <p:cNvPicPr preferRelativeResize="0"/>
          <p:nvPr/>
        </p:nvPicPr>
        <p:blipFill rotWithShape="1">
          <a:blip r:embed="rId4">
            <a:alphaModFix/>
          </a:blip>
          <a:srcRect b="0" l="0" r="0" t="0"/>
          <a:stretch/>
        </p:blipFill>
        <p:spPr>
          <a:xfrm>
            <a:off x="4284300" y="1135550"/>
            <a:ext cx="4564650" cy="2781900"/>
          </a:xfrm>
          <a:prstGeom prst="rect">
            <a:avLst/>
          </a:prstGeom>
          <a:noFill/>
          <a:ln>
            <a:noFill/>
          </a:ln>
        </p:spPr>
      </p:pic>
      <p:sp>
        <p:nvSpPr>
          <p:cNvPr id="350" name="Google Shape;350;g1821680791e_0_141"/>
          <p:cNvSpPr txBox="1"/>
          <p:nvPr>
            <p:ph type="ctrTitle"/>
          </p:nvPr>
        </p:nvSpPr>
        <p:spPr>
          <a:xfrm>
            <a:off x="360375" y="242750"/>
            <a:ext cx="7731600" cy="5160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990"/>
              <a:buFont typeface="Arial"/>
              <a:buNone/>
            </a:pPr>
            <a:r>
              <a:t/>
            </a:r>
            <a:endParaRPr b="0" i="0" sz="2900" u="none" cap="none" strike="noStrike">
              <a:solidFill>
                <a:schemeClr val="accent2"/>
              </a:solidFill>
              <a:latin typeface="Lato Black"/>
              <a:ea typeface="Lato Black"/>
              <a:cs typeface="Lato Black"/>
              <a:sym typeface="Lato Black"/>
            </a:endParaRPr>
          </a:p>
          <a:p>
            <a:pPr indent="0" lvl="0" marL="0" marR="0" rtl="0" algn="l">
              <a:lnSpc>
                <a:spcPct val="100000"/>
              </a:lnSpc>
              <a:spcBef>
                <a:spcPts val="0"/>
              </a:spcBef>
              <a:spcAft>
                <a:spcPts val="0"/>
              </a:spcAft>
              <a:buClr>
                <a:srgbClr val="000000"/>
              </a:buClr>
              <a:buSzPts val="990"/>
              <a:buFont typeface="Arial"/>
              <a:buNone/>
            </a:pPr>
            <a:r>
              <a:rPr b="1" i="0" lang="en-GB" sz="2900" u="none" cap="none" strike="noStrike">
                <a:solidFill>
                  <a:schemeClr val="accent2"/>
                </a:solidFill>
                <a:latin typeface="Lato"/>
                <a:ea typeface="Lato"/>
                <a:cs typeface="Lato"/>
                <a:sym typeface="Lato"/>
              </a:rPr>
              <a:t>Managing the cost of gaming</a:t>
            </a:r>
            <a:endParaRPr b="1" i="0" sz="2900" u="none" cap="none" strike="noStrike">
              <a:solidFill>
                <a:schemeClr val="accent2"/>
              </a:solidFill>
              <a:latin typeface="Lato"/>
              <a:ea typeface="Lato"/>
              <a:cs typeface="Lato"/>
              <a:sym typeface="Lato"/>
            </a:endParaRPr>
          </a:p>
          <a:p>
            <a:pPr indent="0" lvl="0" marL="0" marR="0" rtl="0" algn="l">
              <a:lnSpc>
                <a:spcPct val="100000"/>
              </a:lnSpc>
              <a:spcBef>
                <a:spcPts val="0"/>
              </a:spcBef>
              <a:spcAft>
                <a:spcPts val="0"/>
              </a:spcAft>
              <a:buClr>
                <a:srgbClr val="000000"/>
              </a:buClr>
              <a:buSzPts val="990"/>
              <a:buFont typeface="Arial"/>
              <a:buNone/>
            </a:pPr>
            <a:r>
              <a:t/>
            </a:r>
            <a:endParaRPr b="1" i="0" sz="2900" u="none" cap="none" strike="noStrike">
              <a:solidFill>
                <a:schemeClr val="accent2"/>
              </a:solidFill>
              <a:latin typeface="Lato"/>
              <a:ea typeface="Lato"/>
              <a:cs typeface="Lato"/>
              <a:sym typeface="Lato"/>
            </a:endParaRPr>
          </a:p>
        </p:txBody>
      </p:sp>
      <p:sp>
        <p:nvSpPr>
          <p:cNvPr id="351" name="Google Shape;351;g1821680791e_0_141"/>
          <p:cNvSpPr txBox="1"/>
          <p:nvPr/>
        </p:nvSpPr>
        <p:spPr>
          <a:xfrm>
            <a:off x="220400" y="986325"/>
            <a:ext cx="3686400" cy="36327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None/>
            </a:pPr>
            <a:r>
              <a:rPr b="0" i="0" lang="en-GB" sz="1400" u="none" cap="none" strike="noStrike">
                <a:solidFill>
                  <a:schemeClr val="lt1"/>
                </a:solidFill>
                <a:latin typeface="Lato"/>
                <a:ea typeface="Lato"/>
                <a:cs typeface="Lato"/>
                <a:sym typeface="Lato"/>
              </a:rPr>
              <a:t>As you watch, we will pause to respond to the following questions;</a:t>
            </a:r>
            <a:endParaRPr b="0" i="0" sz="1400" u="none" cap="none" strike="noStrike">
              <a:solidFill>
                <a:schemeClr val="lt1"/>
              </a:solidFill>
              <a:latin typeface="Lato"/>
              <a:ea typeface="Lato"/>
              <a:cs typeface="Lato"/>
              <a:sym typeface="Lato"/>
            </a:endParaRPr>
          </a:p>
          <a:p>
            <a:pPr indent="0" lvl="0" marL="457200" marR="0" rtl="0" algn="l">
              <a:lnSpc>
                <a:spcPct val="100000"/>
              </a:lnSpc>
              <a:spcBef>
                <a:spcPts val="0"/>
              </a:spcBef>
              <a:spcAft>
                <a:spcPts val="0"/>
              </a:spcAft>
              <a:buNone/>
            </a:pPr>
            <a:r>
              <a:t/>
            </a:r>
            <a:endParaRPr b="0" i="0" sz="1400" u="none" cap="none" strike="noStrike">
              <a:solidFill>
                <a:schemeClr val="lt1"/>
              </a:solidFill>
              <a:latin typeface="Lato"/>
              <a:ea typeface="Lato"/>
              <a:cs typeface="Lato"/>
              <a:sym typeface="Lato"/>
            </a:endParaRPr>
          </a:p>
          <a:p>
            <a:pPr indent="-317500" lvl="0" marL="457200" marR="0" rtl="0" algn="l">
              <a:lnSpc>
                <a:spcPct val="100000"/>
              </a:lnSpc>
              <a:spcBef>
                <a:spcPts val="0"/>
              </a:spcBef>
              <a:spcAft>
                <a:spcPts val="0"/>
              </a:spcAft>
              <a:buClr>
                <a:schemeClr val="lt1"/>
              </a:buClr>
              <a:buSzPts val="1400"/>
              <a:buFont typeface="Lato"/>
              <a:buChar char="●"/>
            </a:pPr>
            <a:r>
              <a:rPr b="0" i="0" lang="en-GB" sz="1400" u="none" cap="none" strike="noStrike">
                <a:solidFill>
                  <a:schemeClr val="lt1"/>
                </a:solidFill>
                <a:latin typeface="Lato"/>
                <a:ea typeface="Lato"/>
                <a:cs typeface="Lato"/>
                <a:sym typeface="Lato"/>
              </a:rPr>
              <a:t>Why did the young person say they purchased the loot boxes while playing?</a:t>
            </a:r>
            <a:endParaRPr b="0" i="0" sz="1400" u="none" cap="none" strike="noStrike">
              <a:solidFill>
                <a:schemeClr val="lt1"/>
              </a:solidFill>
              <a:latin typeface="Lato"/>
              <a:ea typeface="Lato"/>
              <a:cs typeface="Lato"/>
              <a:sym typeface="Lato"/>
            </a:endParaRPr>
          </a:p>
          <a:p>
            <a:pPr indent="0" lvl="0" marL="914400" marR="0" rtl="0" algn="l">
              <a:lnSpc>
                <a:spcPct val="100000"/>
              </a:lnSpc>
              <a:spcBef>
                <a:spcPts val="0"/>
              </a:spcBef>
              <a:spcAft>
                <a:spcPts val="0"/>
              </a:spcAft>
              <a:buNone/>
            </a:pPr>
            <a:r>
              <a:t/>
            </a:r>
            <a:endParaRPr b="0" i="0" sz="1400" u="none" cap="none" strike="noStrike">
              <a:solidFill>
                <a:schemeClr val="lt1"/>
              </a:solidFill>
              <a:latin typeface="Lato"/>
              <a:ea typeface="Lato"/>
              <a:cs typeface="Lato"/>
              <a:sym typeface="Lato"/>
            </a:endParaRPr>
          </a:p>
          <a:p>
            <a:pPr indent="-317500" lvl="0" marL="457200" marR="0" rtl="0" algn="l">
              <a:lnSpc>
                <a:spcPct val="100000"/>
              </a:lnSpc>
              <a:spcBef>
                <a:spcPts val="0"/>
              </a:spcBef>
              <a:spcAft>
                <a:spcPts val="0"/>
              </a:spcAft>
              <a:buClr>
                <a:schemeClr val="lt1"/>
              </a:buClr>
              <a:buSzPts val="1400"/>
              <a:buFont typeface="Lato"/>
              <a:buChar char="●"/>
            </a:pPr>
            <a:r>
              <a:rPr b="0" i="0" lang="en-GB" sz="1400" u="none" cap="none" strike="noStrike">
                <a:solidFill>
                  <a:schemeClr val="lt1"/>
                </a:solidFill>
                <a:latin typeface="Lato"/>
                <a:ea typeface="Lato"/>
                <a:cs typeface="Lato"/>
                <a:sym typeface="Lato"/>
              </a:rPr>
              <a:t>How did the young person feel when they realised how much money they had spent?</a:t>
            </a:r>
            <a:endParaRPr b="0" i="0" sz="1400" u="none" cap="none" strike="noStrike">
              <a:solidFill>
                <a:schemeClr val="lt1"/>
              </a:solidFill>
              <a:latin typeface="Lato"/>
              <a:ea typeface="Lato"/>
              <a:cs typeface="Lato"/>
              <a:sym typeface="Lato"/>
            </a:endParaRPr>
          </a:p>
          <a:p>
            <a:pPr indent="0" lvl="0" marL="914400" marR="0" rtl="0" algn="l">
              <a:lnSpc>
                <a:spcPct val="100000"/>
              </a:lnSpc>
              <a:spcBef>
                <a:spcPts val="0"/>
              </a:spcBef>
              <a:spcAft>
                <a:spcPts val="0"/>
              </a:spcAft>
              <a:buNone/>
            </a:pPr>
            <a:r>
              <a:t/>
            </a:r>
            <a:endParaRPr b="0" i="0" sz="1400" u="none" cap="none" strike="noStrike">
              <a:solidFill>
                <a:schemeClr val="lt1"/>
              </a:solidFill>
              <a:latin typeface="Lato"/>
              <a:ea typeface="Lato"/>
              <a:cs typeface="Lato"/>
              <a:sym typeface="Lato"/>
            </a:endParaRPr>
          </a:p>
          <a:p>
            <a:pPr indent="-317500" lvl="0" marL="457200" marR="0" rtl="0" algn="l">
              <a:lnSpc>
                <a:spcPct val="100000"/>
              </a:lnSpc>
              <a:spcBef>
                <a:spcPts val="0"/>
              </a:spcBef>
              <a:spcAft>
                <a:spcPts val="0"/>
              </a:spcAft>
              <a:buClr>
                <a:schemeClr val="lt1"/>
              </a:buClr>
              <a:buSzPts val="1400"/>
              <a:buFont typeface="Lato"/>
              <a:buChar char="●"/>
            </a:pPr>
            <a:r>
              <a:rPr b="0" i="0" lang="en-GB" sz="1400" u="none" cap="none" strike="noStrike">
                <a:solidFill>
                  <a:schemeClr val="lt1"/>
                </a:solidFill>
                <a:latin typeface="Lato"/>
                <a:ea typeface="Lato"/>
                <a:cs typeface="Lato"/>
                <a:sym typeface="Lato"/>
              </a:rPr>
              <a:t>What did the parents do to respond to their child’s spending?</a:t>
            </a:r>
            <a:endParaRPr b="0" i="0" sz="1400" u="none" cap="none" strike="noStrike">
              <a:solidFill>
                <a:schemeClr val="lt1"/>
              </a:solidFill>
              <a:latin typeface="Lato"/>
              <a:ea typeface="Lato"/>
              <a:cs typeface="Lato"/>
              <a:sym typeface="Lato"/>
            </a:endParaRPr>
          </a:p>
          <a:p>
            <a:pPr indent="0" lvl="0" marL="914400" marR="0" rtl="0" algn="l">
              <a:lnSpc>
                <a:spcPct val="100000"/>
              </a:lnSpc>
              <a:spcBef>
                <a:spcPts val="0"/>
              </a:spcBef>
              <a:spcAft>
                <a:spcPts val="0"/>
              </a:spcAft>
              <a:buNone/>
            </a:pPr>
            <a:r>
              <a:t/>
            </a:r>
            <a:endParaRPr b="0" i="0" sz="1400" u="none" cap="none" strike="noStrike">
              <a:solidFill>
                <a:schemeClr val="lt1"/>
              </a:solidFill>
              <a:latin typeface="Lato"/>
              <a:ea typeface="Lato"/>
              <a:cs typeface="Lato"/>
              <a:sym typeface="Lato"/>
            </a:endParaRPr>
          </a:p>
          <a:p>
            <a:pPr indent="-317500" lvl="0" marL="457200" marR="0" rtl="0" algn="l">
              <a:lnSpc>
                <a:spcPct val="100000"/>
              </a:lnSpc>
              <a:spcBef>
                <a:spcPts val="0"/>
              </a:spcBef>
              <a:spcAft>
                <a:spcPts val="0"/>
              </a:spcAft>
              <a:buClr>
                <a:schemeClr val="lt1"/>
              </a:buClr>
              <a:buSzPts val="1400"/>
              <a:buFont typeface="Lato"/>
              <a:buChar char="●"/>
            </a:pPr>
            <a:r>
              <a:rPr b="0" i="0" lang="en-GB" sz="1400" u="none" cap="none" strike="noStrike">
                <a:solidFill>
                  <a:schemeClr val="lt1"/>
                </a:solidFill>
                <a:latin typeface="Lato"/>
                <a:ea typeface="Lato"/>
                <a:cs typeface="Lato"/>
                <a:sym typeface="Lato"/>
              </a:rPr>
              <a:t>What are the recommendations to prevent young people from overspending when gaming?</a:t>
            </a:r>
            <a:endParaRPr b="0" i="0" sz="1400" u="none" cap="none" strike="noStrike">
              <a:solidFill>
                <a:schemeClr val="lt1"/>
              </a:solidFill>
              <a:latin typeface="Lato"/>
              <a:ea typeface="Lato"/>
              <a:cs typeface="Lato"/>
              <a:sym typeface="Lato"/>
            </a:endParaRPr>
          </a:p>
        </p:txBody>
      </p:sp>
      <p:sp>
        <p:nvSpPr>
          <p:cNvPr id="352" name="Google Shape;352;g1821680791e_0_141"/>
          <p:cNvSpPr txBox="1"/>
          <p:nvPr/>
        </p:nvSpPr>
        <p:spPr>
          <a:xfrm>
            <a:off x="220400" y="4739375"/>
            <a:ext cx="4681500" cy="3387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000"/>
              <a:buFont typeface="Arial"/>
              <a:buNone/>
            </a:pPr>
            <a:r>
              <a:rPr b="0" i="0" lang="en-GB" sz="1000" u="none" cap="none" strike="noStrike">
                <a:solidFill>
                  <a:schemeClr val="lt1"/>
                </a:solidFill>
                <a:latin typeface="Lato"/>
                <a:ea typeface="Lato"/>
                <a:cs typeface="Lato"/>
                <a:sym typeface="Lato"/>
              </a:rPr>
              <a:t>Video: </a:t>
            </a:r>
            <a:r>
              <a:rPr lang="en-GB" sz="1000" u="sng">
                <a:solidFill>
                  <a:schemeClr val="lt1"/>
                </a:solidFill>
                <a:latin typeface="Lato"/>
                <a:ea typeface="Lato"/>
                <a:cs typeface="Lato"/>
                <a:sym typeface="Lato"/>
                <a:hlinkClick r:id="rId5">
                  <a:extLst>
                    <a:ext uri="{A12FA001-AC4F-418D-AE19-62706E023703}">
                      <ahyp:hlinkClr val="tx"/>
                    </a:ext>
                  </a:extLst>
                </a:hlinkClick>
              </a:rPr>
              <a:t>Report: Gaming loot boxes cause financial and emotional harm to children</a:t>
            </a:r>
            <a:endParaRPr b="0" i="0" sz="1000" u="none" cap="none" strike="noStrike">
              <a:solidFill>
                <a:schemeClr val="lt1"/>
              </a:solidFill>
              <a:latin typeface="Lato"/>
              <a:ea typeface="Lato"/>
              <a:cs typeface="Lato"/>
              <a:sym typeface="Lato"/>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49"/>
                                        </p:tgtEl>
                                        <p:attrNameLst>
                                          <p:attrName>style.visibility</p:attrName>
                                        </p:attrNameLst>
                                      </p:cBhvr>
                                      <p:to>
                                        <p:strVal val="visible"/>
                                      </p:to>
                                    </p:set>
                                    <p:animEffect filter="fade" transition="in">
                                      <p:cBhvr>
                                        <p:cTn dur="1000"/>
                                        <p:tgtEl>
                                          <p:spTgt spid="349"/>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3" name="Shape 53"/>
        <p:cNvGrpSpPr/>
        <p:nvPr/>
      </p:nvGrpSpPr>
      <p:grpSpPr>
        <a:xfrm>
          <a:off x="0" y="0"/>
          <a:ext cx="0" cy="0"/>
          <a:chOff x="0" y="0"/>
          <a:chExt cx="0" cy="0"/>
        </a:xfrm>
      </p:grpSpPr>
      <p:sp>
        <p:nvSpPr>
          <p:cNvPr id="54" name="Google Shape;54;g1466ef7c987_0_0"/>
          <p:cNvSpPr txBox="1"/>
          <p:nvPr/>
        </p:nvSpPr>
        <p:spPr>
          <a:xfrm>
            <a:off x="360375" y="270375"/>
            <a:ext cx="8031000" cy="781200"/>
          </a:xfrm>
          <a:prstGeom prst="rect">
            <a:avLst/>
          </a:prstGeom>
          <a:noFill/>
          <a:ln>
            <a:noFill/>
          </a:ln>
        </p:spPr>
        <p:txBody>
          <a:bodyPr anchorCtr="0" anchor="t" bIns="0" lIns="0" spcFirstLastPara="1" rIns="0" wrap="square" tIns="0">
            <a:noAutofit/>
          </a:bodyPr>
          <a:lstStyle/>
          <a:p>
            <a:pPr indent="0" lvl="0" marL="0" marR="0" rtl="0" algn="l">
              <a:lnSpc>
                <a:spcPct val="115000"/>
              </a:lnSpc>
              <a:spcBef>
                <a:spcPts val="0"/>
              </a:spcBef>
              <a:spcAft>
                <a:spcPts val="0"/>
              </a:spcAft>
              <a:buClr>
                <a:srgbClr val="000000"/>
              </a:buClr>
              <a:buSzPts val="3600"/>
              <a:buFont typeface="Arial"/>
              <a:buNone/>
            </a:pPr>
            <a:r>
              <a:rPr b="1" i="0" lang="en-GB" sz="2900" u="none" cap="none" strike="noStrike">
                <a:solidFill>
                  <a:srgbClr val="FF8022"/>
                </a:solidFill>
                <a:latin typeface="Lato"/>
                <a:ea typeface="Lato"/>
                <a:cs typeface="Lato"/>
                <a:sym typeface="Lato"/>
              </a:rPr>
              <a:t>Having a respectful learning environment</a:t>
            </a:r>
            <a:endParaRPr b="1" i="0" sz="2900" u="none" cap="none" strike="noStrike">
              <a:solidFill>
                <a:srgbClr val="FF8022"/>
              </a:solidFill>
              <a:latin typeface="Lato"/>
              <a:ea typeface="Lato"/>
              <a:cs typeface="Lato"/>
              <a:sym typeface="Lato"/>
            </a:endParaRPr>
          </a:p>
        </p:txBody>
      </p:sp>
      <p:sp>
        <p:nvSpPr>
          <p:cNvPr id="55" name="Google Shape;55;g1466ef7c987_0_0"/>
          <p:cNvSpPr txBox="1"/>
          <p:nvPr/>
        </p:nvSpPr>
        <p:spPr>
          <a:xfrm>
            <a:off x="324100" y="1254075"/>
            <a:ext cx="7638000" cy="1908600"/>
          </a:xfrm>
          <a:prstGeom prst="rect">
            <a:avLst/>
          </a:prstGeom>
          <a:noFill/>
          <a:ln>
            <a:noFill/>
          </a:ln>
        </p:spPr>
        <p:txBody>
          <a:bodyPr anchorCtr="0" anchor="t" bIns="91425" lIns="91425" spcFirstLastPara="1" rIns="91425" wrap="square" tIns="91425">
            <a:spAutoFit/>
          </a:bodyPr>
          <a:lstStyle/>
          <a:p>
            <a:pPr indent="-330200" lvl="0" marL="457200" marR="0" rtl="0" algn="l">
              <a:lnSpc>
                <a:spcPct val="150000"/>
              </a:lnSpc>
              <a:spcBef>
                <a:spcPts val="0"/>
              </a:spcBef>
              <a:spcAft>
                <a:spcPts val="0"/>
              </a:spcAft>
              <a:buClr>
                <a:schemeClr val="accent2"/>
              </a:buClr>
              <a:buSzPts val="1600"/>
              <a:buFont typeface="Lato"/>
              <a:buChar char="●"/>
            </a:pPr>
            <a:r>
              <a:rPr b="1" i="0" lang="en-GB" sz="1600" u="none" cap="none" strike="noStrike">
                <a:solidFill>
                  <a:schemeClr val="accent2"/>
                </a:solidFill>
                <a:latin typeface="Lato"/>
                <a:ea typeface="Lato"/>
                <a:cs typeface="Lato"/>
                <a:sym typeface="Lato"/>
              </a:rPr>
              <a:t>We will listen to each other respectfully</a:t>
            </a:r>
            <a:endParaRPr b="1" i="0" sz="1600" u="none" cap="none" strike="noStrike">
              <a:solidFill>
                <a:schemeClr val="accent2"/>
              </a:solidFill>
              <a:latin typeface="Lato"/>
              <a:ea typeface="Lato"/>
              <a:cs typeface="Lato"/>
              <a:sym typeface="Lato"/>
            </a:endParaRPr>
          </a:p>
          <a:p>
            <a:pPr indent="-330200" lvl="0" marL="457200" marR="0" rtl="0" algn="l">
              <a:lnSpc>
                <a:spcPct val="150000"/>
              </a:lnSpc>
              <a:spcBef>
                <a:spcPts val="0"/>
              </a:spcBef>
              <a:spcAft>
                <a:spcPts val="0"/>
              </a:spcAft>
              <a:buClr>
                <a:schemeClr val="accent2"/>
              </a:buClr>
              <a:buSzPts val="1600"/>
              <a:buFont typeface="Lato"/>
              <a:buChar char="●"/>
            </a:pPr>
            <a:r>
              <a:rPr b="1" i="0" lang="en-GB" sz="1600" u="none" cap="none" strike="noStrike">
                <a:solidFill>
                  <a:schemeClr val="accent2"/>
                </a:solidFill>
                <a:latin typeface="Lato"/>
                <a:ea typeface="Lato"/>
                <a:cs typeface="Lato"/>
                <a:sym typeface="Lato"/>
              </a:rPr>
              <a:t>We will avoid making judgements or assumptions about others</a:t>
            </a:r>
            <a:endParaRPr b="1" i="0" sz="1600" u="none" cap="none" strike="noStrike">
              <a:solidFill>
                <a:schemeClr val="accent2"/>
              </a:solidFill>
              <a:latin typeface="Lato"/>
              <a:ea typeface="Lato"/>
              <a:cs typeface="Lato"/>
              <a:sym typeface="Lato"/>
            </a:endParaRPr>
          </a:p>
          <a:p>
            <a:pPr indent="-330200" lvl="0" marL="457200" marR="0" rtl="0" algn="l">
              <a:lnSpc>
                <a:spcPct val="150000"/>
              </a:lnSpc>
              <a:spcBef>
                <a:spcPts val="0"/>
              </a:spcBef>
              <a:spcAft>
                <a:spcPts val="0"/>
              </a:spcAft>
              <a:buClr>
                <a:schemeClr val="accent2"/>
              </a:buClr>
              <a:buSzPts val="1600"/>
              <a:buFont typeface="Lato"/>
              <a:buChar char="●"/>
            </a:pPr>
            <a:r>
              <a:rPr b="1" i="0" lang="en-GB" sz="1600" u="none" cap="none" strike="noStrike">
                <a:solidFill>
                  <a:schemeClr val="accent2"/>
                </a:solidFill>
                <a:latin typeface="Lato"/>
                <a:ea typeface="Lato"/>
                <a:cs typeface="Lato"/>
                <a:sym typeface="Lato"/>
              </a:rPr>
              <a:t>We will comment on what has been said, not the person who has said it</a:t>
            </a:r>
            <a:endParaRPr b="1" i="0" sz="1600" u="none" cap="none" strike="noStrike">
              <a:solidFill>
                <a:schemeClr val="accent2"/>
              </a:solidFill>
              <a:latin typeface="Lato"/>
              <a:ea typeface="Lato"/>
              <a:cs typeface="Lato"/>
              <a:sym typeface="Lato"/>
            </a:endParaRPr>
          </a:p>
          <a:p>
            <a:pPr indent="-330200" lvl="0" marL="457200" marR="0" rtl="0" algn="l">
              <a:lnSpc>
                <a:spcPct val="150000"/>
              </a:lnSpc>
              <a:spcBef>
                <a:spcPts val="0"/>
              </a:spcBef>
              <a:spcAft>
                <a:spcPts val="0"/>
              </a:spcAft>
              <a:buClr>
                <a:schemeClr val="accent2"/>
              </a:buClr>
              <a:buSzPts val="1600"/>
              <a:buFont typeface="Lato"/>
              <a:buChar char="●"/>
            </a:pPr>
            <a:r>
              <a:rPr b="1" i="0" lang="en-GB" sz="1600" u="none" cap="none" strike="noStrike">
                <a:solidFill>
                  <a:schemeClr val="accent2"/>
                </a:solidFill>
                <a:latin typeface="Lato"/>
                <a:ea typeface="Lato"/>
                <a:cs typeface="Lato"/>
                <a:sym typeface="Lato"/>
              </a:rPr>
              <a:t>We won’t put anyone on the spot and we have the right to pass</a:t>
            </a:r>
            <a:endParaRPr b="1" i="0" sz="1600" u="none" cap="none" strike="noStrike">
              <a:solidFill>
                <a:schemeClr val="accent2"/>
              </a:solidFill>
              <a:latin typeface="Lato"/>
              <a:ea typeface="Lato"/>
              <a:cs typeface="Lato"/>
              <a:sym typeface="Lato"/>
            </a:endParaRPr>
          </a:p>
          <a:p>
            <a:pPr indent="-330200" lvl="0" marL="457200" marR="0" rtl="0" algn="l">
              <a:lnSpc>
                <a:spcPct val="150000"/>
              </a:lnSpc>
              <a:spcBef>
                <a:spcPts val="0"/>
              </a:spcBef>
              <a:spcAft>
                <a:spcPts val="0"/>
              </a:spcAft>
              <a:buClr>
                <a:schemeClr val="accent2"/>
              </a:buClr>
              <a:buSzPts val="1600"/>
              <a:buFont typeface="Lato"/>
              <a:buChar char="●"/>
            </a:pPr>
            <a:r>
              <a:rPr b="1" i="0" lang="en-GB" sz="1600" u="none" cap="none" strike="noStrike">
                <a:solidFill>
                  <a:schemeClr val="accent2"/>
                </a:solidFill>
                <a:latin typeface="Lato"/>
                <a:ea typeface="Lato"/>
                <a:cs typeface="Lato"/>
                <a:sym typeface="Lato"/>
              </a:rPr>
              <a:t>We will not share personal stories or ask personal questions</a:t>
            </a:r>
            <a:endParaRPr b="1" i="0" sz="1600" u="none" cap="none" strike="noStrike">
              <a:solidFill>
                <a:schemeClr val="accent2"/>
              </a:solidFill>
              <a:latin typeface="Lato"/>
              <a:ea typeface="Lato"/>
              <a:cs typeface="Lato"/>
              <a:sym typeface="Lato"/>
            </a:endParaRPr>
          </a:p>
        </p:txBody>
      </p:sp>
      <p:sp>
        <p:nvSpPr>
          <p:cNvPr id="56" name="Google Shape;56;g1466ef7c987_0_0"/>
          <p:cNvSpPr txBox="1"/>
          <p:nvPr/>
        </p:nvSpPr>
        <p:spPr>
          <a:xfrm>
            <a:off x="418625" y="3452475"/>
            <a:ext cx="8242200" cy="677100"/>
          </a:xfrm>
          <a:prstGeom prst="rect">
            <a:avLst/>
          </a:prstGeom>
          <a:noFill/>
          <a:ln cap="flat" cmpd="sng" w="28575">
            <a:solidFill>
              <a:srgbClr val="FF8022"/>
            </a:solidFill>
            <a:prstDash val="solid"/>
            <a:round/>
            <a:headEnd len="sm" w="sm" type="none"/>
            <a:tailEnd len="sm" w="sm" type="none"/>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1600"/>
              <a:buFont typeface="Arial"/>
              <a:buNone/>
            </a:pPr>
            <a:r>
              <a:rPr b="1" i="0" lang="en-GB" sz="1600" u="none" cap="none" strike="noStrike">
                <a:solidFill>
                  <a:srgbClr val="FFFFFF"/>
                </a:solidFill>
                <a:latin typeface="Lato"/>
                <a:ea typeface="Lato"/>
                <a:cs typeface="Lato"/>
                <a:sym typeface="Lato"/>
              </a:rPr>
              <a:t>If there is a question that you do not wish to ask aloud, you can write it on a post-it note which will be collected throughout the session and answered at the end</a:t>
            </a:r>
            <a:endParaRPr b="1" i="0" sz="1600" u="none" cap="none" strike="noStrike">
              <a:solidFill>
                <a:srgbClr val="FFFFFF"/>
              </a:solidFill>
              <a:latin typeface="Lato"/>
              <a:ea typeface="Lato"/>
              <a:cs typeface="Lato"/>
              <a:sym typeface="Lato"/>
            </a:endParaRPr>
          </a:p>
        </p:txBody>
      </p:sp>
    </p:spTree>
  </p:cSld>
  <p:clrMapOvr>
    <a:masterClrMapping/>
  </p:clrMapOvr>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56" name="Shape 356"/>
        <p:cNvGrpSpPr/>
        <p:nvPr/>
      </p:nvGrpSpPr>
      <p:grpSpPr>
        <a:xfrm>
          <a:off x="0" y="0"/>
          <a:ext cx="0" cy="0"/>
          <a:chOff x="0" y="0"/>
          <a:chExt cx="0" cy="0"/>
        </a:xfrm>
      </p:grpSpPr>
      <p:sp>
        <p:nvSpPr>
          <p:cNvPr id="357" name="Google Shape;357;g1821680791e_0_164"/>
          <p:cNvSpPr txBox="1"/>
          <p:nvPr/>
        </p:nvSpPr>
        <p:spPr>
          <a:xfrm>
            <a:off x="439450" y="978750"/>
            <a:ext cx="6212100" cy="400200"/>
          </a:xfrm>
          <a:prstGeom prst="rect">
            <a:avLst/>
          </a:prstGeom>
          <a:noFill/>
          <a:ln>
            <a:noFill/>
          </a:ln>
        </p:spPr>
        <p:txBody>
          <a:bodyPr anchorCtr="0" anchor="b" bIns="91425" lIns="91425" spcFirstLastPara="1" rIns="91425" wrap="square" tIns="91425">
            <a:sp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58" name="Google Shape;358;g1821680791e_0_164"/>
          <p:cNvSpPr txBox="1"/>
          <p:nvPr/>
        </p:nvSpPr>
        <p:spPr>
          <a:xfrm>
            <a:off x="360374" y="629069"/>
            <a:ext cx="6625500" cy="492600"/>
          </a:xfrm>
          <a:prstGeom prst="rect">
            <a:avLst/>
          </a:prstGeom>
          <a:noFill/>
          <a:ln>
            <a:noFill/>
          </a:ln>
        </p:spPr>
        <p:txBody>
          <a:bodyPr anchorCtr="0" anchor="t" bIns="91425" lIns="91425" spcFirstLastPara="1" rIns="91425" wrap="square" tIns="91425">
            <a:spAutoFit/>
          </a:bodyPr>
          <a:lstStyle/>
          <a:p>
            <a:pPr indent="0" lvl="0" marL="0" marR="0" rtl="0" algn="l">
              <a:lnSpc>
                <a:spcPct val="115000"/>
              </a:lnSpc>
              <a:spcBef>
                <a:spcPts val="0"/>
              </a:spcBef>
              <a:spcAft>
                <a:spcPts val="0"/>
              </a:spcAft>
              <a:buClr>
                <a:srgbClr val="000000"/>
              </a:buClr>
              <a:buSzPts val="1600"/>
              <a:buFont typeface="Arial"/>
              <a:buNone/>
            </a:pPr>
            <a:r>
              <a:rPr b="1" i="0" lang="en-GB" sz="2000" u="none" cap="none" strike="noStrike">
                <a:solidFill>
                  <a:schemeClr val="accent2"/>
                </a:solidFill>
                <a:latin typeface="Lato"/>
                <a:ea typeface="Lato"/>
                <a:cs typeface="Lato"/>
                <a:sym typeface="Lato"/>
              </a:rPr>
              <a:t>By the end of the session, I will be able to:</a:t>
            </a:r>
            <a:endParaRPr b="1" i="0" sz="2000" u="none" cap="none" strike="noStrike">
              <a:solidFill>
                <a:schemeClr val="accent2"/>
              </a:solidFill>
              <a:latin typeface="Lato"/>
              <a:ea typeface="Lato"/>
              <a:cs typeface="Lato"/>
              <a:sym typeface="Lato"/>
            </a:endParaRPr>
          </a:p>
        </p:txBody>
      </p:sp>
      <p:sp>
        <p:nvSpPr>
          <p:cNvPr id="359" name="Google Shape;359;g1821680791e_0_164"/>
          <p:cNvSpPr txBox="1"/>
          <p:nvPr/>
        </p:nvSpPr>
        <p:spPr>
          <a:xfrm>
            <a:off x="287050" y="1197875"/>
            <a:ext cx="8389800" cy="3059700"/>
          </a:xfrm>
          <a:prstGeom prst="rect">
            <a:avLst/>
          </a:prstGeom>
          <a:noFill/>
          <a:ln>
            <a:noFill/>
          </a:ln>
        </p:spPr>
        <p:txBody>
          <a:bodyPr anchorCtr="0" anchor="t" bIns="91425" lIns="91425" spcFirstLastPara="1" rIns="91425" wrap="square" tIns="91425">
            <a:spAutoFit/>
          </a:bodyPr>
          <a:lstStyle/>
          <a:p>
            <a:pPr indent="-368300" lvl="0" marL="457200" marR="0" rtl="0" algn="l">
              <a:lnSpc>
                <a:spcPct val="107000"/>
              </a:lnSpc>
              <a:spcBef>
                <a:spcPts val="0"/>
              </a:spcBef>
              <a:spcAft>
                <a:spcPts val="0"/>
              </a:spcAft>
              <a:buClr>
                <a:schemeClr val="accent3"/>
              </a:buClr>
              <a:buSzPts val="2200"/>
              <a:buFont typeface="Lato"/>
              <a:buChar char="●"/>
            </a:pPr>
            <a:r>
              <a:rPr b="1" i="0" lang="en-GB" sz="2200" u="none" cap="none" strike="noStrike">
                <a:solidFill>
                  <a:schemeClr val="accent3"/>
                </a:solidFill>
                <a:latin typeface="Lato"/>
                <a:ea typeface="Lato"/>
                <a:cs typeface="Lato"/>
                <a:sym typeface="Lato"/>
              </a:rPr>
              <a:t>Identify and calculate how the cost of online gaming can escalate</a:t>
            </a:r>
            <a:endParaRPr b="1" i="0" sz="2200" u="none" cap="none" strike="noStrike">
              <a:solidFill>
                <a:schemeClr val="accent3"/>
              </a:solidFill>
              <a:latin typeface="Lato"/>
              <a:ea typeface="Lato"/>
              <a:cs typeface="Lato"/>
              <a:sym typeface="Lato"/>
            </a:endParaRPr>
          </a:p>
          <a:p>
            <a:pPr indent="0" lvl="0" marL="0" marR="0" rtl="0" algn="l">
              <a:lnSpc>
                <a:spcPct val="107000"/>
              </a:lnSpc>
              <a:spcBef>
                <a:spcPts val="0"/>
              </a:spcBef>
              <a:spcAft>
                <a:spcPts val="0"/>
              </a:spcAft>
              <a:buNone/>
            </a:pPr>
            <a:r>
              <a:t/>
            </a:r>
            <a:endParaRPr b="1" i="0" sz="2200" u="none" cap="none" strike="noStrike">
              <a:solidFill>
                <a:schemeClr val="accent3"/>
              </a:solidFill>
              <a:latin typeface="Lato"/>
              <a:ea typeface="Lato"/>
              <a:cs typeface="Lato"/>
              <a:sym typeface="Lato"/>
            </a:endParaRPr>
          </a:p>
          <a:p>
            <a:pPr indent="-368300" lvl="0" marL="457200" marR="0" rtl="0" algn="l">
              <a:lnSpc>
                <a:spcPct val="107000"/>
              </a:lnSpc>
              <a:spcBef>
                <a:spcPts val="0"/>
              </a:spcBef>
              <a:spcAft>
                <a:spcPts val="0"/>
              </a:spcAft>
              <a:buClr>
                <a:schemeClr val="accent3"/>
              </a:buClr>
              <a:buSzPts val="2200"/>
              <a:buFont typeface="Lato"/>
              <a:buChar char="●"/>
            </a:pPr>
            <a:r>
              <a:rPr b="1" i="0" lang="en-GB" sz="2200" u="none" cap="none" strike="noStrike">
                <a:solidFill>
                  <a:schemeClr val="accent3"/>
                </a:solidFill>
                <a:latin typeface="Lato"/>
                <a:ea typeface="Lato"/>
                <a:cs typeface="Lato"/>
                <a:sym typeface="Lato"/>
              </a:rPr>
              <a:t>Explain what can be done to manage spending when gaming</a:t>
            </a:r>
            <a:endParaRPr b="1" i="0" sz="2200" u="none" cap="none" strike="noStrike">
              <a:solidFill>
                <a:schemeClr val="accent3"/>
              </a:solidFill>
              <a:latin typeface="Lato"/>
              <a:ea typeface="Lato"/>
              <a:cs typeface="Lato"/>
              <a:sym typeface="Lato"/>
            </a:endParaRPr>
          </a:p>
          <a:p>
            <a:pPr indent="0" lvl="0" marL="914400" marR="0" rtl="0" algn="l">
              <a:lnSpc>
                <a:spcPct val="107000"/>
              </a:lnSpc>
              <a:spcBef>
                <a:spcPts val="0"/>
              </a:spcBef>
              <a:spcAft>
                <a:spcPts val="0"/>
              </a:spcAft>
              <a:buNone/>
            </a:pPr>
            <a:r>
              <a:t/>
            </a:r>
            <a:endParaRPr b="1" i="0" sz="2200" u="none" cap="none" strike="noStrike">
              <a:solidFill>
                <a:schemeClr val="lt1"/>
              </a:solidFill>
              <a:latin typeface="Lato"/>
              <a:ea typeface="Lato"/>
              <a:cs typeface="Lato"/>
              <a:sym typeface="Lato"/>
            </a:endParaRPr>
          </a:p>
          <a:p>
            <a:pPr indent="-368300" lvl="0" marL="457200" marR="0" rtl="0" algn="l">
              <a:lnSpc>
                <a:spcPct val="107000"/>
              </a:lnSpc>
              <a:spcBef>
                <a:spcPts val="0"/>
              </a:spcBef>
              <a:spcAft>
                <a:spcPts val="0"/>
              </a:spcAft>
              <a:buClr>
                <a:schemeClr val="lt1"/>
              </a:buClr>
              <a:buSzPts val="2200"/>
              <a:buFont typeface="Lato"/>
              <a:buChar char="●"/>
            </a:pPr>
            <a:r>
              <a:rPr b="1" i="0" lang="en-GB" sz="2200" u="none" cap="none" strike="noStrike">
                <a:solidFill>
                  <a:schemeClr val="lt1"/>
                </a:solidFill>
                <a:latin typeface="Lato"/>
                <a:ea typeface="Lato"/>
                <a:cs typeface="Lato"/>
                <a:sym typeface="Lato"/>
              </a:rPr>
              <a:t>Evaluate recommendations made to help young people manage their spending when gaming</a:t>
            </a:r>
            <a:endParaRPr b="1" i="0" sz="2200" u="none" cap="none" strike="noStrike">
              <a:solidFill>
                <a:schemeClr val="lt1"/>
              </a:solidFill>
              <a:latin typeface="Lato"/>
              <a:ea typeface="Lato"/>
              <a:cs typeface="Lato"/>
              <a:sym typeface="Lato"/>
            </a:endParaRPr>
          </a:p>
          <a:p>
            <a:pPr indent="0" lvl="0" marL="914400" marR="0" rtl="0" algn="l">
              <a:lnSpc>
                <a:spcPct val="100000"/>
              </a:lnSpc>
              <a:spcBef>
                <a:spcPts val="0"/>
              </a:spcBef>
              <a:spcAft>
                <a:spcPts val="0"/>
              </a:spcAft>
              <a:buNone/>
            </a:pPr>
            <a:r>
              <a:t/>
            </a:r>
            <a:endParaRPr b="1" i="0" sz="2200" u="none" cap="none" strike="noStrike">
              <a:solidFill>
                <a:srgbClr val="B7B7B7"/>
              </a:solidFill>
              <a:latin typeface="Lato"/>
              <a:ea typeface="Lato"/>
              <a:cs typeface="Lato"/>
              <a:sym typeface="Lato"/>
            </a:endParaRPr>
          </a:p>
        </p:txBody>
      </p:sp>
    </p:spTree>
  </p:cSld>
  <p:clrMapOvr>
    <a:masterClrMapping/>
  </p:clrMapOvr>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63" name="Shape 363"/>
        <p:cNvGrpSpPr/>
        <p:nvPr/>
      </p:nvGrpSpPr>
      <p:grpSpPr>
        <a:xfrm>
          <a:off x="0" y="0"/>
          <a:ext cx="0" cy="0"/>
          <a:chOff x="0" y="0"/>
          <a:chExt cx="0" cy="0"/>
        </a:xfrm>
      </p:grpSpPr>
      <p:sp>
        <p:nvSpPr>
          <p:cNvPr id="364" name="Google Shape;364;g1821680791e_0_171"/>
          <p:cNvSpPr txBox="1"/>
          <p:nvPr>
            <p:ph type="ctrTitle"/>
          </p:nvPr>
        </p:nvSpPr>
        <p:spPr>
          <a:xfrm>
            <a:off x="254675" y="242750"/>
            <a:ext cx="7731600" cy="5160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990"/>
              <a:buFont typeface="Arial"/>
              <a:buNone/>
            </a:pPr>
            <a:r>
              <a:t/>
            </a:r>
            <a:endParaRPr b="0" i="0" sz="2900" u="none" cap="none" strike="noStrike">
              <a:solidFill>
                <a:schemeClr val="accent2"/>
              </a:solidFill>
              <a:latin typeface="Lato Black"/>
              <a:ea typeface="Lato Black"/>
              <a:cs typeface="Lato Black"/>
              <a:sym typeface="Lato Black"/>
            </a:endParaRPr>
          </a:p>
          <a:p>
            <a:pPr indent="0" lvl="0" marL="0" marR="0" rtl="0" algn="l">
              <a:lnSpc>
                <a:spcPct val="100000"/>
              </a:lnSpc>
              <a:spcBef>
                <a:spcPts val="0"/>
              </a:spcBef>
              <a:spcAft>
                <a:spcPts val="0"/>
              </a:spcAft>
              <a:buClr>
                <a:srgbClr val="000000"/>
              </a:buClr>
              <a:buSzPts val="990"/>
              <a:buFont typeface="Arial"/>
              <a:buNone/>
            </a:pPr>
            <a:r>
              <a:rPr b="1" i="0" lang="en-GB" sz="2900" u="none" cap="none" strike="noStrike">
                <a:solidFill>
                  <a:schemeClr val="accent2"/>
                </a:solidFill>
                <a:latin typeface="Lato"/>
                <a:ea typeface="Lato"/>
                <a:cs typeface="Lato"/>
                <a:sym typeface="Lato"/>
              </a:rPr>
              <a:t>Managing the cost of gaming</a:t>
            </a:r>
            <a:endParaRPr b="1" i="0" sz="2900" u="none" cap="none" strike="noStrike">
              <a:solidFill>
                <a:schemeClr val="accent2"/>
              </a:solidFill>
              <a:latin typeface="Lato"/>
              <a:ea typeface="Lato"/>
              <a:cs typeface="Lato"/>
              <a:sym typeface="Lato"/>
            </a:endParaRPr>
          </a:p>
          <a:p>
            <a:pPr indent="0" lvl="0" marL="0" marR="0" rtl="0" algn="l">
              <a:lnSpc>
                <a:spcPct val="100000"/>
              </a:lnSpc>
              <a:spcBef>
                <a:spcPts val="0"/>
              </a:spcBef>
              <a:spcAft>
                <a:spcPts val="0"/>
              </a:spcAft>
              <a:buClr>
                <a:srgbClr val="000000"/>
              </a:buClr>
              <a:buSzPts val="990"/>
              <a:buFont typeface="Arial"/>
              <a:buNone/>
            </a:pPr>
            <a:r>
              <a:t/>
            </a:r>
            <a:endParaRPr b="1" i="0" sz="2900" u="none" cap="none" strike="noStrike">
              <a:solidFill>
                <a:schemeClr val="accent2"/>
              </a:solidFill>
              <a:latin typeface="Lato"/>
              <a:ea typeface="Lato"/>
              <a:cs typeface="Lato"/>
              <a:sym typeface="Lato"/>
            </a:endParaRPr>
          </a:p>
        </p:txBody>
      </p:sp>
      <p:graphicFrame>
        <p:nvGraphicFramePr>
          <p:cNvPr id="365" name="Google Shape;365;g1821680791e_0_171"/>
          <p:cNvGraphicFramePr/>
          <p:nvPr/>
        </p:nvGraphicFramePr>
        <p:xfrm>
          <a:off x="254663" y="1080425"/>
          <a:ext cx="3000000" cy="3000000"/>
        </p:xfrm>
        <a:graphic>
          <a:graphicData uri="http://schemas.openxmlformats.org/drawingml/2006/table">
            <a:tbl>
              <a:tblPr>
                <a:noFill/>
                <a:tableStyleId>{52B06ABB-9613-4074-A631-10BE46963289}</a:tableStyleId>
              </a:tblPr>
              <a:tblGrid>
                <a:gridCol w="2878225"/>
                <a:gridCol w="2878225"/>
                <a:gridCol w="2878225"/>
              </a:tblGrid>
              <a:tr h="609575">
                <a:tc>
                  <a:txBody>
                    <a:bodyPr/>
                    <a:lstStyle/>
                    <a:p>
                      <a:pPr indent="0" lvl="0" marL="0" marR="0" rtl="0" algn="l">
                        <a:lnSpc>
                          <a:spcPct val="100000"/>
                        </a:lnSpc>
                        <a:spcBef>
                          <a:spcPts val="0"/>
                        </a:spcBef>
                        <a:spcAft>
                          <a:spcPts val="0"/>
                        </a:spcAft>
                        <a:buClr>
                          <a:srgbClr val="000000"/>
                        </a:buClr>
                        <a:buSzPts val="1400"/>
                        <a:buFont typeface="Arial"/>
                        <a:buNone/>
                      </a:pPr>
                      <a:r>
                        <a:rPr b="1" lang="en-GB" sz="1400" u="none" cap="none" strike="noStrike">
                          <a:solidFill>
                            <a:schemeClr val="lt1"/>
                          </a:solidFill>
                          <a:latin typeface="Lato"/>
                          <a:ea typeface="Lato"/>
                          <a:cs typeface="Lato"/>
                          <a:sym typeface="Lato"/>
                        </a:rPr>
                        <a:t>What is the recommendation to manage online spending?</a:t>
                      </a:r>
                      <a:endParaRPr b="1" sz="1400" u="none" cap="none" strike="noStrike">
                        <a:solidFill>
                          <a:schemeClr val="lt1"/>
                        </a:solidFill>
                        <a:latin typeface="Lato"/>
                        <a:ea typeface="Lato"/>
                        <a:cs typeface="Lato"/>
                        <a:sym typeface="Lato"/>
                      </a:endParaRPr>
                    </a:p>
                  </a:txBody>
                  <a:tcPr marT="91425" marB="91425" marR="91425" marL="91425">
                    <a:solidFill>
                      <a:schemeClr val="accent2"/>
                    </a:solidFill>
                  </a:tcPr>
                </a:tc>
                <a:tc>
                  <a:txBody>
                    <a:bodyPr/>
                    <a:lstStyle/>
                    <a:p>
                      <a:pPr indent="0" lvl="0" marL="0" marR="0" rtl="0" algn="l">
                        <a:lnSpc>
                          <a:spcPct val="100000"/>
                        </a:lnSpc>
                        <a:spcBef>
                          <a:spcPts val="0"/>
                        </a:spcBef>
                        <a:spcAft>
                          <a:spcPts val="0"/>
                        </a:spcAft>
                        <a:buClr>
                          <a:srgbClr val="000000"/>
                        </a:buClr>
                        <a:buSzPts val="1400"/>
                        <a:buFont typeface="Arial"/>
                        <a:buNone/>
                      </a:pPr>
                      <a:r>
                        <a:rPr b="1" lang="en-GB" sz="1400" u="none" cap="none" strike="noStrike">
                          <a:solidFill>
                            <a:schemeClr val="lt1"/>
                          </a:solidFill>
                          <a:latin typeface="Lato"/>
                          <a:ea typeface="Lato"/>
                          <a:cs typeface="Lato"/>
                          <a:sym typeface="Lato"/>
                        </a:rPr>
                        <a:t>What are the advantages of this recommendation?</a:t>
                      </a:r>
                      <a:endParaRPr b="1" sz="1400" u="none" cap="none" strike="noStrike">
                        <a:solidFill>
                          <a:schemeClr val="lt1"/>
                        </a:solidFill>
                        <a:latin typeface="Lato"/>
                        <a:ea typeface="Lato"/>
                        <a:cs typeface="Lato"/>
                        <a:sym typeface="Lato"/>
                      </a:endParaRPr>
                    </a:p>
                  </a:txBody>
                  <a:tcPr marT="91425" marB="91425" marR="91425" marL="91425">
                    <a:solidFill>
                      <a:schemeClr val="accent2"/>
                    </a:solidFill>
                  </a:tcPr>
                </a:tc>
                <a:tc>
                  <a:txBody>
                    <a:bodyPr/>
                    <a:lstStyle/>
                    <a:p>
                      <a:pPr indent="0" lvl="0" marL="0" marR="0" rtl="0" algn="l">
                        <a:lnSpc>
                          <a:spcPct val="100000"/>
                        </a:lnSpc>
                        <a:spcBef>
                          <a:spcPts val="0"/>
                        </a:spcBef>
                        <a:spcAft>
                          <a:spcPts val="0"/>
                        </a:spcAft>
                        <a:buClr>
                          <a:srgbClr val="000000"/>
                        </a:buClr>
                        <a:buSzPts val="1400"/>
                        <a:buFont typeface="Arial"/>
                        <a:buNone/>
                      </a:pPr>
                      <a:r>
                        <a:rPr b="1" lang="en-GB" sz="1400" u="none" cap="none" strike="noStrike">
                          <a:solidFill>
                            <a:schemeClr val="lt1"/>
                          </a:solidFill>
                          <a:latin typeface="Lato"/>
                          <a:ea typeface="Lato"/>
                          <a:cs typeface="Lato"/>
                          <a:sym typeface="Lato"/>
                        </a:rPr>
                        <a:t>What are the disadvantages of this recommendation?</a:t>
                      </a:r>
                      <a:endParaRPr b="1" sz="1400" u="none" cap="none" strike="noStrike">
                        <a:solidFill>
                          <a:schemeClr val="lt1"/>
                        </a:solidFill>
                        <a:latin typeface="Lato"/>
                        <a:ea typeface="Lato"/>
                        <a:cs typeface="Lato"/>
                        <a:sym typeface="Lato"/>
                      </a:endParaRPr>
                    </a:p>
                  </a:txBody>
                  <a:tcPr marT="91425" marB="91425" marR="91425" marL="91425">
                    <a:solidFill>
                      <a:schemeClr val="accent2"/>
                    </a:solidFill>
                  </a:tcPr>
                </a:tc>
              </a:tr>
              <a:tr h="822925">
                <a:tc>
                  <a:txBody>
                    <a:bodyPr/>
                    <a:lstStyle/>
                    <a:p>
                      <a:pPr indent="0" lvl="0" marL="0" marR="0" rtl="0" algn="l">
                        <a:lnSpc>
                          <a:spcPct val="100000"/>
                        </a:lnSpc>
                        <a:spcBef>
                          <a:spcPts val="0"/>
                        </a:spcBef>
                        <a:spcAft>
                          <a:spcPts val="0"/>
                        </a:spcAft>
                        <a:buClr>
                          <a:srgbClr val="000000"/>
                        </a:buClr>
                        <a:buSzPts val="1400"/>
                        <a:buFont typeface="Arial"/>
                        <a:buNone/>
                      </a:pPr>
                      <a:r>
                        <a:rPr i="1" lang="en-GB" sz="1400" u="none" cap="none" strike="noStrike">
                          <a:latin typeface="Lato"/>
                          <a:ea typeface="Lato"/>
                          <a:cs typeface="Lato"/>
                          <a:sym typeface="Lato"/>
                        </a:rPr>
                        <a:t>Better regulation or checks of how games include and promote in-game purchases</a:t>
                      </a:r>
                      <a:endParaRPr i="1" sz="1400" u="none" cap="none" strike="noStrike">
                        <a:latin typeface="Lato"/>
                        <a:ea typeface="Lato"/>
                        <a:cs typeface="Lato"/>
                        <a:sym typeface="Lato"/>
                      </a:endParaRPr>
                    </a:p>
                  </a:txBody>
                  <a:tcPr marT="91425" marB="91425" marR="91425" marL="91425">
                    <a:solidFill>
                      <a:schemeClr val="lt1"/>
                    </a:solidFill>
                  </a:tcPr>
                </a:tc>
                <a:tc>
                  <a:txBody>
                    <a:bodyPr/>
                    <a:lstStyle/>
                    <a:p>
                      <a:pPr indent="0" lvl="0" marL="0" marR="0" rtl="0" algn="l">
                        <a:lnSpc>
                          <a:spcPct val="100000"/>
                        </a:lnSpc>
                        <a:spcBef>
                          <a:spcPts val="0"/>
                        </a:spcBef>
                        <a:spcAft>
                          <a:spcPts val="0"/>
                        </a:spcAft>
                        <a:buClr>
                          <a:srgbClr val="000000"/>
                        </a:buClr>
                        <a:buSzPts val="1400"/>
                        <a:buFont typeface="Arial"/>
                        <a:buNone/>
                      </a:pPr>
                      <a:r>
                        <a:t/>
                      </a:r>
                      <a:endParaRPr sz="1400" u="none" cap="none" strike="noStrike">
                        <a:latin typeface="Lato"/>
                        <a:ea typeface="Lato"/>
                        <a:cs typeface="Lato"/>
                        <a:sym typeface="Lato"/>
                      </a:endParaRPr>
                    </a:p>
                  </a:txBody>
                  <a:tcPr marT="91425" marB="91425" marR="91425" marL="91425">
                    <a:solidFill>
                      <a:schemeClr val="lt1"/>
                    </a:solidFill>
                  </a:tcPr>
                </a:tc>
                <a:tc>
                  <a:txBody>
                    <a:bodyPr/>
                    <a:lstStyle/>
                    <a:p>
                      <a:pPr indent="0" lvl="0" marL="0" marR="0" rtl="0" algn="l">
                        <a:lnSpc>
                          <a:spcPct val="100000"/>
                        </a:lnSpc>
                        <a:spcBef>
                          <a:spcPts val="0"/>
                        </a:spcBef>
                        <a:spcAft>
                          <a:spcPts val="0"/>
                        </a:spcAft>
                        <a:buClr>
                          <a:srgbClr val="000000"/>
                        </a:buClr>
                        <a:buSzPts val="1400"/>
                        <a:buFont typeface="Arial"/>
                        <a:buNone/>
                      </a:pPr>
                      <a:r>
                        <a:t/>
                      </a:r>
                      <a:endParaRPr sz="1400" u="none" cap="none" strike="noStrike">
                        <a:latin typeface="Lato"/>
                        <a:ea typeface="Lato"/>
                        <a:cs typeface="Lato"/>
                        <a:sym typeface="Lato"/>
                      </a:endParaRPr>
                    </a:p>
                  </a:txBody>
                  <a:tcPr marT="91425" marB="91425" marR="91425" marL="91425">
                    <a:solidFill>
                      <a:schemeClr val="lt1"/>
                    </a:solidFill>
                  </a:tcPr>
                </a:tc>
              </a:tr>
              <a:tr h="609575">
                <a:tc>
                  <a:txBody>
                    <a:bodyPr/>
                    <a:lstStyle/>
                    <a:p>
                      <a:pPr indent="0" lvl="0" marL="0" marR="0" rtl="0" algn="l">
                        <a:lnSpc>
                          <a:spcPct val="100000"/>
                        </a:lnSpc>
                        <a:spcBef>
                          <a:spcPts val="0"/>
                        </a:spcBef>
                        <a:spcAft>
                          <a:spcPts val="0"/>
                        </a:spcAft>
                        <a:buClr>
                          <a:srgbClr val="000000"/>
                        </a:buClr>
                        <a:buSzPts val="1400"/>
                        <a:buFont typeface="Arial"/>
                        <a:buNone/>
                      </a:pPr>
                      <a:r>
                        <a:rPr i="1" lang="en-GB" sz="1400" u="none" cap="none" strike="noStrike">
                          <a:latin typeface="Lato"/>
                          <a:ea typeface="Lato"/>
                          <a:cs typeface="Lato"/>
                          <a:sym typeface="Lato"/>
                        </a:rPr>
                        <a:t>Using real currency to show the cost</a:t>
                      </a:r>
                      <a:endParaRPr i="1" sz="1400" u="none" cap="none" strike="noStrike">
                        <a:latin typeface="Lato"/>
                        <a:ea typeface="Lato"/>
                        <a:cs typeface="Lato"/>
                        <a:sym typeface="Lato"/>
                      </a:endParaRPr>
                    </a:p>
                  </a:txBody>
                  <a:tcPr marT="91425" marB="91425" marR="91425" marL="91425">
                    <a:solidFill>
                      <a:schemeClr val="lt1"/>
                    </a:solidFill>
                  </a:tcPr>
                </a:tc>
                <a:tc>
                  <a:txBody>
                    <a:bodyPr/>
                    <a:lstStyle/>
                    <a:p>
                      <a:pPr indent="0" lvl="0" marL="0" marR="0" rtl="0" algn="l">
                        <a:lnSpc>
                          <a:spcPct val="100000"/>
                        </a:lnSpc>
                        <a:spcBef>
                          <a:spcPts val="0"/>
                        </a:spcBef>
                        <a:spcAft>
                          <a:spcPts val="0"/>
                        </a:spcAft>
                        <a:buClr>
                          <a:srgbClr val="000000"/>
                        </a:buClr>
                        <a:buSzPts val="1400"/>
                        <a:buFont typeface="Arial"/>
                        <a:buNone/>
                      </a:pPr>
                      <a:r>
                        <a:t/>
                      </a:r>
                      <a:endParaRPr sz="1400" u="none" cap="none" strike="noStrike">
                        <a:latin typeface="Lato"/>
                        <a:ea typeface="Lato"/>
                        <a:cs typeface="Lato"/>
                        <a:sym typeface="Lato"/>
                      </a:endParaRPr>
                    </a:p>
                  </a:txBody>
                  <a:tcPr marT="91425" marB="91425" marR="91425" marL="91425">
                    <a:solidFill>
                      <a:schemeClr val="lt1"/>
                    </a:solidFill>
                  </a:tcPr>
                </a:tc>
                <a:tc>
                  <a:txBody>
                    <a:bodyPr/>
                    <a:lstStyle/>
                    <a:p>
                      <a:pPr indent="0" lvl="0" marL="0" marR="0" rtl="0" algn="l">
                        <a:lnSpc>
                          <a:spcPct val="100000"/>
                        </a:lnSpc>
                        <a:spcBef>
                          <a:spcPts val="0"/>
                        </a:spcBef>
                        <a:spcAft>
                          <a:spcPts val="0"/>
                        </a:spcAft>
                        <a:buClr>
                          <a:srgbClr val="000000"/>
                        </a:buClr>
                        <a:buSzPts val="1400"/>
                        <a:buFont typeface="Arial"/>
                        <a:buNone/>
                      </a:pPr>
                      <a:r>
                        <a:t/>
                      </a:r>
                      <a:endParaRPr sz="1400" u="none" cap="none" strike="noStrike">
                        <a:latin typeface="Lato"/>
                        <a:ea typeface="Lato"/>
                        <a:cs typeface="Lato"/>
                        <a:sym typeface="Lato"/>
                      </a:endParaRPr>
                    </a:p>
                  </a:txBody>
                  <a:tcPr marT="91425" marB="91425" marR="91425" marL="91425">
                    <a:solidFill>
                      <a:schemeClr val="lt1"/>
                    </a:solidFill>
                  </a:tcPr>
                </a:tc>
              </a:tr>
              <a:tr h="609575">
                <a:tc>
                  <a:txBody>
                    <a:bodyPr/>
                    <a:lstStyle/>
                    <a:p>
                      <a:pPr indent="0" lvl="0" marL="0" marR="0" rtl="0" algn="l">
                        <a:lnSpc>
                          <a:spcPct val="100000"/>
                        </a:lnSpc>
                        <a:spcBef>
                          <a:spcPts val="0"/>
                        </a:spcBef>
                        <a:spcAft>
                          <a:spcPts val="0"/>
                        </a:spcAft>
                        <a:buClr>
                          <a:srgbClr val="000000"/>
                        </a:buClr>
                        <a:buSzPts val="1400"/>
                        <a:buFont typeface="Arial"/>
                        <a:buNone/>
                      </a:pPr>
                      <a:r>
                        <a:rPr i="1" lang="en-GB" sz="1400" u="none" cap="none" strike="noStrike">
                          <a:latin typeface="Lato"/>
                          <a:ea typeface="Lato"/>
                          <a:cs typeface="Lato"/>
                          <a:sym typeface="Lato"/>
                        </a:rPr>
                        <a:t>Better access and promotion of parent controls</a:t>
                      </a:r>
                      <a:endParaRPr i="1" sz="1400" u="none" cap="none" strike="noStrike">
                        <a:latin typeface="Lato"/>
                        <a:ea typeface="Lato"/>
                        <a:cs typeface="Lato"/>
                        <a:sym typeface="Lato"/>
                      </a:endParaRPr>
                    </a:p>
                  </a:txBody>
                  <a:tcPr marT="91425" marB="91425" marR="91425" marL="91425">
                    <a:solidFill>
                      <a:schemeClr val="lt1"/>
                    </a:solidFill>
                  </a:tcPr>
                </a:tc>
                <a:tc>
                  <a:txBody>
                    <a:bodyPr/>
                    <a:lstStyle/>
                    <a:p>
                      <a:pPr indent="0" lvl="0" marL="0" marR="0" rtl="0" algn="l">
                        <a:lnSpc>
                          <a:spcPct val="100000"/>
                        </a:lnSpc>
                        <a:spcBef>
                          <a:spcPts val="0"/>
                        </a:spcBef>
                        <a:spcAft>
                          <a:spcPts val="0"/>
                        </a:spcAft>
                        <a:buClr>
                          <a:srgbClr val="000000"/>
                        </a:buClr>
                        <a:buSzPts val="1400"/>
                        <a:buFont typeface="Arial"/>
                        <a:buNone/>
                      </a:pPr>
                      <a:r>
                        <a:t/>
                      </a:r>
                      <a:endParaRPr sz="1400" u="none" cap="none" strike="noStrike">
                        <a:latin typeface="Lato"/>
                        <a:ea typeface="Lato"/>
                        <a:cs typeface="Lato"/>
                        <a:sym typeface="Lato"/>
                      </a:endParaRPr>
                    </a:p>
                  </a:txBody>
                  <a:tcPr marT="91425" marB="91425" marR="91425" marL="91425">
                    <a:solidFill>
                      <a:schemeClr val="lt1"/>
                    </a:solidFill>
                  </a:tcPr>
                </a:tc>
                <a:tc>
                  <a:txBody>
                    <a:bodyPr/>
                    <a:lstStyle/>
                    <a:p>
                      <a:pPr indent="0" lvl="0" marL="0" marR="0" rtl="0" algn="l">
                        <a:lnSpc>
                          <a:spcPct val="100000"/>
                        </a:lnSpc>
                        <a:spcBef>
                          <a:spcPts val="0"/>
                        </a:spcBef>
                        <a:spcAft>
                          <a:spcPts val="0"/>
                        </a:spcAft>
                        <a:buClr>
                          <a:srgbClr val="000000"/>
                        </a:buClr>
                        <a:buSzPts val="1400"/>
                        <a:buFont typeface="Arial"/>
                        <a:buNone/>
                      </a:pPr>
                      <a:r>
                        <a:t/>
                      </a:r>
                      <a:endParaRPr sz="1400" u="none" cap="none" strike="noStrike">
                        <a:latin typeface="Lato"/>
                        <a:ea typeface="Lato"/>
                        <a:cs typeface="Lato"/>
                        <a:sym typeface="Lato"/>
                      </a:endParaRPr>
                    </a:p>
                  </a:txBody>
                  <a:tcPr marT="91425" marB="91425" marR="91425" marL="91425">
                    <a:solidFill>
                      <a:schemeClr val="lt1"/>
                    </a:solidFill>
                  </a:tcPr>
                </a:tc>
              </a:tr>
              <a:tr h="832050">
                <a:tc>
                  <a:txBody>
                    <a:bodyPr/>
                    <a:lstStyle/>
                    <a:p>
                      <a:pPr indent="0" lvl="0" marL="0" marR="0" rtl="0" algn="l">
                        <a:lnSpc>
                          <a:spcPct val="100000"/>
                        </a:lnSpc>
                        <a:spcBef>
                          <a:spcPts val="0"/>
                        </a:spcBef>
                        <a:spcAft>
                          <a:spcPts val="0"/>
                        </a:spcAft>
                        <a:buClr>
                          <a:srgbClr val="000000"/>
                        </a:buClr>
                        <a:buSzPts val="1400"/>
                        <a:buFont typeface="Arial"/>
                        <a:buNone/>
                      </a:pPr>
                      <a:r>
                        <a:rPr i="1" lang="en-GB" sz="1400" u="none" cap="none" strike="noStrike">
                          <a:latin typeface="Lato"/>
                          <a:ea typeface="Lato"/>
                          <a:cs typeface="Lato"/>
                          <a:sym typeface="Lato"/>
                        </a:rPr>
                        <a:t>Stricter age requirements for making in-game purchases</a:t>
                      </a:r>
                      <a:endParaRPr i="1" sz="1400" u="none" cap="none" strike="noStrike">
                        <a:latin typeface="Lato"/>
                        <a:ea typeface="Lato"/>
                        <a:cs typeface="Lato"/>
                        <a:sym typeface="Lato"/>
                      </a:endParaRPr>
                    </a:p>
                    <a:p>
                      <a:pPr indent="0" lvl="0" marL="0" marR="0" rtl="0" algn="l">
                        <a:lnSpc>
                          <a:spcPct val="100000"/>
                        </a:lnSpc>
                        <a:spcBef>
                          <a:spcPts val="0"/>
                        </a:spcBef>
                        <a:spcAft>
                          <a:spcPts val="0"/>
                        </a:spcAft>
                        <a:buClr>
                          <a:srgbClr val="000000"/>
                        </a:buClr>
                        <a:buSzPts val="1400"/>
                        <a:buFont typeface="Arial"/>
                        <a:buNone/>
                      </a:pPr>
                      <a:r>
                        <a:t/>
                      </a:r>
                      <a:endParaRPr i="1" sz="1400" u="none" cap="none" strike="noStrike">
                        <a:latin typeface="Lato"/>
                        <a:ea typeface="Lato"/>
                        <a:cs typeface="Lato"/>
                        <a:sym typeface="Lato"/>
                      </a:endParaRPr>
                    </a:p>
                  </a:txBody>
                  <a:tcPr marT="91425" marB="91425" marR="91425" marL="91425">
                    <a:solidFill>
                      <a:schemeClr val="lt1"/>
                    </a:solidFill>
                  </a:tcPr>
                </a:tc>
                <a:tc>
                  <a:txBody>
                    <a:bodyPr/>
                    <a:lstStyle/>
                    <a:p>
                      <a:pPr indent="0" lvl="0" marL="0" marR="0" rtl="0" algn="l">
                        <a:lnSpc>
                          <a:spcPct val="100000"/>
                        </a:lnSpc>
                        <a:spcBef>
                          <a:spcPts val="0"/>
                        </a:spcBef>
                        <a:spcAft>
                          <a:spcPts val="0"/>
                        </a:spcAft>
                        <a:buClr>
                          <a:srgbClr val="000000"/>
                        </a:buClr>
                        <a:buSzPts val="1400"/>
                        <a:buFont typeface="Arial"/>
                        <a:buNone/>
                      </a:pPr>
                      <a:r>
                        <a:t/>
                      </a:r>
                      <a:endParaRPr sz="1400" u="none" cap="none" strike="noStrike">
                        <a:latin typeface="Lato"/>
                        <a:ea typeface="Lato"/>
                        <a:cs typeface="Lato"/>
                        <a:sym typeface="Lato"/>
                      </a:endParaRPr>
                    </a:p>
                  </a:txBody>
                  <a:tcPr marT="91425" marB="91425" marR="91425" marL="91425">
                    <a:solidFill>
                      <a:schemeClr val="lt1"/>
                    </a:solidFill>
                  </a:tcPr>
                </a:tc>
                <a:tc>
                  <a:txBody>
                    <a:bodyPr/>
                    <a:lstStyle/>
                    <a:p>
                      <a:pPr indent="0" lvl="0" marL="0" marR="0" rtl="0" algn="l">
                        <a:lnSpc>
                          <a:spcPct val="100000"/>
                        </a:lnSpc>
                        <a:spcBef>
                          <a:spcPts val="0"/>
                        </a:spcBef>
                        <a:spcAft>
                          <a:spcPts val="0"/>
                        </a:spcAft>
                        <a:buClr>
                          <a:srgbClr val="000000"/>
                        </a:buClr>
                        <a:buSzPts val="1400"/>
                        <a:buFont typeface="Arial"/>
                        <a:buNone/>
                      </a:pPr>
                      <a:r>
                        <a:t/>
                      </a:r>
                      <a:endParaRPr sz="1400" u="none" cap="none" strike="noStrike">
                        <a:latin typeface="Lato"/>
                        <a:ea typeface="Lato"/>
                        <a:cs typeface="Lato"/>
                        <a:sym typeface="Lato"/>
                      </a:endParaRPr>
                    </a:p>
                  </a:txBody>
                  <a:tcPr marT="91425" marB="91425" marR="91425" marL="91425">
                    <a:solidFill>
                      <a:schemeClr val="lt1"/>
                    </a:solidFill>
                  </a:tcPr>
                </a:tc>
              </a:tr>
              <a:tr h="396200">
                <a:tc>
                  <a:txBody>
                    <a:bodyPr/>
                    <a:lstStyle/>
                    <a:p>
                      <a:pPr indent="0" lvl="0" marL="0" marR="0" rtl="0" algn="l">
                        <a:lnSpc>
                          <a:spcPct val="100000"/>
                        </a:lnSpc>
                        <a:spcBef>
                          <a:spcPts val="0"/>
                        </a:spcBef>
                        <a:spcAft>
                          <a:spcPts val="0"/>
                        </a:spcAft>
                        <a:buClr>
                          <a:srgbClr val="000000"/>
                        </a:buClr>
                        <a:buSzPts val="1400"/>
                        <a:buFont typeface="Arial"/>
                        <a:buNone/>
                      </a:pPr>
                      <a:r>
                        <a:rPr b="1" i="1" lang="en-GB" sz="1400" u="none" cap="none" strike="noStrike">
                          <a:solidFill>
                            <a:schemeClr val="accent2"/>
                          </a:solidFill>
                          <a:latin typeface="Lato"/>
                          <a:ea typeface="Lato"/>
                          <a:cs typeface="Lato"/>
                          <a:sym typeface="Lato"/>
                        </a:rPr>
                        <a:t>What ideas do you have?</a:t>
                      </a:r>
                      <a:endParaRPr b="1" i="1" sz="1400" u="none" cap="none" strike="noStrike">
                        <a:solidFill>
                          <a:schemeClr val="accent2"/>
                        </a:solidFill>
                        <a:latin typeface="Lato"/>
                        <a:ea typeface="Lato"/>
                        <a:cs typeface="Lato"/>
                        <a:sym typeface="Lato"/>
                      </a:endParaRPr>
                    </a:p>
                  </a:txBody>
                  <a:tcPr marT="91425" marB="91425" marR="91425" marL="91425">
                    <a:solidFill>
                      <a:schemeClr val="lt1"/>
                    </a:solidFill>
                  </a:tcPr>
                </a:tc>
                <a:tc>
                  <a:txBody>
                    <a:bodyPr/>
                    <a:lstStyle/>
                    <a:p>
                      <a:pPr indent="0" lvl="0" marL="0" marR="0" rtl="0" algn="l">
                        <a:lnSpc>
                          <a:spcPct val="100000"/>
                        </a:lnSpc>
                        <a:spcBef>
                          <a:spcPts val="0"/>
                        </a:spcBef>
                        <a:spcAft>
                          <a:spcPts val="0"/>
                        </a:spcAft>
                        <a:buClr>
                          <a:srgbClr val="000000"/>
                        </a:buClr>
                        <a:buSzPts val="1400"/>
                        <a:buFont typeface="Arial"/>
                        <a:buNone/>
                      </a:pPr>
                      <a:r>
                        <a:t/>
                      </a:r>
                      <a:endParaRPr sz="1400" u="none" cap="none" strike="noStrike">
                        <a:latin typeface="Lato"/>
                        <a:ea typeface="Lato"/>
                        <a:cs typeface="Lato"/>
                        <a:sym typeface="Lato"/>
                      </a:endParaRPr>
                    </a:p>
                  </a:txBody>
                  <a:tcPr marT="91425" marB="91425" marR="91425" marL="91425">
                    <a:solidFill>
                      <a:schemeClr val="lt1"/>
                    </a:solidFill>
                  </a:tcPr>
                </a:tc>
                <a:tc>
                  <a:txBody>
                    <a:bodyPr/>
                    <a:lstStyle/>
                    <a:p>
                      <a:pPr indent="0" lvl="0" marL="0" marR="0" rtl="0" algn="l">
                        <a:lnSpc>
                          <a:spcPct val="100000"/>
                        </a:lnSpc>
                        <a:spcBef>
                          <a:spcPts val="0"/>
                        </a:spcBef>
                        <a:spcAft>
                          <a:spcPts val="0"/>
                        </a:spcAft>
                        <a:buClr>
                          <a:srgbClr val="000000"/>
                        </a:buClr>
                        <a:buSzPts val="1400"/>
                        <a:buFont typeface="Arial"/>
                        <a:buNone/>
                      </a:pPr>
                      <a:r>
                        <a:t/>
                      </a:r>
                      <a:endParaRPr sz="1400" u="none" cap="none" strike="noStrike">
                        <a:latin typeface="Lato"/>
                        <a:ea typeface="Lato"/>
                        <a:cs typeface="Lato"/>
                        <a:sym typeface="Lato"/>
                      </a:endParaRPr>
                    </a:p>
                  </a:txBody>
                  <a:tcPr marT="91425" marB="91425" marR="91425" marL="91425">
                    <a:solidFill>
                      <a:schemeClr val="lt1"/>
                    </a:solidFill>
                  </a:tcPr>
                </a:tc>
              </a:tr>
            </a:tbl>
          </a:graphicData>
        </a:graphic>
      </p:graphicFrame>
    </p:spTree>
  </p:cSld>
  <p:clrMapOvr>
    <a:masterClrMapping/>
  </p:clrMapOvr>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69" name="Shape 369"/>
        <p:cNvGrpSpPr/>
        <p:nvPr/>
      </p:nvGrpSpPr>
      <p:grpSpPr>
        <a:xfrm>
          <a:off x="0" y="0"/>
          <a:ext cx="0" cy="0"/>
          <a:chOff x="0" y="0"/>
          <a:chExt cx="0" cy="0"/>
        </a:xfrm>
      </p:grpSpPr>
      <p:sp>
        <p:nvSpPr>
          <p:cNvPr id="370" name="Google Shape;370;g1821680791e_0_177"/>
          <p:cNvSpPr txBox="1"/>
          <p:nvPr>
            <p:ph type="ctrTitle"/>
          </p:nvPr>
        </p:nvSpPr>
        <p:spPr>
          <a:xfrm>
            <a:off x="254675" y="242750"/>
            <a:ext cx="7731600" cy="5160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990"/>
              <a:buFont typeface="Arial"/>
              <a:buNone/>
            </a:pPr>
            <a:r>
              <a:t/>
            </a:r>
            <a:endParaRPr b="0" i="0" sz="2900" u="none" cap="none" strike="noStrike">
              <a:solidFill>
                <a:schemeClr val="accent2"/>
              </a:solidFill>
              <a:latin typeface="Lato Black"/>
              <a:ea typeface="Lato Black"/>
              <a:cs typeface="Lato Black"/>
              <a:sym typeface="Lato Black"/>
            </a:endParaRPr>
          </a:p>
          <a:p>
            <a:pPr indent="0" lvl="0" marL="0" marR="0" rtl="0" algn="l">
              <a:lnSpc>
                <a:spcPct val="100000"/>
              </a:lnSpc>
              <a:spcBef>
                <a:spcPts val="0"/>
              </a:spcBef>
              <a:spcAft>
                <a:spcPts val="0"/>
              </a:spcAft>
              <a:buClr>
                <a:srgbClr val="000000"/>
              </a:buClr>
              <a:buSzPts val="990"/>
              <a:buFont typeface="Arial"/>
              <a:buNone/>
            </a:pPr>
            <a:r>
              <a:rPr b="1" i="0" lang="en-GB" sz="2900" u="none" cap="none" strike="noStrike">
                <a:solidFill>
                  <a:schemeClr val="accent2"/>
                </a:solidFill>
                <a:latin typeface="Lato"/>
                <a:ea typeface="Lato"/>
                <a:cs typeface="Lato"/>
                <a:sym typeface="Lato"/>
              </a:rPr>
              <a:t>Managing the cost of gaming</a:t>
            </a:r>
            <a:endParaRPr b="1" i="0" sz="2900" u="none" cap="none" strike="noStrike">
              <a:solidFill>
                <a:schemeClr val="accent2"/>
              </a:solidFill>
              <a:latin typeface="Lato"/>
              <a:ea typeface="Lato"/>
              <a:cs typeface="Lato"/>
              <a:sym typeface="Lato"/>
            </a:endParaRPr>
          </a:p>
          <a:p>
            <a:pPr indent="0" lvl="0" marL="0" marR="0" rtl="0" algn="l">
              <a:lnSpc>
                <a:spcPct val="100000"/>
              </a:lnSpc>
              <a:spcBef>
                <a:spcPts val="0"/>
              </a:spcBef>
              <a:spcAft>
                <a:spcPts val="0"/>
              </a:spcAft>
              <a:buClr>
                <a:srgbClr val="000000"/>
              </a:buClr>
              <a:buSzPts val="990"/>
              <a:buFont typeface="Arial"/>
              <a:buNone/>
            </a:pPr>
            <a:r>
              <a:t/>
            </a:r>
            <a:endParaRPr b="1" i="0" sz="2900" u="none" cap="none" strike="noStrike">
              <a:solidFill>
                <a:schemeClr val="accent2"/>
              </a:solidFill>
              <a:latin typeface="Lato"/>
              <a:ea typeface="Lato"/>
              <a:cs typeface="Lato"/>
              <a:sym typeface="Lato"/>
            </a:endParaRPr>
          </a:p>
        </p:txBody>
      </p:sp>
      <p:sp>
        <p:nvSpPr>
          <p:cNvPr id="371" name="Google Shape;371;g1821680791e_0_177"/>
          <p:cNvSpPr/>
          <p:nvPr/>
        </p:nvSpPr>
        <p:spPr>
          <a:xfrm rot="5400000">
            <a:off x="3987575" y="2179300"/>
            <a:ext cx="430200" cy="2914200"/>
          </a:xfrm>
          <a:prstGeom prst="upDownArrow">
            <a:avLst>
              <a:gd fmla="val 50000" name="adj1"/>
              <a:gd fmla="val 50000" name="adj2"/>
            </a:avLst>
          </a:prstGeom>
          <a:solidFill>
            <a:schemeClr val="accent2"/>
          </a:solidFill>
          <a:ln cap="flat" cmpd="sng" w="9525">
            <a:solidFill>
              <a:schemeClr val="accent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72" name="Google Shape;372;g1821680791e_0_177"/>
          <p:cNvSpPr txBox="1"/>
          <p:nvPr/>
        </p:nvSpPr>
        <p:spPr>
          <a:xfrm>
            <a:off x="6361150" y="3359350"/>
            <a:ext cx="1720200" cy="5541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200"/>
              <a:buFont typeface="Arial"/>
              <a:buNone/>
            </a:pPr>
            <a:r>
              <a:rPr b="1" i="0" lang="en-GB" sz="1200" u="none" cap="none" strike="noStrike">
                <a:solidFill>
                  <a:schemeClr val="accent1"/>
                </a:solidFill>
                <a:latin typeface="Lato"/>
                <a:ea typeface="Lato"/>
                <a:cs typeface="Lato"/>
                <a:sym typeface="Lato"/>
              </a:rPr>
              <a:t>Most effective recommendation</a:t>
            </a:r>
            <a:endParaRPr b="1" i="0" sz="1200" u="none" cap="none" strike="noStrike">
              <a:solidFill>
                <a:schemeClr val="accent1"/>
              </a:solidFill>
              <a:latin typeface="Lato"/>
              <a:ea typeface="Lato"/>
              <a:cs typeface="Lato"/>
              <a:sym typeface="Lato"/>
            </a:endParaRPr>
          </a:p>
        </p:txBody>
      </p:sp>
      <p:sp>
        <p:nvSpPr>
          <p:cNvPr id="373" name="Google Shape;373;g1821680791e_0_177"/>
          <p:cNvSpPr txBox="1"/>
          <p:nvPr/>
        </p:nvSpPr>
        <p:spPr>
          <a:xfrm>
            <a:off x="555025" y="3421300"/>
            <a:ext cx="1904100" cy="5541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200"/>
              <a:buFont typeface="Arial"/>
              <a:buNone/>
            </a:pPr>
            <a:r>
              <a:rPr b="1" i="0" lang="en-GB" sz="1200" u="none" cap="none" strike="noStrike">
                <a:solidFill>
                  <a:schemeClr val="accent1"/>
                </a:solidFill>
                <a:latin typeface="Lato"/>
                <a:ea typeface="Lato"/>
                <a:cs typeface="Lato"/>
                <a:sym typeface="Lato"/>
              </a:rPr>
              <a:t>Least effective recommendation</a:t>
            </a:r>
            <a:endParaRPr b="1" i="0" sz="1200" u="none" cap="none" strike="noStrike">
              <a:solidFill>
                <a:schemeClr val="accent1"/>
              </a:solidFill>
              <a:latin typeface="Lato"/>
              <a:ea typeface="Lato"/>
              <a:cs typeface="Lato"/>
              <a:sym typeface="Lato"/>
            </a:endParaRPr>
          </a:p>
        </p:txBody>
      </p:sp>
      <p:sp>
        <p:nvSpPr>
          <p:cNvPr id="374" name="Google Shape;374;g1821680791e_0_177"/>
          <p:cNvSpPr txBox="1"/>
          <p:nvPr/>
        </p:nvSpPr>
        <p:spPr>
          <a:xfrm>
            <a:off x="298925" y="1239800"/>
            <a:ext cx="5986500" cy="18777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2200"/>
              <a:buFont typeface="Arial"/>
              <a:buNone/>
            </a:pPr>
            <a:r>
              <a:rPr b="0" i="0" lang="en-GB" sz="2200" u="none" cap="none" strike="noStrike">
                <a:solidFill>
                  <a:schemeClr val="accent1"/>
                </a:solidFill>
                <a:latin typeface="Lato"/>
                <a:ea typeface="Lato"/>
                <a:cs typeface="Lato"/>
                <a:sym typeface="Lato"/>
              </a:rPr>
              <a:t>Which recommendation is most useful is tackling the risk of overspending when gaming?</a:t>
            </a:r>
            <a:endParaRPr b="0" i="0" sz="2200" u="none" cap="none" strike="noStrike">
              <a:solidFill>
                <a:schemeClr val="accent1"/>
              </a:solidFill>
              <a:latin typeface="Lato"/>
              <a:ea typeface="Lato"/>
              <a:cs typeface="Lato"/>
              <a:sym typeface="Lato"/>
            </a:endParaRPr>
          </a:p>
          <a:p>
            <a:pPr indent="0" lvl="0" marL="0" marR="0" rtl="0" algn="l">
              <a:lnSpc>
                <a:spcPct val="100000"/>
              </a:lnSpc>
              <a:spcBef>
                <a:spcPts val="0"/>
              </a:spcBef>
              <a:spcAft>
                <a:spcPts val="0"/>
              </a:spcAft>
              <a:buClr>
                <a:srgbClr val="000000"/>
              </a:buClr>
              <a:buSzPts val="2200"/>
              <a:buFont typeface="Arial"/>
              <a:buNone/>
            </a:pPr>
            <a:r>
              <a:t/>
            </a:r>
            <a:endParaRPr b="0" i="0" sz="2200" u="none" cap="none" strike="noStrike">
              <a:solidFill>
                <a:schemeClr val="accent1"/>
              </a:solidFill>
              <a:latin typeface="Lato"/>
              <a:ea typeface="Lato"/>
              <a:cs typeface="Lato"/>
              <a:sym typeface="Lato"/>
            </a:endParaRPr>
          </a:p>
          <a:p>
            <a:pPr indent="0" lvl="0" marL="0" marR="0" rtl="0" algn="l">
              <a:lnSpc>
                <a:spcPct val="100000"/>
              </a:lnSpc>
              <a:spcBef>
                <a:spcPts val="0"/>
              </a:spcBef>
              <a:spcAft>
                <a:spcPts val="0"/>
              </a:spcAft>
              <a:buClr>
                <a:srgbClr val="000000"/>
              </a:buClr>
              <a:buSzPts val="2200"/>
              <a:buFont typeface="Arial"/>
              <a:buNone/>
            </a:pPr>
            <a:r>
              <a:rPr b="0" i="0" lang="en-GB" sz="2200" u="none" cap="none" strike="noStrike">
                <a:solidFill>
                  <a:schemeClr val="accent1"/>
                </a:solidFill>
                <a:latin typeface="Lato"/>
                <a:ea typeface="Lato"/>
                <a:cs typeface="Lato"/>
                <a:sym typeface="Lato"/>
              </a:rPr>
              <a:t>Which recommendation is least useful is tackling the risk of overspending when gaming?</a:t>
            </a:r>
            <a:endParaRPr b="0" i="0" sz="2200" u="none" cap="none" strike="noStrike">
              <a:solidFill>
                <a:schemeClr val="accent1"/>
              </a:solidFill>
              <a:latin typeface="Lato"/>
              <a:ea typeface="Lato"/>
              <a:cs typeface="Lato"/>
              <a:sym typeface="Lato"/>
            </a:endParaRPr>
          </a:p>
        </p:txBody>
      </p:sp>
      <p:sp>
        <p:nvSpPr>
          <p:cNvPr id="375" name="Google Shape;375;g1821680791e_0_177"/>
          <p:cNvSpPr/>
          <p:nvPr/>
        </p:nvSpPr>
        <p:spPr>
          <a:xfrm>
            <a:off x="366100" y="3145450"/>
            <a:ext cx="7731600" cy="1576800"/>
          </a:xfrm>
          <a:prstGeom prst="roundRect">
            <a:avLst>
              <a:gd fmla="val 16667" name="adj"/>
            </a:avLst>
          </a:prstGeom>
          <a:noFill/>
          <a:ln cap="flat" cmpd="sng" w="38100">
            <a:solidFill>
              <a:schemeClr val="accent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pic>
        <p:nvPicPr>
          <p:cNvPr id="376" name="Google Shape;376;g1821680791e_0_177"/>
          <p:cNvPicPr preferRelativeResize="0"/>
          <p:nvPr/>
        </p:nvPicPr>
        <p:blipFill>
          <a:blip r:embed="rId3">
            <a:alphaModFix/>
          </a:blip>
          <a:stretch>
            <a:fillRect/>
          </a:stretch>
        </p:blipFill>
        <p:spPr>
          <a:xfrm>
            <a:off x="6719400" y="3851500"/>
            <a:ext cx="695225" cy="695225"/>
          </a:xfrm>
          <a:prstGeom prst="rect">
            <a:avLst/>
          </a:prstGeom>
          <a:noFill/>
          <a:ln>
            <a:noFill/>
          </a:ln>
        </p:spPr>
      </p:pic>
      <p:pic>
        <p:nvPicPr>
          <p:cNvPr id="377" name="Google Shape;377;g1821680791e_0_177"/>
          <p:cNvPicPr preferRelativeResize="0"/>
          <p:nvPr/>
        </p:nvPicPr>
        <p:blipFill>
          <a:blip r:embed="rId3">
            <a:alphaModFix/>
          </a:blip>
          <a:stretch>
            <a:fillRect/>
          </a:stretch>
        </p:blipFill>
        <p:spPr>
          <a:xfrm rot="10800000">
            <a:off x="752150" y="3933875"/>
            <a:ext cx="674800" cy="674800"/>
          </a:xfrm>
          <a:prstGeom prst="rect">
            <a:avLst/>
          </a:prstGeom>
          <a:noFill/>
          <a:ln>
            <a:noFill/>
          </a:ln>
        </p:spPr>
      </p:pic>
    </p:spTree>
  </p:cSld>
  <p:clrMapOvr>
    <a:masterClrMapping/>
  </p:clrMapOvr>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81" name="Shape 381"/>
        <p:cNvGrpSpPr/>
        <p:nvPr/>
      </p:nvGrpSpPr>
      <p:grpSpPr>
        <a:xfrm>
          <a:off x="0" y="0"/>
          <a:ext cx="0" cy="0"/>
          <a:chOff x="0" y="0"/>
          <a:chExt cx="0" cy="0"/>
        </a:xfrm>
      </p:grpSpPr>
      <p:graphicFrame>
        <p:nvGraphicFramePr>
          <p:cNvPr id="382" name="Google Shape;382;g1b68ce0ba16_0_134"/>
          <p:cNvGraphicFramePr/>
          <p:nvPr/>
        </p:nvGraphicFramePr>
        <p:xfrm>
          <a:off x="207975" y="227750"/>
          <a:ext cx="3000000" cy="3000000"/>
        </p:xfrm>
        <a:graphic>
          <a:graphicData uri="http://schemas.openxmlformats.org/drawingml/2006/table">
            <a:tbl>
              <a:tblPr>
                <a:noFill/>
                <a:tableStyleId>{52B06ABB-9613-4074-A631-10BE46963289}</a:tableStyleId>
              </a:tblPr>
              <a:tblGrid>
                <a:gridCol w="3095600"/>
                <a:gridCol w="4679525"/>
              </a:tblGrid>
              <a:tr h="396200">
                <a:tc>
                  <a:txBody>
                    <a:bodyPr/>
                    <a:lstStyle/>
                    <a:p>
                      <a:pPr indent="0" lvl="0" marL="0" marR="0" rtl="0" algn="ctr">
                        <a:lnSpc>
                          <a:spcPct val="100000"/>
                        </a:lnSpc>
                        <a:spcBef>
                          <a:spcPts val="0"/>
                        </a:spcBef>
                        <a:spcAft>
                          <a:spcPts val="0"/>
                        </a:spcAft>
                        <a:buClr>
                          <a:srgbClr val="000000"/>
                        </a:buClr>
                        <a:buSzPts val="1400"/>
                        <a:buFont typeface="Arial"/>
                        <a:buNone/>
                      </a:pPr>
                      <a:r>
                        <a:rPr b="1" lang="en-GB" sz="1400" u="none" cap="none" strike="noStrike">
                          <a:solidFill>
                            <a:schemeClr val="lt1"/>
                          </a:solidFill>
                          <a:latin typeface="Lato"/>
                          <a:ea typeface="Lato"/>
                          <a:cs typeface="Lato"/>
                          <a:sym typeface="Lato"/>
                        </a:rPr>
                        <a:t>Practices that encourage spending</a:t>
                      </a:r>
                      <a:endParaRPr b="1" sz="1400" u="none" cap="none" strike="noStrike">
                        <a:solidFill>
                          <a:schemeClr val="lt1"/>
                        </a:solidFill>
                        <a:latin typeface="Lato"/>
                        <a:ea typeface="Lato"/>
                        <a:cs typeface="Lato"/>
                        <a:sym typeface="Lato"/>
                      </a:endParaRPr>
                    </a:p>
                  </a:txBody>
                  <a:tcPr marT="91425" marB="91425" marR="91425" marL="91425">
                    <a:solidFill>
                      <a:schemeClr val="accent2"/>
                    </a:solidFill>
                  </a:tcPr>
                </a:tc>
                <a:tc>
                  <a:txBody>
                    <a:bodyPr/>
                    <a:lstStyle/>
                    <a:p>
                      <a:pPr indent="0" lvl="0" marL="0" marR="0" rtl="0" algn="ctr">
                        <a:lnSpc>
                          <a:spcPct val="100000"/>
                        </a:lnSpc>
                        <a:spcBef>
                          <a:spcPts val="0"/>
                        </a:spcBef>
                        <a:spcAft>
                          <a:spcPts val="0"/>
                        </a:spcAft>
                        <a:buClr>
                          <a:srgbClr val="000000"/>
                        </a:buClr>
                        <a:buSzPts val="1400"/>
                        <a:buFont typeface="Arial"/>
                        <a:buNone/>
                      </a:pPr>
                      <a:r>
                        <a:rPr b="1" lang="en-GB" sz="1400" u="none" cap="none" strike="noStrike">
                          <a:solidFill>
                            <a:schemeClr val="lt1"/>
                          </a:solidFill>
                          <a:latin typeface="Lato"/>
                          <a:ea typeface="Lato"/>
                          <a:cs typeface="Lato"/>
                          <a:sym typeface="Lato"/>
                        </a:rPr>
                        <a:t>Ways to combat practice</a:t>
                      </a:r>
                      <a:endParaRPr b="1" sz="1400" u="none" cap="none" strike="noStrike">
                        <a:solidFill>
                          <a:schemeClr val="lt1"/>
                        </a:solidFill>
                        <a:latin typeface="Lato"/>
                        <a:ea typeface="Lato"/>
                        <a:cs typeface="Lato"/>
                        <a:sym typeface="Lato"/>
                      </a:endParaRPr>
                    </a:p>
                  </a:txBody>
                  <a:tcPr marT="91425" marB="91425" marR="91425" marL="91425">
                    <a:solidFill>
                      <a:schemeClr val="accent2"/>
                    </a:solidFill>
                  </a:tcPr>
                </a:tc>
              </a:tr>
              <a:tr h="1036300">
                <a:tc>
                  <a:txBody>
                    <a:bodyPr/>
                    <a:lstStyle/>
                    <a:p>
                      <a:pPr indent="0" lvl="0" marL="0" marR="0" rtl="0" algn="ctr">
                        <a:lnSpc>
                          <a:spcPct val="100000"/>
                        </a:lnSpc>
                        <a:spcBef>
                          <a:spcPts val="0"/>
                        </a:spcBef>
                        <a:spcAft>
                          <a:spcPts val="0"/>
                        </a:spcAft>
                        <a:buClr>
                          <a:srgbClr val="000000"/>
                        </a:buClr>
                        <a:buSzPts val="1400"/>
                        <a:buFont typeface="Arial"/>
                        <a:buNone/>
                      </a:pPr>
                      <a:r>
                        <a:rPr lang="en-GB" sz="1400" u="none" cap="none" strike="noStrike">
                          <a:solidFill>
                            <a:schemeClr val="lt1"/>
                          </a:solidFill>
                          <a:latin typeface="Lato"/>
                          <a:ea typeface="Lato"/>
                          <a:cs typeface="Lato"/>
                          <a:sym typeface="Lato"/>
                        </a:rPr>
                        <a:t>Virtual Currencies</a:t>
                      </a:r>
                      <a:endParaRPr sz="1400" u="none" cap="none" strike="noStrike">
                        <a:solidFill>
                          <a:schemeClr val="lt1"/>
                        </a:solidFill>
                        <a:latin typeface="Lato"/>
                        <a:ea typeface="Lato"/>
                        <a:cs typeface="Lato"/>
                        <a:sym typeface="Lato"/>
                      </a:endParaRPr>
                    </a:p>
                  </a:txBody>
                  <a:tcPr marT="91425" marB="91425" marR="91425" marL="91425" anchor="ctr"/>
                </a:tc>
                <a:tc>
                  <a:txBody>
                    <a:bodyPr/>
                    <a:lstStyle/>
                    <a:p>
                      <a:pPr indent="-317500" lvl="0" marL="457200" marR="0" rtl="0" algn="l">
                        <a:lnSpc>
                          <a:spcPct val="100000"/>
                        </a:lnSpc>
                        <a:spcBef>
                          <a:spcPts val="0"/>
                        </a:spcBef>
                        <a:spcAft>
                          <a:spcPts val="0"/>
                        </a:spcAft>
                        <a:buClr>
                          <a:schemeClr val="lt1"/>
                        </a:buClr>
                        <a:buSzPts val="1400"/>
                        <a:buFont typeface="Lato"/>
                        <a:buChar char="●"/>
                      </a:pPr>
                      <a:r>
                        <a:rPr lang="en-GB" sz="1400" u="none" cap="none" strike="noStrike">
                          <a:solidFill>
                            <a:schemeClr val="lt1"/>
                          </a:solidFill>
                          <a:latin typeface="Lato"/>
                          <a:ea typeface="Lato"/>
                          <a:cs typeface="Lato"/>
                          <a:sym typeface="Lato"/>
                        </a:rPr>
                        <a:t>Estimate actual costs of in game purchases</a:t>
                      </a:r>
                      <a:endParaRPr sz="1400" u="none" cap="none" strike="noStrike">
                        <a:solidFill>
                          <a:schemeClr val="lt1"/>
                        </a:solidFill>
                        <a:latin typeface="Lato"/>
                        <a:ea typeface="Lato"/>
                        <a:cs typeface="Lato"/>
                        <a:sym typeface="Lato"/>
                      </a:endParaRPr>
                    </a:p>
                    <a:p>
                      <a:pPr indent="-317500" lvl="0" marL="457200" marR="0" rtl="0" algn="l">
                        <a:lnSpc>
                          <a:spcPct val="100000"/>
                        </a:lnSpc>
                        <a:spcBef>
                          <a:spcPts val="0"/>
                        </a:spcBef>
                        <a:spcAft>
                          <a:spcPts val="0"/>
                        </a:spcAft>
                        <a:buClr>
                          <a:schemeClr val="lt1"/>
                        </a:buClr>
                        <a:buSzPts val="1400"/>
                        <a:buFont typeface="Lato"/>
                        <a:buChar char="●"/>
                      </a:pPr>
                      <a:r>
                        <a:rPr lang="en-GB" sz="1400" u="none" cap="none" strike="noStrike">
                          <a:solidFill>
                            <a:schemeClr val="lt1"/>
                          </a:solidFill>
                          <a:latin typeface="Lato"/>
                          <a:ea typeface="Lato"/>
                          <a:cs typeface="Lato"/>
                          <a:sym typeface="Lato"/>
                        </a:rPr>
                        <a:t>Keep an eye on your bank account to see the actual amount spent in game</a:t>
                      </a:r>
                      <a:endParaRPr sz="1400" u="none" cap="none" strike="noStrike">
                        <a:solidFill>
                          <a:schemeClr val="lt1"/>
                        </a:solidFill>
                        <a:latin typeface="Lato"/>
                        <a:ea typeface="Lato"/>
                        <a:cs typeface="Lato"/>
                        <a:sym typeface="Lato"/>
                      </a:endParaRPr>
                    </a:p>
                  </a:txBody>
                  <a:tcPr marT="91425" marB="91425" marR="91425" marL="91425" anchor="ctr"/>
                </a:tc>
              </a:tr>
              <a:tr h="731500">
                <a:tc>
                  <a:txBody>
                    <a:bodyPr/>
                    <a:lstStyle/>
                    <a:p>
                      <a:pPr indent="0" lvl="0" marL="0" marR="0" rtl="0" algn="ctr">
                        <a:lnSpc>
                          <a:spcPct val="100000"/>
                        </a:lnSpc>
                        <a:spcBef>
                          <a:spcPts val="0"/>
                        </a:spcBef>
                        <a:spcAft>
                          <a:spcPts val="0"/>
                        </a:spcAft>
                        <a:buClr>
                          <a:srgbClr val="000000"/>
                        </a:buClr>
                        <a:buSzPts val="1400"/>
                        <a:buFont typeface="Arial"/>
                        <a:buNone/>
                      </a:pPr>
                      <a:r>
                        <a:rPr lang="en-GB" sz="1400" u="none" cap="none" strike="noStrike">
                          <a:solidFill>
                            <a:schemeClr val="lt1"/>
                          </a:solidFill>
                          <a:latin typeface="Lato"/>
                          <a:ea typeface="Lato"/>
                          <a:cs typeface="Lato"/>
                          <a:sym typeface="Lato"/>
                        </a:rPr>
                        <a:t>Strange Exchange Rates</a:t>
                      </a:r>
                      <a:endParaRPr sz="1400" u="none" cap="none" strike="noStrike">
                        <a:solidFill>
                          <a:schemeClr val="lt1"/>
                        </a:solidFill>
                        <a:latin typeface="Lato"/>
                        <a:ea typeface="Lato"/>
                        <a:cs typeface="Lato"/>
                        <a:sym typeface="Lato"/>
                      </a:endParaRPr>
                    </a:p>
                  </a:txBody>
                  <a:tcPr marT="91425" marB="91425" marR="91425" marL="91425" anchor="ctr"/>
                </a:tc>
                <a:tc>
                  <a:txBody>
                    <a:bodyPr/>
                    <a:lstStyle/>
                    <a:p>
                      <a:pPr indent="-317500" lvl="0" marL="457200" marR="0" rtl="0" algn="l">
                        <a:lnSpc>
                          <a:spcPct val="100000"/>
                        </a:lnSpc>
                        <a:spcBef>
                          <a:spcPts val="0"/>
                        </a:spcBef>
                        <a:spcAft>
                          <a:spcPts val="0"/>
                        </a:spcAft>
                        <a:buClr>
                          <a:schemeClr val="lt1"/>
                        </a:buClr>
                        <a:buSzPts val="1400"/>
                        <a:buFont typeface="Lato"/>
                        <a:buChar char="●"/>
                      </a:pPr>
                      <a:r>
                        <a:rPr lang="en-GB" sz="1400" u="none" cap="none" strike="noStrike">
                          <a:solidFill>
                            <a:schemeClr val="lt1"/>
                          </a:solidFill>
                          <a:latin typeface="Lato"/>
                          <a:ea typeface="Lato"/>
                          <a:cs typeface="Lato"/>
                          <a:sym typeface="Lato"/>
                        </a:rPr>
                        <a:t>Estimate exchange rates</a:t>
                      </a:r>
                      <a:endParaRPr sz="1400" u="none" cap="none" strike="noStrike">
                        <a:solidFill>
                          <a:schemeClr val="lt1"/>
                        </a:solidFill>
                        <a:latin typeface="Lato"/>
                        <a:ea typeface="Lato"/>
                        <a:cs typeface="Lato"/>
                        <a:sym typeface="Lato"/>
                      </a:endParaRPr>
                    </a:p>
                  </a:txBody>
                  <a:tcPr marT="91425" marB="91425" marR="91425" marL="91425" anchor="ctr"/>
                </a:tc>
              </a:tr>
              <a:tr h="822925">
                <a:tc>
                  <a:txBody>
                    <a:bodyPr/>
                    <a:lstStyle/>
                    <a:p>
                      <a:pPr indent="0" lvl="0" marL="0" marR="0" rtl="0" algn="ctr">
                        <a:lnSpc>
                          <a:spcPct val="100000"/>
                        </a:lnSpc>
                        <a:spcBef>
                          <a:spcPts val="0"/>
                        </a:spcBef>
                        <a:spcAft>
                          <a:spcPts val="0"/>
                        </a:spcAft>
                        <a:buClr>
                          <a:srgbClr val="000000"/>
                        </a:buClr>
                        <a:buSzPts val="1400"/>
                        <a:buFont typeface="Arial"/>
                        <a:buNone/>
                      </a:pPr>
                      <a:r>
                        <a:rPr lang="en-GB" sz="1400" u="none" cap="none" strike="noStrike">
                          <a:solidFill>
                            <a:schemeClr val="lt1"/>
                          </a:solidFill>
                          <a:latin typeface="Lato"/>
                          <a:ea typeface="Lato"/>
                          <a:cs typeface="Lato"/>
                          <a:sym typeface="Lato"/>
                        </a:rPr>
                        <a:t>Easy Payment Process</a:t>
                      </a:r>
                      <a:endParaRPr sz="1400" u="none" cap="none" strike="noStrike">
                        <a:solidFill>
                          <a:schemeClr val="lt1"/>
                        </a:solidFill>
                        <a:latin typeface="Lato"/>
                        <a:ea typeface="Lato"/>
                        <a:cs typeface="Lato"/>
                        <a:sym typeface="Lato"/>
                      </a:endParaRPr>
                    </a:p>
                  </a:txBody>
                  <a:tcPr marT="91425" marB="91425" marR="91425" marL="91425" anchor="ctr"/>
                </a:tc>
                <a:tc>
                  <a:txBody>
                    <a:bodyPr/>
                    <a:lstStyle/>
                    <a:p>
                      <a:pPr indent="-317500" lvl="0" marL="457200" marR="0" rtl="0" algn="l">
                        <a:lnSpc>
                          <a:spcPct val="100000"/>
                        </a:lnSpc>
                        <a:spcBef>
                          <a:spcPts val="0"/>
                        </a:spcBef>
                        <a:spcAft>
                          <a:spcPts val="0"/>
                        </a:spcAft>
                        <a:buClr>
                          <a:schemeClr val="lt1"/>
                        </a:buClr>
                        <a:buSzPts val="1400"/>
                        <a:buFont typeface="Lato"/>
                        <a:buChar char="●"/>
                      </a:pPr>
                      <a:r>
                        <a:rPr lang="en-GB" sz="1400" u="none" cap="none" strike="noStrike">
                          <a:solidFill>
                            <a:schemeClr val="lt1"/>
                          </a:solidFill>
                          <a:latin typeface="Lato"/>
                          <a:ea typeface="Lato"/>
                          <a:cs typeface="Lato"/>
                          <a:sym typeface="Lato"/>
                        </a:rPr>
                        <a:t>Create barriers to spending online</a:t>
                      </a:r>
                      <a:endParaRPr sz="1400" u="none" cap="none" strike="noStrike">
                        <a:solidFill>
                          <a:schemeClr val="lt1"/>
                        </a:solidFill>
                        <a:latin typeface="Lato"/>
                        <a:ea typeface="Lato"/>
                        <a:cs typeface="Lato"/>
                        <a:sym typeface="Lato"/>
                      </a:endParaRPr>
                    </a:p>
                    <a:p>
                      <a:pPr indent="-317500" lvl="1" marL="914400" marR="0" rtl="0" algn="l">
                        <a:lnSpc>
                          <a:spcPct val="100000"/>
                        </a:lnSpc>
                        <a:spcBef>
                          <a:spcPts val="0"/>
                        </a:spcBef>
                        <a:spcAft>
                          <a:spcPts val="0"/>
                        </a:spcAft>
                        <a:buClr>
                          <a:schemeClr val="lt1"/>
                        </a:buClr>
                        <a:buSzPts val="1400"/>
                        <a:buFont typeface="Lato"/>
                        <a:buChar char="○"/>
                      </a:pPr>
                      <a:r>
                        <a:rPr lang="en-GB" sz="1400" u="none" cap="none" strike="noStrike">
                          <a:solidFill>
                            <a:schemeClr val="lt1"/>
                          </a:solidFill>
                          <a:latin typeface="Lato"/>
                          <a:ea typeface="Lato"/>
                          <a:cs typeface="Lato"/>
                          <a:sym typeface="Lato"/>
                        </a:rPr>
                        <a:t>Android and Apple phones can block in-game purchases altogether</a:t>
                      </a:r>
                      <a:endParaRPr sz="1400" u="none" cap="none" strike="noStrike">
                        <a:solidFill>
                          <a:schemeClr val="lt1"/>
                        </a:solidFill>
                        <a:latin typeface="Lato"/>
                        <a:ea typeface="Lato"/>
                        <a:cs typeface="Lato"/>
                        <a:sym typeface="Lato"/>
                      </a:endParaRPr>
                    </a:p>
                  </a:txBody>
                  <a:tcPr marT="91425" marB="91425" marR="91425" marL="91425" anchor="ctr"/>
                </a:tc>
              </a:tr>
              <a:tr h="822925">
                <a:tc>
                  <a:txBody>
                    <a:bodyPr/>
                    <a:lstStyle/>
                    <a:p>
                      <a:pPr indent="0" lvl="0" marL="0" marR="0" rtl="0" algn="ctr">
                        <a:lnSpc>
                          <a:spcPct val="100000"/>
                        </a:lnSpc>
                        <a:spcBef>
                          <a:spcPts val="0"/>
                        </a:spcBef>
                        <a:spcAft>
                          <a:spcPts val="0"/>
                        </a:spcAft>
                        <a:buClr>
                          <a:srgbClr val="000000"/>
                        </a:buClr>
                        <a:buSzPts val="1400"/>
                        <a:buFont typeface="Arial"/>
                        <a:buNone/>
                      </a:pPr>
                      <a:r>
                        <a:rPr lang="en-GB" sz="1400" u="none" cap="none" strike="noStrike">
                          <a:solidFill>
                            <a:schemeClr val="lt1"/>
                          </a:solidFill>
                          <a:latin typeface="Lato"/>
                          <a:ea typeface="Lato"/>
                          <a:cs typeface="Lato"/>
                          <a:sym typeface="Lato"/>
                        </a:rPr>
                        <a:t>Inconveniences embedded in-game</a:t>
                      </a:r>
                      <a:endParaRPr sz="1400" u="none" cap="none" strike="noStrike">
                        <a:solidFill>
                          <a:schemeClr val="lt1"/>
                        </a:solidFill>
                        <a:latin typeface="Lato"/>
                        <a:ea typeface="Lato"/>
                        <a:cs typeface="Lato"/>
                        <a:sym typeface="Lato"/>
                      </a:endParaRPr>
                    </a:p>
                  </a:txBody>
                  <a:tcPr marT="91425" marB="91425" marR="91425" marL="91425" anchor="ctr"/>
                </a:tc>
                <a:tc>
                  <a:txBody>
                    <a:bodyPr/>
                    <a:lstStyle/>
                    <a:p>
                      <a:pPr indent="-317500" lvl="0" marL="457200" marR="0" rtl="0" algn="l">
                        <a:lnSpc>
                          <a:spcPct val="100000"/>
                        </a:lnSpc>
                        <a:spcBef>
                          <a:spcPts val="0"/>
                        </a:spcBef>
                        <a:spcAft>
                          <a:spcPts val="0"/>
                        </a:spcAft>
                        <a:buClr>
                          <a:schemeClr val="lt1"/>
                        </a:buClr>
                        <a:buSzPts val="1400"/>
                        <a:buFont typeface="Lato"/>
                        <a:buChar char="●"/>
                      </a:pPr>
                      <a:r>
                        <a:rPr lang="en-GB" sz="1400" u="none" cap="none" strike="noStrike">
                          <a:solidFill>
                            <a:schemeClr val="lt1"/>
                          </a:solidFill>
                          <a:latin typeface="Lato"/>
                          <a:ea typeface="Lato"/>
                          <a:cs typeface="Lato"/>
                          <a:sym typeface="Lato"/>
                        </a:rPr>
                        <a:t>View these inconveniences as extra challenges that can make the game more satisfying as you complete them</a:t>
                      </a:r>
                      <a:endParaRPr sz="1400" u="none" cap="none" strike="noStrike">
                        <a:solidFill>
                          <a:schemeClr val="lt1"/>
                        </a:solidFill>
                        <a:latin typeface="Lato"/>
                        <a:ea typeface="Lato"/>
                        <a:cs typeface="Lato"/>
                        <a:sym typeface="Lato"/>
                      </a:endParaRPr>
                    </a:p>
                  </a:txBody>
                  <a:tcPr marT="91425" marB="91425" marR="91425" marL="91425" anchor="ctr"/>
                </a:tc>
              </a:tr>
              <a:tr h="822925">
                <a:tc>
                  <a:txBody>
                    <a:bodyPr/>
                    <a:lstStyle/>
                    <a:p>
                      <a:pPr indent="0" lvl="0" marL="0" marR="0" rtl="0" algn="ctr">
                        <a:lnSpc>
                          <a:spcPct val="100000"/>
                        </a:lnSpc>
                        <a:spcBef>
                          <a:spcPts val="0"/>
                        </a:spcBef>
                        <a:spcAft>
                          <a:spcPts val="0"/>
                        </a:spcAft>
                        <a:buClr>
                          <a:srgbClr val="000000"/>
                        </a:buClr>
                        <a:buSzPts val="1400"/>
                        <a:buFont typeface="Arial"/>
                        <a:buNone/>
                      </a:pPr>
                      <a:r>
                        <a:rPr lang="en-GB" sz="1400" u="none" cap="none" strike="noStrike">
                          <a:solidFill>
                            <a:schemeClr val="lt1"/>
                          </a:solidFill>
                          <a:latin typeface="Lato"/>
                          <a:ea typeface="Lato"/>
                          <a:cs typeface="Lato"/>
                          <a:sym typeface="Lato"/>
                        </a:rPr>
                        <a:t>Dynamic Pricing</a:t>
                      </a:r>
                      <a:endParaRPr sz="1400" u="none" cap="none" strike="noStrike">
                        <a:solidFill>
                          <a:schemeClr val="lt1"/>
                        </a:solidFill>
                        <a:latin typeface="Lato"/>
                        <a:ea typeface="Lato"/>
                        <a:cs typeface="Lato"/>
                        <a:sym typeface="Lato"/>
                      </a:endParaRPr>
                    </a:p>
                  </a:txBody>
                  <a:tcPr marT="91425" marB="91425" marR="91425" marL="91425" anchor="ctr"/>
                </a:tc>
                <a:tc>
                  <a:txBody>
                    <a:bodyPr/>
                    <a:lstStyle/>
                    <a:p>
                      <a:pPr indent="-317500" lvl="0" marL="457200" marR="0" rtl="0" algn="l">
                        <a:lnSpc>
                          <a:spcPct val="100000"/>
                        </a:lnSpc>
                        <a:spcBef>
                          <a:spcPts val="0"/>
                        </a:spcBef>
                        <a:spcAft>
                          <a:spcPts val="0"/>
                        </a:spcAft>
                        <a:buClr>
                          <a:schemeClr val="lt1"/>
                        </a:buClr>
                        <a:buSzPts val="1400"/>
                        <a:buFont typeface="Lato"/>
                        <a:buChar char="●"/>
                      </a:pPr>
                      <a:r>
                        <a:rPr lang="en-GB" sz="1400" u="none" cap="none" strike="noStrike">
                          <a:solidFill>
                            <a:schemeClr val="lt1"/>
                          </a:solidFill>
                          <a:latin typeface="Lato"/>
                          <a:ea typeface="Lato"/>
                          <a:cs typeface="Lato"/>
                          <a:sym typeface="Lato"/>
                        </a:rPr>
                        <a:t>Think carefully about whether you are happy with each spending decision</a:t>
                      </a:r>
                      <a:endParaRPr sz="1400" u="none" cap="none" strike="noStrike">
                        <a:solidFill>
                          <a:schemeClr val="lt1"/>
                        </a:solidFill>
                        <a:latin typeface="Lato"/>
                        <a:ea typeface="Lato"/>
                        <a:cs typeface="Lato"/>
                        <a:sym typeface="Lato"/>
                      </a:endParaRPr>
                    </a:p>
                  </a:txBody>
                  <a:tcPr marT="91425" marB="91425" marR="91425" marL="91425" anchor="ctr"/>
                </a:tc>
              </a:tr>
            </a:tbl>
          </a:graphicData>
        </a:graphic>
      </p:graphicFrame>
    </p:spTree>
  </p:cSld>
  <p:clrMapOvr>
    <a:masterClrMapping/>
  </p:clrMapOvr>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86" name="Shape 386"/>
        <p:cNvGrpSpPr/>
        <p:nvPr/>
      </p:nvGrpSpPr>
      <p:grpSpPr>
        <a:xfrm>
          <a:off x="0" y="0"/>
          <a:ext cx="0" cy="0"/>
          <a:chOff x="0" y="0"/>
          <a:chExt cx="0" cy="0"/>
        </a:xfrm>
      </p:grpSpPr>
      <p:sp>
        <p:nvSpPr>
          <p:cNvPr id="387" name="Google Shape;387;g2762ccb0c99_0_5"/>
          <p:cNvSpPr txBox="1"/>
          <p:nvPr>
            <p:ph type="ctrTitle"/>
          </p:nvPr>
        </p:nvSpPr>
        <p:spPr>
          <a:xfrm>
            <a:off x="254675" y="242750"/>
            <a:ext cx="7731600" cy="5160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990"/>
              <a:buFont typeface="Arial"/>
              <a:buNone/>
            </a:pPr>
            <a:r>
              <a:t/>
            </a:r>
            <a:endParaRPr b="0" i="0" sz="2900" u="none" cap="none" strike="noStrike">
              <a:solidFill>
                <a:schemeClr val="accent2"/>
              </a:solidFill>
              <a:latin typeface="Lato Black"/>
              <a:ea typeface="Lato Black"/>
              <a:cs typeface="Lato Black"/>
              <a:sym typeface="Lato Black"/>
            </a:endParaRPr>
          </a:p>
          <a:p>
            <a:pPr indent="0" lvl="0" marL="0" marR="0" rtl="0" algn="l">
              <a:lnSpc>
                <a:spcPct val="100000"/>
              </a:lnSpc>
              <a:spcBef>
                <a:spcPts val="0"/>
              </a:spcBef>
              <a:spcAft>
                <a:spcPts val="0"/>
              </a:spcAft>
              <a:buClr>
                <a:srgbClr val="000000"/>
              </a:buClr>
              <a:buSzPts val="990"/>
              <a:buFont typeface="Arial"/>
              <a:buNone/>
            </a:pPr>
            <a:r>
              <a:rPr b="1" lang="en-GB" sz="2900">
                <a:solidFill>
                  <a:schemeClr val="accent2"/>
                </a:solidFill>
                <a:latin typeface="Lato"/>
                <a:ea typeface="Lato"/>
                <a:cs typeface="Lato"/>
                <a:sym typeface="Lato"/>
              </a:rPr>
              <a:t>Reflection</a:t>
            </a:r>
            <a:endParaRPr b="1" i="0" sz="2900" u="none" cap="none" strike="noStrike">
              <a:solidFill>
                <a:schemeClr val="accent2"/>
              </a:solidFill>
              <a:latin typeface="Lato"/>
              <a:ea typeface="Lato"/>
              <a:cs typeface="Lato"/>
              <a:sym typeface="Lato"/>
            </a:endParaRPr>
          </a:p>
          <a:p>
            <a:pPr indent="0" lvl="0" marL="0" marR="0" rtl="0" algn="l">
              <a:lnSpc>
                <a:spcPct val="100000"/>
              </a:lnSpc>
              <a:spcBef>
                <a:spcPts val="0"/>
              </a:spcBef>
              <a:spcAft>
                <a:spcPts val="0"/>
              </a:spcAft>
              <a:buClr>
                <a:srgbClr val="000000"/>
              </a:buClr>
              <a:buSzPts val="990"/>
              <a:buFont typeface="Arial"/>
              <a:buNone/>
            </a:pPr>
            <a:r>
              <a:t/>
            </a:r>
            <a:endParaRPr b="1" i="0" sz="2900" u="none" cap="none" strike="noStrike">
              <a:solidFill>
                <a:schemeClr val="accent2"/>
              </a:solidFill>
              <a:latin typeface="Lato"/>
              <a:ea typeface="Lato"/>
              <a:cs typeface="Lato"/>
              <a:sym typeface="Lato"/>
            </a:endParaRPr>
          </a:p>
        </p:txBody>
      </p:sp>
      <p:sp>
        <p:nvSpPr>
          <p:cNvPr id="388" name="Google Shape;388;g2762ccb0c99_0_5"/>
          <p:cNvSpPr txBox="1"/>
          <p:nvPr/>
        </p:nvSpPr>
        <p:spPr>
          <a:xfrm>
            <a:off x="254675" y="2190750"/>
            <a:ext cx="4920600" cy="12621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2200"/>
              <a:buFont typeface="Arial"/>
              <a:buNone/>
            </a:pPr>
            <a:r>
              <a:rPr b="1" lang="en-GB" sz="2400">
                <a:solidFill>
                  <a:schemeClr val="accent1"/>
                </a:solidFill>
                <a:latin typeface="Lato"/>
                <a:ea typeface="Lato"/>
                <a:cs typeface="Lato"/>
                <a:sym typeface="Lato"/>
              </a:rPr>
              <a:t>Summarise your 3 main takeaways from the session. </a:t>
            </a:r>
            <a:endParaRPr b="1" sz="2400">
              <a:solidFill>
                <a:schemeClr val="accent1"/>
              </a:solidFill>
              <a:latin typeface="Lato"/>
              <a:ea typeface="Lato"/>
              <a:cs typeface="Lato"/>
              <a:sym typeface="Lato"/>
            </a:endParaRPr>
          </a:p>
          <a:p>
            <a:pPr indent="0" lvl="0" marL="0" marR="0" rtl="0" algn="l">
              <a:lnSpc>
                <a:spcPct val="100000"/>
              </a:lnSpc>
              <a:spcBef>
                <a:spcPts val="0"/>
              </a:spcBef>
              <a:spcAft>
                <a:spcPts val="0"/>
              </a:spcAft>
              <a:buClr>
                <a:srgbClr val="000000"/>
              </a:buClr>
              <a:buSzPts val="2200"/>
              <a:buFont typeface="Arial"/>
              <a:buNone/>
            </a:pPr>
            <a:r>
              <a:rPr i="1" lang="en-GB" sz="2200">
                <a:solidFill>
                  <a:schemeClr val="accent1"/>
                </a:solidFill>
                <a:latin typeface="Lato"/>
                <a:ea typeface="Lato"/>
                <a:cs typeface="Lato"/>
                <a:sym typeface="Lato"/>
              </a:rPr>
              <a:t>Write these down.</a:t>
            </a:r>
            <a:endParaRPr i="1" sz="2200">
              <a:solidFill>
                <a:schemeClr val="accent1"/>
              </a:solidFill>
              <a:latin typeface="Lato"/>
              <a:ea typeface="Lato"/>
              <a:cs typeface="Lato"/>
              <a:sym typeface="Lato"/>
            </a:endParaRPr>
          </a:p>
        </p:txBody>
      </p:sp>
      <p:pic>
        <p:nvPicPr>
          <p:cNvPr id="389" name="Google Shape;389;g2762ccb0c99_0_5"/>
          <p:cNvPicPr preferRelativeResize="0"/>
          <p:nvPr/>
        </p:nvPicPr>
        <p:blipFill rotWithShape="1">
          <a:blip r:embed="rId3">
            <a:alphaModFix/>
          </a:blip>
          <a:srcRect b="0" l="0" r="0" t="0"/>
          <a:stretch/>
        </p:blipFill>
        <p:spPr>
          <a:xfrm>
            <a:off x="5710400" y="1338700"/>
            <a:ext cx="2907900" cy="2907900"/>
          </a:xfrm>
          <a:prstGeom prst="rect">
            <a:avLst/>
          </a:prstGeom>
          <a:noFill/>
          <a:ln>
            <a:noFill/>
          </a:ln>
        </p:spPr>
      </p:pic>
    </p:spTree>
  </p:cSld>
  <p:clrMapOvr>
    <a:masterClrMapping/>
  </p:clrMapOvr>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93" name="Shape 393"/>
        <p:cNvGrpSpPr/>
        <p:nvPr/>
      </p:nvGrpSpPr>
      <p:grpSpPr>
        <a:xfrm>
          <a:off x="0" y="0"/>
          <a:ext cx="0" cy="0"/>
          <a:chOff x="0" y="0"/>
          <a:chExt cx="0" cy="0"/>
        </a:xfrm>
      </p:grpSpPr>
      <p:sp>
        <p:nvSpPr>
          <p:cNvPr id="394" name="Google Shape;394;g1821680791e_0_188"/>
          <p:cNvSpPr txBox="1"/>
          <p:nvPr/>
        </p:nvSpPr>
        <p:spPr>
          <a:xfrm>
            <a:off x="439450" y="978750"/>
            <a:ext cx="6212100" cy="400200"/>
          </a:xfrm>
          <a:prstGeom prst="rect">
            <a:avLst/>
          </a:prstGeom>
          <a:noFill/>
          <a:ln>
            <a:noFill/>
          </a:ln>
        </p:spPr>
        <p:txBody>
          <a:bodyPr anchorCtr="0" anchor="b" bIns="91425" lIns="91425" spcFirstLastPara="1" rIns="91425" wrap="square" tIns="91425">
            <a:sp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95" name="Google Shape;395;g1821680791e_0_188"/>
          <p:cNvSpPr txBox="1"/>
          <p:nvPr/>
        </p:nvSpPr>
        <p:spPr>
          <a:xfrm>
            <a:off x="360374" y="629069"/>
            <a:ext cx="6625500" cy="492600"/>
          </a:xfrm>
          <a:prstGeom prst="rect">
            <a:avLst/>
          </a:prstGeom>
          <a:noFill/>
          <a:ln>
            <a:noFill/>
          </a:ln>
        </p:spPr>
        <p:txBody>
          <a:bodyPr anchorCtr="0" anchor="t" bIns="91425" lIns="91425" spcFirstLastPara="1" rIns="91425" wrap="square" tIns="91425">
            <a:spAutoFit/>
          </a:bodyPr>
          <a:lstStyle/>
          <a:p>
            <a:pPr indent="0" lvl="0" marL="0" marR="0" rtl="0" algn="l">
              <a:lnSpc>
                <a:spcPct val="115000"/>
              </a:lnSpc>
              <a:spcBef>
                <a:spcPts val="0"/>
              </a:spcBef>
              <a:spcAft>
                <a:spcPts val="0"/>
              </a:spcAft>
              <a:buClr>
                <a:srgbClr val="000000"/>
              </a:buClr>
              <a:buSzPts val="1600"/>
              <a:buFont typeface="Arial"/>
              <a:buNone/>
            </a:pPr>
            <a:r>
              <a:rPr b="1" i="0" lang="en-GB" sz="2000" u="none" cap="none" strike="noStrike">
                <a:solidFill>
                  <a:schemeClr val="accent2"/>
                </a:solidFill>
                <a:latin typeface="Lato"/>
                <a:ea typeface="Lato"/>
                <a:cs typeface="Lato"/>
                <a:sym typeface="Lato"/>
              </a:rPr>
              <a:t>By the end of the session, I will be able to:</a:t>
            </a:r>
            <a:endParaRPr b="1" i="0" sz="2000" u="none" cap="none" strike="noStrike">
              <a:solidFill>
                <a:schemeClr val="accent2"/>
              </a:solidFill>
              <a:latin typeface="Lato"/>
              <a:ea typeface="Lato"/>
              <a:cs typeface="Lato"/>
              <a:sym typeface="Lato"/>
            </a:endParaRPr>
          </a:p>
        </p:txBody>
      </p:sp>
      <p:sp>
        <p:nvSpPr>
          <p:cNvPr id="396" name="Google Shape;396;g1821680791e_0_188"/>
          <p:cNvSpPr txBox="1"/>
          <p:nvPr/>
        </p:nvSpPr>
        <p:spPr>
          <a:xfrm>
            <a:off x="287050" y="1197875"/>
            <a:ext cx="8389800" cy="3336600"/>
          </a:xfrm>
          <a:prstGeom prst="rect">
            <a:avLst/>
          </a:prstGeom>
          <a:noFill/>
          <a:ln>
            <a:noFill/>
          </a:ln>
        </p:spPr>
        <p:txBody>
          <a:bodyPr anchorCtr="0" anchor="t" bIns="91425" lIns="91425" spcFirstLastPara="1" rIns="91425" wrap="square" tIns="91425">
            <a:spAutoFit/>
          </a:bodyPr>
          <a:lstStyle/>
          <a:p>
            <a:pPr indent="-368300" lvl="0" marL="457200" marR="0" rtl="0" algn="l">
              <a:lnSpc>
                <a:spcPct val="107000"/>
              </a:lnSpc>
              <a:spcBef>
                <a:spcPts val="0"/>
              </a:spcBef>
              <a:spcAft>
                <a:spcPts val="0"/>
              </a:spcAft>
              <a:buClr>
                <a:srgbClr val="00FF00"/>
              </a:buClr>
              <a:buSzPts val="2200"/>
              <a:buFont typeface="Lato"/>
              <a:buChar char="●"/>
            </a:pPr>
            <a:r>
              <a:rPr b="1" i="0" lang="en-GB" sz="2200" u="none" cap="none" strike="noStrike">
                <a:solidFill>
                  <a:srgbClr val="00FF00"/>
                </a:solidFill>
                <a:latin typeface="Lato"/>
                <a:ea typeface="Lato"/>
                <a:cs typeface="Lato"/>
                <a:sym typeface="Lato"/>
              </a:rPr>
              <a:t>Identify </a:t>
            </a:r>
            <a:r>
              <a:rPr b="0" i="0" lang="en-GB" sz="2200" u="none" cap="none" strike="noStrike">
                <a:solidFill>
                  <a:srgbClr val="00FF00"/>
                </a:solidFill>
                <a:latin typeface="Lato"/>
                <a:ea typeface="Lato"/>
                <a:cs typeface="Lato"/>
                <a:sym typeface="Lato"/>
              </a:rPr>
              <a:t>and </a:t>
            </a:r>
            <a:r>
              <a:rPr b="1" i="0" lang="en-GB" sz="2200" u="none" cap="none" strike="noStrike">
                <a:solidFill>
                  <a:srgbClr val="00FF00"/>
                </a:solidFill>
                <a:latin typeface="Lato"/>
                <a:ea typeface="Lato"/>
                <a:cs typeface="Lato"/>
                <a:sym typeface="Lato"/>
              </a:rPr>
              <a:t>calculate </a:t>
            </a:r>
            <a:r>
              <a:rPr b="0" i="0" lang="en-GB" sz="2200" u="none" cap="none" strike="noStrike">
                <a:solidFill>
                  <a:srgbClr val="00FF00"/>
                </a:solidFill>
                <a:latin typeface="Lato"/>
                <a:ea typeface="Lato"/>
                <a:cs typeface="Lato"/>
                <a:sym typeface="Lato"/>
              </a:rPr>
              <a:t>how the cost of online gaming can escalate</a:t>
            </a:r>
            <a:endParaRPr b="0" i="0" sz="2200" u="none" cap="none" strike="noStrike">
              <a:solidFill>
                <a:srgbClr val="00FF00"/>
              </a:solidFill>
              <a:latin typeface="Lato"/>
              <a:ea typeface="Lato"/>
              <a:cs typeface="Lato"/>
              <a:sym typeface="Lato"/>
            </a:endParaRPr>
          </a:p>
          <a:p>
            <a:pPr indent="0" lvl="0" marL="914400" marR="0" rtl="0" algn="l">
              <a:lnSpc>
                <a:spcPct val="107000"/>
              </a:lnSpc>
              <a:spcBef>
                <a:spcPts val="0"/>
              </a:spcBef>
              <a:spcAft>
                <a:spcPts val="0"/>
              </a:spcAft>
              <a:buNone/>
            </a:pPr>
            <a:r>
              <a:t/>
            </a:r>
            <a:endParaRPr b="1" i="0" sz="2200" u="none" cap="none" strike="noStrike">
              <a:solidFill>
                <a:srgbClr val="00FF00"/>
              </a:solidFill>
              <a:latin typeface="Lato"/>
              <a:ea typeface="Lato"/>
              <a:cs typeface="Lato"/>
              <a:sym typeface="Lato"/>
            </a:endParaRPr>
          </a:p>
          <a:p>
            <a:pPr indent="-368300" lvl="0" marL="457200" marR="0" rtl="0" algn="l">
              <a:lnSpc>
                <a:spcPct val="107000"/>
              </a:lnSpc>
              <a:spcBef>
                <a:spcPts val="0"/>
              </a:spcBef>
              <a:spcAft>
                <a:spcPts val="0"/>
              </a:spcAft>
              <a:buClr>
                <a:srgbClr val="00FF00"/>
              </a:buClr>
              <a:buSzPts val="2200"/>
              <a:buFont typeface="Lato"/>
              <a:buChar char="●"/>
            </a:pPr>
            <a:r>
              <a:rPr b="1" i="0" lang="en-GB" sz="2200" u="none" cap="none" strike="noStrike">
                <a:solidFill>
                  <a:srgbClr val="00FF00"/>
                </a:solidFill>
                <a:latin typeface="Lato"/>
                <a:ea typeface="Lato"/>
                <a:cs typeface="Lato"/>
                <a:sym typeface="Lato"/>
              </a:rPr>
              <a:t>Explain </a:t>
            </a:r>
            <a:r>
              <a:rPr b="0" i="0" lang="en-GB" sz="2200" u="none" cap="none" strike="noStrike">
                <a:solidFill>
                  <a:srgbClr val="00FF00"/>
                </a:solidFill>
                <a:latin typeface="Lato"/>
                <a:ea typeface="Lato"/>
                <a:cs typeface="Lato"/>
                <a:sym typeface="Lato"/>
              </a:rPr>
              <a:t>what can be done to manage spending when gaming</a:t>
            </a:r>
            <a:endParaRPr b="0" i="0" sz="2200" u="none" cap="none" strike="noStrike">
              <a:solidFill>
                <a:srgbClr val="00FF00"/>
              </a:solidFill>
              <a:latin typeface="Lato"/>
              <a:ea typeface="Lato"/>
              <a:cs typeface="Lato"/>
              <a:sym typeface="Lato"/>
            </a:endParaRPr>
          </a:p>
          <a:p>
            <a:pPr indent="0" lvl="0" marL="914400" marR="0" rtl="0" algn="l">
              <a:lnSpc>
                <a:spcPct val="107000"/>
              </a:lnSpc>
              <a:spcBef>
                <a:spcPts val="0"/>
              </a:spcBef>
              <a:spcAft>
                <a:spcPts val="0"/>
              </a:spcAft>
              <a:buNone/>
            </a:pPr>
            <a:r>
              <a:t/>
            </a:r>
            <a:endParaRPr b="1" i="0" sz="2200" u="none" cap="none" strike="noStrike">
              <a:solidFill>
                <a:srgbClr val="00FF00"/>
              </a:solidFill>
              <a:latin typeface="Lato"/>
              <a:ea typeface="Lato"/>
              <a:cs typeface="Lato"/>
              <a:sym typeface="Lato"/>
            </a:endParaRPr>
          </a:p>
          <a:p>
            <a:pPr indent="-368300" lvl="0" marL="457200" marR="0" rtl="0" algn="l">
              <a:lnSpc>
                <a:spcPct val="107000"/>
              </a:lnSpc>
              <a:spcBef>
                <a:spcPts val="0"/>
              </a:spcBef>
              <a:spcAft>
                <a:spcPts val="0"/>
              </a:spcAft>
              <a:buClr>
                <a:srgbClr val="00FF00"/>
              </a:buClr>
              <a:buSzPts val="2200"/>
              <a:buFont typeface="Lato"/>
              <a:buChar char="●"/>
            </a:pPr>
            <a:r>
              <a:rPr b="1" i="0" lang="en-GB" sz="2200" u="none" cap="none" strike="noStrike">
                <a:solidFill>
                  <a:srgbClr val="00FF00"/>
                </a:solidFill>
                <a:latin typeface="Lato"/>
                <a:ea typeface="Lato"/>
                <a:cs typeface="Lato"/>
                <a:sym typeface="Lato"/>
              </a:rPr>
              <a:t>Evaluat</a:t>
            </a:r>
            <a:r>
              <a:rPr b="1" lang="en-GB" sz="2200">
                <a:solidFill>
                  <a:srgbClr val="00FF00"/>
                </a:solidFill>
                <a:latin typeface="Lato"/>
                <a:ea typeface="Lato"/>
                <a:cs typeface="Lato"/>
                <a:sym typeface="Lato"/>
              </a:rPr>
              <a:t>e</a:t>
            </a:r>
            <a:r>
              <a:rPr b="1" i="0" lang="en-GB" sz="2200" u="none" cap="none" strike="noStrike">
                <a:solidFill>
                  <a:srgbClr val="00FF00"/>
                </a:solidFill>
                <a:latin typeface="Lato"/>
                <a:ea typeface="Lato"/>
                <a:cs typeface="Lato"/>
                <a:sym typeface="Lato"/>
              </a:rPr>
              <a:t> </a:t>
            </a:r>
            <a:r>
              <a:rPr b="0" i="0" lang="en-GB" sz="2200" u="none" cap="none" strike="noStrike">
                <a:solidFill>
                  <a:srgbClr val="00FF00"/>
                </a:solidFill>
                <a:latin typeface="Lato"/>
                <a:ea typeface="Lato"/>
                <a:cs typeface="Lato"/>
                <a:sym typeface="Lato"/>
              </a:rPr>
              <a:t>recommendations made to help young people manage their spending when gaming</a:t>
            </a:r>
            <a:endParaRPr b="0" i="0" sz="2200" u="none" cap="none" strike="noStrike">
              <a:solidFill>
                <a:srgbClr val="00FF00"/>
              </a:solidFill>
              <a:latin typeface="Lato"/>
              <a:ea typeface="Lato"/>
              <a:cs typeface="Lato"/>
              <a:sym typeface="Lato"/>
            </a:endParaRPr>
          </a:p>
          <a:p>
            <a:pPr indent="0" lvl="0" marL="914400" marR="0" rtl="0" algn="l">
              <a:lnSpc>
                <a:spcPct val="100000"/>
              </a:lnSpc>
              <a:spcBef>
                <a:spcPts val="0"/>
              </a:spcBef>
              <a:spcAft>
                <a:spcPts val="0"/>
              </a:spcAft>
              <a:buNone/>
            </a:pPr>
            <a:r>
              <a:t/>
            </a:r>
            <a:endParaRPr b="0" i="0" sz="2200" u="none" cap="none" strike="noStrike">
              <a:solidFill>
                <a:srgbClr val="00FF00"/>
              </a:solidFill>
              <a:latin typeface="Lato Light"/>
              <a:ea typeface="Lato Light"/>
              <a:cs typeface="Lato Light"/>
              <a:sym typeface="Lato Light"/>
            </a:endParaRPr>
          </a:p>
          <a:p>
            <a:pPr indent="0" lvl="0" marL="914400" marR="0" rtl="0" algn="l">
              <a:lnSpc>
                <a:spcPct val="107000"/>
              </a:lnSpc>
              <a:spcBef>
                <a:spcPts val="0"/>
              </a:spcBef>
              <a:spcAft>
                <a:spcPts val="0"/>
              </a:spcAft>
              <a:buNone/>
            </a:pPr>
            <a:r>
              <a:t/>
            </a:r>
            <a:endParaRPr b="0" i="0" sz="1800" u="none" cap="none" strike="noStrike">
              <a:solidFill>
                <a:srgbClr val="00FF00"/>
              </a:solidFill>
              <a:latin typeface="Lato Light"/>
              <a:ea typeface="Lato Light"/>
              <a:cs typeface="Lato Light"/>
              <a:sym typeface="Lato Light"/>
            </a:endParaRPr>
          </a:p>
        </p:txBody>
      </p:sp>
    </p:spTree>
  </p:cSld>
  <p:clrMapOvr>
    <a:masterClrMapping/>
  </p:clrMapOvr>
</p:sld>
</file>

<file path=ppt/slides/slide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00" name="Shape 400"/>
        <p:cNvGrpSpPr/>
        <p:nvPr/>
      </p:nvGrpSpPr>
      <p:grpSpPr>
        <a:xfrm>
          <a:off x="0" y="0"/>
          <a:ext cx="0" cy="0"/>
          <a:chOff x="0" y="0"/>
          <a:chExt cx="0" cy="0"/>
        </a:xfrm>
      </p:grpSpPr>
      <p:sp>
        <p:nvSpPr>
          <p:cNvPr id="401" name="Google Shape;401;g21808b642f0_0_0"/>
          <p:cNvSpPr/>
          <p:nvPr/>
        </p:nvSpPr>
        <p:spPr>
          <a:xfrm>
            <a:off x="6177819" y="1184061"/>
            <a:ext cx="2846400" cy="1995600"/>
          </a:xfrm>
          <a:prstGeom prst="rect">
            <a:avLst/>
          </a:prstGeom>
          <a:noFill/>
          <a:ln cap="flat" cmpd="sng" w="28575">
            <a:solidFill>
              <a:schemeClr val="accent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02" name="Google Shape;402;g21808b642f0_0_0"/>
          <p:cNvSpPr txBox="1"/>
          <p:nvPr/>
        </p:nvSpPr>
        <p:spPr>
          <a:xfrm>
            <a:off x="110800" y="391125"/>
            <a:ext cx="8489700" cy="461700"/>
          </a:xfrm>
          <a:prstGeom prst="rect">
            <a:avLst/>
          </a:prstGeom>
          <a:noFill/>
          <a:ln>
            <a:noFill/>
          </a:ln>
        </p:spPr>
        <p:txBody>
          <a:bodyPr anchorCtr="0" anchor="t" bIns="91425" lIns="91425" spcFirstLastPara="1" rIns="91425" wrap="square" tIns="91425">
            <a:spAutoFit/>
          </a:bodyPr>
          <a:lstStyle/>
          <a:p>
            <a:pPr indent="0" lvl="0" marL="0" marR="0" rtl="0" algn="l">
              <a:lnSpc>
                <a:spcPct val="115000"/>
              </a:lnSpc>
              <a:spcBef>
                <a:spcPts val="1200"/>
              </a:spcBef>
              <a:spcAft>
                <a:spcPts val="1200"/>
              </a:spcAft>
              <a:buClr>
                <a:srgbClr val="000000"/>
              </a:buClr>
              <a:buSzPts val="1800"/>
              <a:buFont typeface="Arial"/>
              <a:buNone/>
            </a:pPr>
            <a:r>
              <a:rPr b="1" i="0" lang="en-GB" sz="1800" u="none" cap="none" strike="noStrike">
                <a:solidFill>
                  <a:schemeClr val="lt1"/>
                </a:solidFill>
                <a:latin typeface="Lato"/>
                <a:ea typeface="Lato"/>
                <a:cs typeface="Lato"/>
                <a:sym typeface="Lato"/>
                <a:extLst>
                  <a:ext uri="http://customooxmlschemas.google.com/">
                    <go:slidesCustomData xmlns:go="http://customooxmlschemas.google.com/" textRoundtripDataId="0"/>
                  </a:ext>
                </a:extLst>
              </a:rPr>
              <a:t>Services available for people who have concerns about their personal finances</a:t>
            </a:r>
            <a:endParaRPr b="0" i="0" sz="1400" u="none" cap="none" strike="noStrike">
              <a:solidFill>
                <a:schemeClr val="lt1"/>
              </a:solidFill>
              <a:latin typeface="Arial"/>
              <a:ea typeface="Arial"/>
              <a:cs typeface="Arial"/>
              <a:sym typeface="Arial"/>
            </a:endParaRPr>
          </a:p>
        </p:txBody>
      </p:sp>
      <p:grpSp>
        <p:nvGrpSpPr>
          <p:cNvPr id="403" name="Google Shape;403;g21808b642f0_0_0"/>
          <p:cNvGrpSpPr/>
          <p:nvPr/>
        </p:nvGrpSpPr>
        <p:grpSpPr>
          <a:xfrm>
            <a:off x="151999" y="1183981"/>
            <a:ext cx="2846301" cy="2013582"/>
            <a:chOff x="463400" y="1321175"/>
            <a:chExt cx="2914500" cy="2113109"/>
          </a:xfrm>
        </p:grpSpPr>
        <p:sp>
          <p:nvSpPr>
            <p:cNvPr id="404" name="Google Shape;404;g21808b642f0_0_0"/>
            <p:cNvSpPr/>
            <p:nvPr/>
          </p:nvSpPr>
          <p:spPr>
            <a:xfrm>
              <a:off x="463400" y="1321175"/>
              <a:ext cx="2914500" cy="2094300"/>
            </a:xfrm>
            <a:prstGeom prst="rect">
              <a:avLst/>
            </a:prstGeom>
            <a:noFill/>
            <a:ln cap="flat" cmpd="sng" w="28575">
              <a:solidFill>
                <a:schemeClr val="accent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05" name="Google Shape;405;g21808b642f0_0_0"/>
            <p:cNvSpPr txBox="1"/>
            <p:nvPr/>
          </p:nvSpPr>
          <p:spPr>
            <a:xfrm>
              <a:off x="1345676" y="1339984"/>
              <a:ext cx="2032200" cy="2094300"/>
            </a:xfrm>
            <a:prstGeom prst="rect">
              <a:avLst/>
            </a:prstGeom>
            <a:noFill/>
            <a:ln>
              <a:noFill/>
            </a:ln>
          </p:spPr>
          <p:txBody>
            <a:bodyPr anchorCtr="0" anchor="t" bIns="91425" lIns="91425" spcFirstLastPara="1" rIns="91425" wrap="square" tIns="91425">
              <a:spAutoFit/>
            </a:bodyPr>
            <a:lstStyle/>
            <a:p>
              <a:pPr indent="0" lvl="0" marL="0" marR="0" rtl="0" algn="l">
                <a:lnSpc>
                  <a:spcPct val="115000"/>
                </a:lnSpc>
                <a:spcBef>
                  <a:spcPts val="1200"/>
                </a:spcBef>
                <a:spcAft>
                  <a:spcPts val="1200"/>
                </a:spcAft>
                <a:buClr>
                  <a:srgbClr val="000000"/>
                </a:buClr>
                <a:buSzPts val="1300"/>
                <a:buFont typeface="Arial"/>
                <a:buNone/>
              </a:pPr>
              <a:r>
                <a:rPr b="0" i="0" lang="en-GB" sz="1300" u="sng" cap="none" strike="noStrike">
                  <a:solidFill>
                    <a:schemeClr val="lt1"/>
                  </a:solidFill>
                  <a:latin typeface="Lato"/>
                  <a:ea typeface="Lato"/>
                  <a:cs typeface="Lato"/>
                  <a:sym typeface="Lato"/>
                  <a:hlinkClick r:id="rId3">
                    <a:extLst>
                      <a:ext uri="{A12FA001-AC4F-418D-AE19-62706E023703}">
                        <ahyp:hlinkClr val="tx"/>
                      </a:ext>
                    </a:extLst>
                  </a:hlinkClick>
                </a:rPr>
                <a:t>Citizens Advice – Debt and Money</a:t>
              </a:r>
              <a:r>
                <a:rPr b="0" i="0" lang="en-GB" sz="1300" u="none" cap="none" strike="noStrike">
                  <a:solidFill>
                    <a:schemeClr val="lt1"/>
                  </a:solidFill>
                  <a:latin typeface="Lato"/>
                  <a:ea typeface="Lato"/>
                  <a:cs typeface="Lato"/>
                  <a:sym typeface="Lato"/>
                </a:rPr>
                <a:t> – This resource contains links to advice on a number of topics, including financial difficulties, cost of living and communicating with creditors.</a:t>
              </a:r>
              <a:endParaRPr b="0" i="0" sz="1400" u="none" cap="none" strike="noStrike">
                <a:solidFill>
                  <a:srgbClr val="000000"/>
                </a:solidFill>
                <a:latin typeface="Arial"/>
                <a:ea typeface="Arial"/>
                <a:cs typeface="Arial"/>
                <a:sym typeface="Arial"/>
              </a:endParaRPr>
            </a:p>
          </p:txBody>
        </p:sp>
        <p:pic>
          <p:nvPicPr>
            <p:cNvPr id="406" name="Google Shape;406;g21808b642f0_0_0"/>
            <p:cNvPicPr preferRelativeResize="0"/>
            <p:nvPr/>
          </p:nvPicPr>
          <p:blipFill rotWithShape="1">
            <a:blip r:embed="rId4">
              <a:alphaModFix/>
            </a:blip>
            <a:srcRect b="0" l="0" r="0" t="0"/>
            <a:stretch/>
          </p:blipFill>
          <p:spPr>
            <a:xfrm>
              <a:off x="532125" y="1419947"/>
              <a:ext cx="813554" cy="928675"/>
            </a:xfrm>
            <a:prstGeom prst="rect">
              <a:avLst/>
            </a:prstGeom>
            <a:noFill/>
            <a:ln>
              <a:noFill/>
            </a:ln>
          </p:spPr>
        </p:pic>
      </p:grpSp>
      <p:sp>
        <p:nvSpPr>
          <p:cNvPr id="407" name="Google Shape;407;g21808b642f0_0_0"/>
          <p:cNvSpPr txBox="1"/>
          <p:nvPr/>
        </p:nvSpPr>
        <p:spPr>
          <a:xfrm>
            <a:off x="198525" y="3312950"/>
            <a:ext cx="8778900" cy="738900"/>
          </a:xfrm>
          <a:prstGeom prst="rect">
            <a:avLst/>
          </a:prstGeom>
          <a:noFill/>
          <a:ln cap="flat" cmpd="sng" w="19050">
            <a:solidFill>
              <a:schemeClr val="accent2"/>
            </a:solidFill>
            <a:prstDash val="solid"/>
            <a:round/>
            <a:headEnd len="sm" w="sm" type="none"/>
            <a:tailEnd len="sm" w="sm" type="none"/>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1800"/>
              <a:buFont typeface="Arial"/>
              <a:buNone/>
            </a:pPr>
            <a:r>
              <a:rPr b="1" i="0" lang="en-GB" sz="1800" u="none" cap="none" strike="noStrike">
                <a:solidFill>
                  <a:schemeClr val="accent2"/>
                </a:solidFill>
                <a:latin typeface="Lato"/>
                <a:ea typeface="Lato"/>
                <a:cs typeface="Lato"/>
                <a:sym typeface="Lato"/>
              </a:rPr>
              <a:t>At school, you can speak with an adult you trust. </a:t>
            </a:r>
            <a:endParaRPr b="1" i="0" sz="1800" u="none" cap="none" strike="noStrike">
              <a:solidFill>
                <a:schemeClr val="accent2"/>
              </a:solidFill>
              <a:latin typeface="Lato"/>
              <a:ea typeface="Lato"/>
              <a:cs typeface="Lato"/>
              <a:sym typeface="Lato"/>
            </a:endParaRPr>
          </a:p>
          <a:p>
            <a:pPr indent="0" lvl="0" marL="0" marR="0" rtl="0" algn="ctr">
              <a:lnSpc>
                <a:spcPct val="100000"/>
              </a:lnSpc>
              <a:spcBef>
                <a:spcPts val="0"/>
              </a:spcBef>
              <a:spcAft>
                <a:spcPts val="0"/>
              </a:spcAft>
              <a:buClr>
                <a:srgbClr val="000000"/>
              </a:buClr>
              <a:buSzPts val="1800"/>
              <a:buFont typeface="Arial"/>
              <a:buNone/>
            </a:pPr>
            <a:r>
              <a:rPr b="1" i="0" lang="en-GB" sz="1800" u="none" cap="none" strike="noStrike">
                <a:solidFill>
                  <a:schemeClr val="accent2"/>
                </a:solidFill>
                <a:latin typeface="Lato"/>
                <a:ea typeface="Lato"/>
                <a:cs typeface="Lato"/>
                <a:sym typeface="Lato"/>
              </a:rPr>
              <a:t>This could be your form tutor, head of year or the school’s safeguarding officer.</a:t>
            </a:r>
            <a:endParaRPr b="1" i="0" sz="1800" u="none" cap="none" strike="noStrike">
              <a:solidFill>
                <a:schemeClr val="accent2"/>
              </a:solidFill>
              <a:latin typeface="Lato"/>
              <a:ea typeface="Lato"/>
              <a:cs typeface="Lato"/>
              <a:sym typeface="Lato"/>
            </a:endParaRPr>
          </a:p>
        </p:txBody>
      </p:sp>
      <p:sp>
        <p:nvSpPr>
          <p:cNvPr id="408" name="Google Shape;408;g21808b642f0_0_0"/>
          <p:cNvSpPr txBox="1"/>
          <p:nvPr/>
        </p:nvSpPr>
        <p:spPr>
          <a:xfrm>
            <a:off x="0" y="0"/>
            <a:ext cx="3000000" cy="4002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nvGrpSpPr>
          <p:cNvPr id="409" name="Google Shape;409;g21808b642f0_0_0"/>
          <p:cNvGrpSpPr/>
          <p:nvPr/>
        </p:nvGrpSpPr>
        <p:grpSpPr>
          <a:xfrm>
            <a:off x="3164819" y="1184021"/>
            <a:ext cx="2846301" cy="1995658"/>
            <a:chOff x="3237025" y="1184050"/>
            <a:chExt cx="2914500" cy="2094300"/>
          </a:xfrm>
        </p:grpSpPr>
        <p:sp>
          <p:nvSpPr>
            <p:cNvPr id="410" name="Google Shape;410;g21808b642f0_0_0"/>
            <p:cNvSpPr/>
            <p:nvPr/>
          </p:nvSpPr>
          <p:spPr>
            <a:xfrm>
              <a:off x="3237025" y="1184050"/>
              <a:ext cx="2914500" cy="2094300"/>
            </a:xfrm>
            <a:prstGeom prst="rect">
              <a:avLst/>
            </a:prstGeom>
            <a:noFill/>
            <a:ln cap="flat" cmpd="sng" w="28575">
              <a:solidFill>
                <a:schemeClr val="accent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id="411" name="Google Shape;411;g21808b642f0_0_0"/>
            <p:cNvPicPr preferRelativeResize="0"/>
            <p:nvPr/>
          </p:nvPicPr>
          <p:blipFill rotWithShape="1">
            <a:blip r:embed="rId5">
              <a:alphaModFix/>
            </a:blip>
            <a:srcRect b="0" l="0" r="0" t="0"/>
            <a:stretch/>
          </p:blipFill>
          <p:spPr>
            <a:xfrm>
              <a:off x="3344950" y="1434825"/>
              <a:ext cx="666111" cy="400200"/>
            </a:xfrm>
            <a:prstGeom prst="rect">
              <a:avLst/>
            </a:prstGeom>
            <a:noFill/>
            <a:ln>
              <a:noFill/>
            </a:ln>
          </p:spPr>
        </p:pic>
        <p:sp>
          <p:nvSpPr>
            <p:cNvPr id="412" name="Google Shape;412;g21808b642f0_0_0"/>
            <p:cNvSpPr txBox="1"/>
            <p:nvPr/>
          </p:nvSpPr>
          <p:spPr>
            <a:xfrm>
              <a:off x="4068426" y="1358613"/>
              <a:ext cx="2032200" cy="1852800"/>
            </a:xfrm>
            <a:prstGeom prst="rect">
              <a:avLst/>
            </a:prstGeom>
            <a:noFill/>
            <a:ln>
              <a:noFill/>
            </a:ln>
          </p:spPr>
          <p:txBody>
            <a:bodyPr anchorCtr="0" anchor="t" bIns="91425" lIns="91425" spcFirstLastPara="1" rIns="91425" wrap="square" tIns="91425">
              <a:spAutoFit/>
            </a:bodyPr>
            <a:lstStyle/>
            <a:p>
              <a:pPr indent="0" lvl="0" marL="0" marR="0" rtl="0" algn="l">
                <a:lnSpc>
                  <a:spcPct val="115000"/>
                </a:lnSpc>
                <a:spcBef>
                  <a:spcPts val="1200"/>
                </a:spcBef>
                <a:spcAft>
                  <a:spcPts val="1200"/>
                </a:spcAft>
                <a:buClr>
                  <a:srgbClr val="000000"/>
                </a:buClr>
                <a:buSzPts val="1300"/>
                <a:buFont typeface="Arial"/>
                <a:buNone/>
              </a:pPr>
              <a:r>
                <a:rPr b="0" i="0" lang="en-GB" sz="1300" u="sng" cap="none" strike="noStrike">
                  <a:solidFill>
                    <a:schemeClr val="lt1"/>
                  </a:solidFill>
                  <a:latin typeface="Lato"/>
                  <a:ea typeface="Lato"/>
                  <a:cs typeface="Lato"/>
                  <a:sym typeface="Lato"/>
                  <a:hlinkClick r:id="rId6">
                    <a:extLst>
                      <a:ext uri="{A12FA001-AC4F-418D-AE19-62706E023703}">
                        <ahyp:hlinkClr val="tx"/>
                      </a:ext>
                    </a:extLst>
                  </a:hlinkClick>
                </a:rPr>
                <a:t>National Debtline  – Debt and Money</a:t>
              </a:r>
              <a:r>
                <a:rPr b="0" i="0" lang="en-GB" sz="1300" u="none" cap="none" strike="noStrike">
                  <a:solidFill>
                    <a:schemeClr val="lt1"/>
                  </a:solidFill>
                  <a:latin typeface="Lato"/>
                  <a:ea typeface="Lato"/>
                  <a:cs typeface="Lato"/>
                  <a:sym typeface="Lato"/>
                </a:rPr>
                <a:t> – a debt advice charity run by the </a:t>
              </a:r>
              <a:r>
                <a:rPr b="0" i="0" lang="en-GB" sz="1300" u="sng" cap="none" strike="noStrike">
                  <a:solidFill>
                    <a:schemeClr val="lt1"/>
                  </a:solidFill>
                  <a:latin typeface="Lato"/>
                  <a:ea typeface="Lato"/>
                  <a:cs typeface="Lato"/>
                  <a:sym typeface="Lato"/>
                  <a:hlinkClick r:id="rId7">
                    <a:extLst>
                      <a:ext uri="{A12FA001-AC4F-418D-AE19-62706E023703}">
                        <ahyp:hlinkClr val="tx"/>
                      </a:ext>
                    </a:extLst>
                  </a:hlinkClick>
                </a:rPr>
                <a:t>Money Advice Trust</a:t>
              </a:r>
              <a:r>
                <a:rPr b="0" i="0" lang="en-GB" sz="1300" u="none" cap="none" strike="noStrike">
                  <a:solidFill>
                    <a:schemeClr val="lt1"/>
                  </a:solidFill>
                  <a:latin typeface="Lato"/>
                  <a:ea typeface="Lato"/>
                  <a:cs typeface="Lato"/>
                  <a:sym typeface="Lato"/>
                </a:rPr>
                <a:t>, offering a  free and confidential debt advice service.</a:t>
              </a:r>
              <a:endParaRPr b="0" i="0" sz="1300" u="none" cap="none" strike="noStrike">
                <a:solidFill>
                  <a:schemeClr val="lt1"/>
                </a:solidFill>
                <a:latin typeface="Lato"/>
                <a:ea typeface="Lato"/>
                <a:cs typeface="Lato"/>
                <a:sym typeface="Lato"/>
              </a:endParaRPr>
            </a:p>
          </p:txBody>
        </p:sp>
      </p:grpSp>
      <p:pic>
        <p:nvPicPr>
          <p:cNvPr id="413" name="Google Shape;413;g21808b642f0_0_0"/>
          <p:cNvPicPr preferRelativeResize="0"/>
          <p:nvPr/>
        </p:nvPicPr>
        <p:blipFill rotWithShape="1">
          <a:blip r:embed="rId8">
            <a:alphaModFix/>
          </a:blip>
          <a:srcRect b="0" l="0" r="0" t="0"/>
          <a:stretch/>
        </p:blipFill>
        <p:spPr>
          <a:xfrm>
            <a:off x="6250823" y="1433850"/>
            <a:ext cx="876125" cy="490636"/>
          </a:xfrm>
          <a:prstGeom prst="rect">
            <a:avLst/>
          </a:prstGeom>
          <a:noFill/>
          <a:ln>
            <a:noFill/>
          </a:ln>
        </p:spPr>
      </p:pic>
      <p:sp>
        <p:nvSpPr>
          <p:cNvPr id="414" name="Google Shape;414;g21808b642f0_0_0"/>
          <p:cNvSpPr txBox="1"/>
          <p:nvPr/>
        </p:nvSpPr>
        <p:spPr>
          <a:xfrm>
            <a:off x="7217328" y="1357638"/>
            <a:ext cx="1760100" cy="615000"/>
          </a:xfrm>
          <a:prstGeom prst="rect">
            <a:avLst/>
          </a:prstGeom>
          <a:noFill/>
          <a:ln>
            <a:noFill/>
          </a:ln>
        </p:spPr>
        <p:txBody>
          <a:bodyPr anchorCtr="0" anchor="t" bIns="91425" lIns="91425" spcFirstLastPara="1" rIns="91425" wrap="square" tIns="91425">
            <a:spAutoFit/>
          </a:bodyPr>
          <a:lstStyle/>
          <a:p>
            <a:pPr indent="0" lvl="0" marL="0" marR="0" rtl="0" algn="l">
              <a:lnSpc>
                <a:spcPct val="115000"/>
              </a:lnSpc>
              <a:spcBef>
                <a:spcPts val="0"/>
              </a:spcBef>
              <a:spcAft>
                <a:spcPts val="1900"/>
              </a:spcAft>
              <a:buClr>
                <a:srgbClr val="000000"/>
              </a:buClr>
              <a:buSzPts val="1300"/>
              <a:buFont typeface="Arial"/>
              <a:buNone/>
            </a:pPr>
            <a:r>
              <a:rPr b="1" i="0" lang="en-GB" sz="1300" u="sng" cap="none" strike="noStrike">
                <a:solidFill>
                  <a:schemeClr val="lt1"/>
                </a:solidFill>
                <a:latin typeface="Lato"/>
                <a:ea typeface="Lato"/>
                <a:cs typeface="Lato"/>
                <a:sym typeface="Lato"/>
              </a:rPr>
              <a:t>Childline </a:t>
            </a:r>
            <a:r>
              <a:rPr b="1" i="0" lang="en-GB" sz="1300" u="sng" cap="none" strike="noStrike">
                <a:solidFill>
                  <a:schemeClr val="lt1"/>
                </a:solidFill>
                <a:latin typeface="Lato"/>
                <a:ea typeface="Lato"/>
                <a:cs typeface="Lato"/>
                <a:sym typeface="Lato"/>
                <a:extLst>
                  <a:ext uri="http://customooxmlschemas.google.com/">
                    <go:slidesCustomData xmlns:go="http://customooxmlschemas.google.com/" textRoundtripDataId="1"/>
                  </a:ext>
                </a:extLst>
              </a:rPr>
              <a:t>Helpline</a:t>
            </a:r>
            <a:br>
              <a:rPr b="0" i="0" lang="en-GB" sz="1300" u="none" cap="none" strike="noStrike">
                <a:solidFill>
                  <a:schemeClr val="lt1"/>
                </a:solidFill>
                <a:latin typeface="Lato"/>
                <a:ea typeface="Lato"/>
                <a:cs typeface="Lato"/>
                <a:sym typeface="Lato"/>
                <a:extLst>
                  <a:ext uri="http://customooxmlschemas.google.com/">
                    <go:slidesCustomData xmlns:go="http://customooxmlschemas.google.com/" textRoundtripDataId="2"/>
                  </a:ext>
                </a:extLst>
              </a:rPr>
            </a:br>
            <a:r>
              <a:rPr b="0" i="0" lang="en-GB" sz="1300" u="none" cap="none" strike="noStrike">
                <a:solidFill>
                  <a:schemeClr val="lt1"/>
                </a:solidFill>
                <a:latin typeface="Lato"/>
                <a:ea typeface="Lato"/>
                <a:cs typeface="Lato"/>
                <a:sym typeface="Lato"/>
                <a:extLst>
                  <a:ext uri="http://customooxmlschemas.google.com/">
                    <go:slidesCustomData xmlns:go="http://customooxmlschemas.google.com/" textRoundtripDataId="2"/>
                  </a:ext>
                </a:extLst>
              </a:rPr>
              <a:t>080</a:t>
            </a:r>
            <a:r>
              <a:rPr b="0" i="0" lang="en-GB" sz="1300" u="none" cap="none" strike="noStrike">
                <a:solidFill>
                  <a:schemeClr val="lt1"/>
                </a:solidFill>
                <a:latin typeface="Lato"/>
                <a:ea typeface="Lato"/>
                <a:cs typeface="Lato"/>
                <a:sym typeface="Lato"/>
              </a:rPr>
              <a:t>0 1111</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3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18" name="Shape 418"/>
        <p:cNvGrpSpPr/>
        <p:nvPr/>
      </p:nvGrpSpPr>
      <p:grpSpPr>
        <a:xfrm>
          <a:off x="0" y="0"/>
          <a:ext cx="0" cy="0"/>
          <a:chOff x="0" y="0"/>
          <a:chExt cx="0" cy="0"/>
        </a:xfrm>
      </p:grpSpPr>
      <p:sp>
        <p:nvSpPr>
          <p:cNvPr id="419" name="Google Shape;419;g1821680791e_0_251"/>
          <p:cNvSpPr txBox="1"/>
          <p:nvPr/>
        </p:nvSpPr>
        <p:spPr>
          <a:xfrm>
            <a:off x="0" y="985063"/>
            <a:ext cx="9144000" cy="960600"/>
          </a:xfrm>
          <a:prstGeom prst="rect">
            <a:avLst/>
          </a:prstGeom>
          <a:noFill/>
          <a:ln>
            <a:noFill/>
          </a:ln>
        </p:spPr>
        <p:txBody>
          <a:bodyPr anchorCtr="0" anchor="t" bIns="91425" lIns="91425" spcFirstLastPara="1" rIns="91425" wrap="square" tIns="91425">
            <a:spAutoFit/>
          </a:bodyPr>
          <a:lstStyle/>
          <a:p>
            <a:pPr indent="0" lvl="0" marL="0" marR="0" rtl="0" algn="ctr">
              <a:lnSpc>
                <a:spcPct val="90000"/>
              </a:lnSpc>
              <a:spcBef>
                <a:spcPts val="0"/>
              </a:spcBef>
              <a:spcAft>
                <a:spcPts val="0"/>
              </a:spcAft>
              <a:buClr>
                <a:srgbClr val="000000"/>
              </a:buClr>
              <a:buSzPts val="8000"/>
              <a:buFont typeface="Arial"/>
              <a:buNone/>
            </a:pPr>
            <a:r>
              <a:rPr b="1" i="0" lang="en-GB" sz="5600" u="none" cap="none" strike="noStrike">
                <a:solidFill>
                  <a:schemeClr val="lt1"/>
                </a:solidFill>
                <a:latin typeface="Lato Black"/>
                <a:ea typeface="Lato Black"/>
                <a:cs typeface="Lato Black"/>
                <a:sym typeface="Lato Black"/>
              </a:rPr>
              <a:t>Any questions?</a:t>
            </a:r>
            <a:endParaRPr b="1" i="0" sz="5600" u="none" cap="none" strike="noStrike">
              <a:solidFill>
                <a:schemeClr val="accent2"/>
              </a:solidFill>
              <a:latin typeface="Lato Black"/>
              <a:ea typeface="Lato Black"/>
              <a:cs typeface="Lato Black"/>
              <a:sym typeface="Lato Black"/>
            </a:endParaRPr>
          </a:p>
        </p:txBody>
      </p:sp>
      <p:sp>
        <p:nvSpPr>
          <p:cNvPr id="420" name="Google Shape;420;g1821680791e_0_251"/>
          <p:cNvSpPr/>
          <p:nvPr/>
        </p:nvSpPr>
        <p:spPr>
          <a:xfrm>
            <a:off x="3806600" y="2159450"/>
            <a:ext cx="1734900" cy="1483800"/>
          </a:xfrm>
          <a:prstGeom prst="rect">
            <a:avLst/>
          </a:prstGeom>
          <a:solidFill>
            <a:srgbClr val="FF8022"/>
          </a:solidFill>
          <a:ln cap="flat" cmpd="sng" w="19050">
            <a:solidFill>
              <a:schemeClr val="accent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9600"/>
              <a:buFont typeface="Arial"/>
              <a:buNone/>
            </a:pPr>
            <a:r>
              <a:rPr b="0" i="0" lang="en-GB" sz="9600" u="none" cap="none" strike="noStrike">
                <a:solidFill>
                  <a:srgbClr val="000000"/>
                </a:solidFill>
                <a:latin typeface="Lato Black"/>
                <a:ea typeface="Lato Black"/>
                <a:cs typeface="Lato Black"/>
                <a:sym typeface="Lato Black"/>
              </a:rPr>
              <a:t>?</a:t>
            </a:r>
            <a:endParaRPr b="0" i="0" sz="9600" u="none" cap="none" strike="noStrike">
              <a:solidFill>
                <a:srgbClr val="000000"/>
              </a:solidFill>
              <a:latin typeface="Lato Black"/>
              <a:ea typeface="Lato Black"/>
              <a:cs typeface="Lato Black"/>
              <a:sym typeface="Lato Black"/>
            </a:endParaRPr>
          </a:p>
        </p:txBody>
      </p:sp>
    </p:spTree>
  </p:cSld>
  <p:clrMapOvr>
    <a:masterClrMapping/>
  </p:clrMapOvr>
</p:sld>
</file>

<file path=ppt/slides/slide3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24" name="Shape 424"/>
        <p:cNvGrpSpPr/>
        <p:nvPr/>
      </p:nvGrpSpPr>
      <p:grpSpPr>
        <a:xfrm>
          <a:off x="0" y="0"/>
          <a:ext cx="0" cy="0"/>
          <a:chOff x="0" y="0"/>
          <a:chExt cx="0" cy="0"/>
        </a:xfrm>
      </p:grpSpPr>
      <p:sp>
        <p:nvSpPr>
          <p:cNvPr id="425" name="Google Shape;425;g1821680791e_0_1"/>
          <p:cNvSpPr txBox="1"/>
          <p:nvPr/>
        </p:nvSpPr>
        <p:spPr>
          <a:xfrm>
            <a:off x="326650" y="1293300"/>
            <a:ext cx="8235000" cy="38451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0"/>
              </a:spcBef>
              <a:spcAft>
                <a:spcPts val="0"/>
              </a:spcAft>
              <a:buNone/>
            </a:pPr>
            <a:r>
              <a:rPr b="1" lang="en-GB" sz="1200">
                <a:solidFill>
                  <a:schemeClr val="lt1"/>
                </a:solidFill>
                <a:latin typeface="Lato Black"/>
                <a:ea typeface="Lato Black"/>
                <a:cs typeface="Lato Black"/>
                <a:sym typeface="Lato Black"/>
              </a:rPr>
              <a:t>ARTICLES TO EXTEND LEARNING</a:t>
            </a:r>
            <a:endParaRPr>
              <a:solidFill>
                <a:schemeClr val="lt1"/>
              </a:solidFill>
              <a:latin typeface="Lato"/>
              <a:ea typeface="Lato"/>
              <a:cs typeface="Lato"/>
              <a:sym typeface="Lato"/>
            </a:endParaRPr>
          </a:p>
          <a:p>
            <a:pPr indent="0" lvl="0" marL="0" marR="0" rtl="0" algn="l">
              <a:lnSpc>
                <a:spcPct val="150000"/>
              </a:lnSpc>
              <a:spcBef>
                <a:spcPts val="0"/>
              </a:spcBef>
              <a:spcAft>
                <a:spcPts val="0"/>
              </a:spcAft>
              <a:buNone/>
            </a:pPr>
            <a:r>
              <a:t/>
            </a:r>
            <a:endParaRPr/>
          </a:p>
          <a:p>
            <a:pPr indent="-317500" lvl="0" marL="457200" marR="0" rtl="0" algn="l">
              <a:lnSpc>
                <a:spcPct val="150000"/>
              </a:lnSpc>
              <a:spcBef>
                <a:spcPts val="0"/>
              </a:spcBef>
              <a:spcAft>
                <a:spcPts val="0"/>
              </a:spcAft>
              <a:buClr>
                <a:schemeClr val="lt1"/>
              </a:buClr>
              <a:buSzPts val="1400"/>
              <a:buFont typeface="Lato"/>
              <a:buChar char="●"/>
            </a:pPr>
            <a:r>
              <a:rPr lang="en-GB" u="sng">
                <a:solidFill>
                  <a:schemeClr val="lt1"/>
                </a:solidFill>
                <a:latin typeface="Lato"/>
                <a:ea typeface="Lato"/>
                <a:cs typeface="Lato"/>
                <a:sym typeface="Lato"/>
                <a:hlinkClick r:id="rId3">
                  <a:extLst>
                    <a:ext uri="{A12FA001-AC4F-418D-AE19-62706E023703}">
                      <ahyp:hlinkClr val="tx"/>
                    </a:ext>
                  </a:extLst>
                </a:hlinkClick>
              </a:rPr>
              <a:t>The real cost of gaming</a:t>
            </a:r>
            <a:r>
              <a:rPr lang="en-GB">
                <a:solidFill>
                  <a:schemeClr val="lt1"/>
                </a:solidFill>
                <a:latin typeface="Lato"/>
                <a:ea typeface="Lato"/>
                <a:cs typeface="Lato"/>
                <a:sym typeface="Lato"/>
              </a:rPr>
              <a:t> - Safer Internet</a:t>
            </a:r>
            <a:endParaRPr>
              <a:solidFill>
                <a:schemeClr val="lt1"/>
              </a:solidFill>
              <a:latin typeface="Lato"/>
              <a:ea typeface="Lato"/>
              <a:cs typeface="Lato"/>
              <a:sym typeface="Lato"/>
            </a:endParaRPr>
          </a:p>
          <a:p>
            <a:pPr indent="-317500" lvl="0" marL="457200" marR="0" rtl="0" algn="l">
              <a:lnSpc>
                <a:spcPct val="150000"/>
              </a:lnSpc>
              <a:spcBef>
                <a:spcPts val="0"/>
              </a:spcBef>
              <a:spcAft>
                <a:spcPts val="0"/>
              </a:spcAft>
              <a:buClr>
                <a:schemeClr val="lt1"/>
              </a:buClr>
              <a:buSzPts val="1400"/>
              <a:buFont typeface="Lato"/>
              <a:buChar char="●"/>
            </a:pPr>
            <a:r>
              <a:rPr i="0" lang="en-GB" sz="1400" u="sng" cap="none" strike="noStrike">
                <a:solidFill>
                  <a:schemeClr val="lt1"/>
                </a:solidFill>
                <a:latin typeface="Lato"/>
                <a:ea typeface="Lato"/>
                <a:cs typeface="Lato"/>
                <a:sym typeface="Lato"/>
                <a:hlinkClick r:id="rId4">
                  <a:extLst>
                    <a:ext uri="{A12FA001-AC4F-418D-AE19-62706E023703}">
                      <ahyp:hlinkClr val="tx"/>
                    </a:ext>
                  </a:extLst>
                </a:hlinkClick>
              </a:rPr>
              <a:t>Loot boxes - Parent Zone </a:t>
            </a:r>
            <a:r>
              <a:rPr i="0" lang="en-GB" sz="1400" u="none" cap="none" strike="noStrike">
                <a:solidFill>
                  <a:schemeClr val="lt1"/>
                </a:solidFill>
                <a:latin typeface="Lato"/>
                <a:ea typeface="Lato"/>
                <a:cs typeface="Lato"/>
                <a:sym typeface="Lato"/>
              </a:rPr>
              <a:t> </a:t>
            </a:r>
            <a:endParaRPr i="0" sz="1400" u="none" cap="none" strike="noStrike">
              <a:solidFill>
                <a:schemeClr val="lt1"/>
              </a:solidFill>
              <a:latin typeface="Lato"/>
              <a:ea typeface="Lato"/>
              <a:cs typeface="Lato"/>
              <a:sym typeface="Lato"/>
            </a:endParaRPr>
          </a:p>
          <a:p>
            <a:pPr indent="-317500" lvl="0" marL="457200" marR="0" rtl="0" algn="l">
              <a:lnSpc>
                <a:spcPct val="150000"/>
              </a:lnSpc>
              <a:spcBef>
                <a:spcPts val="0"/>
              </a:spcBef>
              <a:spcAft>
                <a:spcPts val="0"/>
              </a:spcAft>
              <a:buClr>
                <a:schemeClr val="lt1"/>
              </a:buClr>
              <a:buSzPts val="1400"/>
              <a:buFont typeface="Lato"/>
              <a:buChar char="●"/>
            </a:pPr>
            <a:r>
              <a:rPr i="0" lang="en-GB" sz="1400" u="sng" cap="none" strike="noStrike">
                <a:solidFill>
                  <a:schemeClr val="lt1"/>
                </a:solidFill>
                <a:latin typeface="Lato"/>
                <a:ea typeface="Lato"/>
                <a:cs typeface="Lato"/>
                <a:sym typeface="Lato"/>
                <a:hlinkClick r:id="rId5">
                  <a:extLst>
                    <a:ext uri="{A12FA001-AC4F-418D-AE19-62706E023703}">
                      <ahyp:hlinkClr val="tx"/>
                    </a:ext>
                  </a:extLst>
                </a:hlinkClick>
              </a:rPr>
              <a:t>Loot boxes - Gambling Health Alliance</a:t>
            </a:r>
            <a:endParaRPr i="0" sz="1400" u="none" cap="none" strike="noStrike">
              <a:solidFill>
                <a:schemeClr val="lt1"/>
              </a:solidFill>
              <a:latin typeface="Lato"/>
              <a:ea typeface="Lato"/>
              <a:cs typeface="Lato"/>
              <a:sym typeface="Lato"/>
            </a:endParaRPr>
          </a:p>
          <a:p>
            <a:pPr indent="-317500" lvl="0" marL="457200" marR="0" rtl="0" algn="l">
              <a:lnSpc>
                <a:spcPct val="150000"/>
              </a:lnSpc>
              <a:spcBef>
                <a:spcPts val="0"/>
              </a:spcBef>
              <a:spcAft>
                <a:spcPts val="0"/>
              </a:spcAft>
              <a:buClr>
                <a:schemeClr val="lt1"/>
              </a:buClr>
              <a:buSzPts val="1400"/>
              <a:buFont typeface="Lato"/>
              <a:buChar char="●"/>
            </a:pPr>
            <a:r>
              <a:rPr i="0" lang="en-GB" sz="1400" u="sng" cap="none" strike="noStrike">
                <a:solidFill>
                  <a:schemeClr val="lt1"/>
                </a:solidFill>
                <a:latin typeface="Lato"/>
                <a:ea typeface="Lato"/>
                <a:cs typeface="Lato"/>
                <a:sym typeface="Lato"/>
                <a:hlinkClick r:id="rId6">
                  <a:extLst>
                    <a:ext uri="{A12FA001-AC4F-418D-AE19-62706E023703}">
                      <ahyp:hlinkClr val="tx"/>
                    </a:ext>
                  </a:extLst>
                </a:hlinkClick>
              </a:rPr>
              <a:t>In-game spending tips - </a:t>
            </a:r>
            <a:r>
              <a:rPr lang="en-GB" u="sng">
                <a:solidFill>
                  <a:schemeClr val="lt1"/>
                </a:solidFill>
                <a:latin typeface="Lato"/>
                <a:ea typeface="Lato"/>
                <a:cs typeface="Lato"/>
                <a:sym typeface="Lato"/>
                <a:hlinkClick r:id="rId7">
                  <a:extLst>
                    <a:ext uri="{A12FA001-AC4F-418D-AE19-62706E023703}">
                      <ahyp:hlinkClr val="tx"/>
                    </a:ext>
                  </a:extLst>
                </a:hlinkClick>
              </a:rPr>
              <a:t>I</a:t>
            </a:r>
            <a:r>
              <a:rPr i="0" lang="en-GB" sz="1400" u="sng" cap="none" strike="noStrike">
                <a:solidFill>
                  <a:schemeClr val="lt1"/>
                </a:solidFill>
                <a:latin typeface="Lato"/>
                <a:ea typeface="Lato"/>
                <a:cs typeface="Lato"/>
                <a:sym typeface="Lato"/>
                <a:hlinkClick r:id="rId8">
                  <a:extLst>
                    <a:ext uri="{A12FA001-AC4F-418D-AE19-62706E023703}">
                      <ahyp:hlinkClr val="tx"/>
                    </a:ext>
                  </a:extLst>
                </a:hlinkClick>
              </a:rPr>
              <a:t>nternet matters</a:t>
            </a:r>
            <a:endParaRPr i="0" sz="1400" u="none" cap="none" strike="noStrike">
              <a:solidFill>
                <a:schemeClr val="lt1"/>
              </a:solidFill>
              <a:latin typeface="Lato"/>
              <a:ea typeface="Lato"/>
              <a:cs typeface="Lato"/>
              <a:sym typeface="Lato"/>
            </a:endParaRPr>
          </a:p>
          <a:p>
            <a:pPr indent="-317500" lvl="0" marL="457200" marR="0" rtl="0" algn="l">
              <a:lnSpc>
                <a:spcPct val="150000"/>
              </a:lnSpc>
              <a:spcBef>
                <a:spcPts val="0"/>
              </a:spcBef>
              <a:spcAft>
                <a:spcPts val="0"/>
              </a:spcAft>
              <a:buClr>
                <a:schemeClr val="lt1"/>
              </a:buClr>
              <a:buSzPts val="1400"/>
              <a:buFont typeface="Lato"/>
              <a:buChar char="●"/>
            </a:pPr>
            <a:r>
              <a:rPr i="0" lang="en-GB" sz="1400" u="sng" cap="none" strike="noStrike">
                <a:solidFill>
                  <a:schemeClr val="lt1"/>
                </a:solidFill>
                <a:latin typeface="Lato"/>
                <a:ea typeface="Lato"/>
                <a:cs typeface="Lato"/>
                <a:sym typeface="Lato"/>
                <a:hlinkClick r:id="rId9">
                  <a:extLst>
                    <a:ext uri="{A12FA001-AC4F-418D-AE19-62706E023703}">
                      <ahyp:hlinkClr val="tx"/>
                    </a:ext>
                  </a:extLst>
                </a:hlinkClick>
              </a:rPr>
              <a:t>Hidden cost of games - Breck Foundation</a:t>
            </a:r>
            <a:endParaRPr i="0" sz="1400" u="none" cap="none" strike="noStrike">
              <a:solidFill>
                <a:schemeClr val="lt1"/>
              </a:solidFill>
              <a:latin typeface="Lato"/>
              <a:ea typeface="Lato"/>
              <a:cs typeface="Lato"/>
              <a:sym typeface="Lato"/>
            </a:endParaRPr>
          </a:p>
          <a:p>
            <a:pPr indent="-317500" lvl="0" marL="457200" marR="0" rtl="0" algn="l">
              <a:lnSpc>
                <a:spcPct val="150000"/>
              </a:lnSpc>
              <a:spcBef>
                <a:spcPts val="0"/>
              </a:spcBef>
              <a:spcAft>
                <a:spcPts val="0"/>
              </a:spcAft>
              <a:buClr>
                <a:schemeClr val="lt1"/>
              </a:buClr>
              <a:buSzPts val="1400"/>
              <a:buFont typeface="Lato"/>
              <a:buChar char="●"/>
            </a:pPr>
            <a:r>
              <a:rPr i="0" lang="en-GB" sz="1400" u="sng" cap="none" strike="noStrike">
                <a:solidFill>
                  <a:schemeClr val="lt1"/>
                </a:solidFill>
                <a:latin typeface="Lato"/>
                <a:ea typeface="Lato"/>
                <a:cs typeface="Lato"/>
                <a:sym typeface="Lato"/>
                <a:hlinkClick r:id="rId10">
                  <a:extLst>
                    <a:ext uri="{A12FA001-AC4F-418D-AE19-62706E023703}">
                      <ahyp:hlinkClr val="tx"/>
                    </a:ext>
                  </a:extLst>
                </a:hlinkClick>
              </a:rPr>
              <a:t>Between gaming and gambling </a:t>
            </a:r>
            <a:r>
              <a:rPr i="0" lang="en-GB" sz="1400" u="none" cap="none" strike="noStrike">
                <a:solidFill>
                  <a:schemeClr val="lt1"/>
                </a:solidFill>
                <a:latin typeface="Lato"/>
                <a:ea typeface="Lato"/>
                <a:cs typeface="Lato"/>
                <a:sym typeface="Lato"/>
              </a:rPr>
              <a:t>- </a:t>
            </a:r>
            <a:r>
              <a:rPr lang="en-GB">
                <a:solidFill>
                  <a:schemeClr val="lt1"/>
                </a:solidFill>
                <a:latin typeface="Lato"/>
                <a:ea typeface="Lato"/>
                <a:cs typeface="Lato"/>
                <a:sym typeface="Lato"/>
              </a:rPr>
              <a:t>R</a:t>
            </a:r>
            <a:r>
              <a:rPr i="0" lang="en-GB" sz="1400" u="none" cap="none" strike="noStrike">
                <a:solidFill>
                  <a:schemeClr val="lt1"/>
                </a:solidFill>
                <a:latin typeface="Lato"/>
                <a:ea typeface="Lato"/>
                <a:cs typeface="Lato"/>
                <a:sym typeface="Lato"/>
              </a:rPr>
              <a:t>esearch</a:t>
            </a:r>
            <a:endParaRPr i="0" sz="1400" u="none" cap="none" strike="noStrike">
              <a:solidFill>
                <a:schemeClr val="lt1"/>
              </a:solidFill>
              <a:latin typeface="Lato"/>
              <a:ea typeface="Lato"/>
              <a:cs typeface="Lato"/>
              <a:sym typeface="Lato"/>
            </a:endParaRPr>
          </a:p>
          <a:p>
            <a:pPr indent="-317500" lvl="0" marL="457200" marR="0" rtl="0" algn="l">
              <a:lnSpc>
                <a:spcPct val="150000"/>
              </a:lnSpc>
              <a:spcBef>
                <a:spcPts val="0"/>
              </a:spcBef>
              <a:spcAft>
                <a:spcPts val="0"/>
              </a:spcAft>
              <a:buClr>
                <a:schemeClr val="lt1"/>
              </a:buClr>
              <a:buSzPts val="1400"/>
              <a:buFont typeface="Lato"/>
              <a:buChar char="●"/>
            </a:pPr>
            <a:r>
              <a:rPr i="0" lang="en-GB" sz="1400" u="sng" cap="none" strike="noStrike">
                <a:solidFill>
                  <a:schemeClr val="lt1"/>
                </a:solidFill>
                <a:latin typeface="Lato"/>
                <a:ea typeface="Lato"/>
                <a:cs typeface="Lato"/>
                <a:sym typeface="Lato"/>
                <a:hlinkClick r:id="rId11">
                  <a:extLst>
                    <a:ext uri="{A12FA001-AC4F-418D-AE19-62706E023703}">
                      <ahyp:hlinkClr val="tx"/>
                    </a:ext>
                  </a:extLst>
                </a:hlinkClick>
              </a:rPr>
              <a:t>Regulating loot b</a:t>
            </a:r>
            <a:r>
              <a:rPr lang="en-GB" u="sng">
                <a:solidFill>
                  <a:schemeClr val="lt1"/>
                </a:solidFill>
                <a:latin typeface="Lato"/>
                <a:ea typeface="Lato"/>
                <a:cs typeface="Lato"/>
                <a:sym typeface="Lato"/>
                <a:hlinkClick r:id="rId12">
                  <a:extLst>
                    <a:ext uri="{A12FA001-AC4F-418D-AE19-62706E023703}">
                      <ahyp:hlinkClr val="tx"/>
                    </a:ext>
                  </a:extLst>
                </a:hlinkClick>
              </a:rPr>
              <a:t>oxes </a:t>
            </a:r>
            <a:r>
              <a:rPr i="0" lang="en-GB" sz="1400" u="sng" cap="none" strike="noStrike">
                <a:solidFill>
                  <a:schemeClr val="lt1"/>
                </a:solidFill>
                <a:latin typeface="Lato"/>
                <a:ea typeface="Lato"/>
                <a:cs typeface="Lato"/>
                <a:sym typeface="Lato"/>
                <a:hlinkClick r:id="rId13">
                  <a:extLst>
                    <a:ext uri="{A12FA001-AC4F-418D-AE19-62706E023703}">
                      <ahyp:hlinkClr val="tx"/>
                    </a:ext>
                  </a:extLst>
                </a:hlinkClick>
              </a:rPr>
              <a:t> </a:t>
            </a:r>
            <a:r>
              <a:rPr lang="en-GB">
                <a:solidFill>
                  <a:schemeClr val="lt1"/>
                </a:solidFill>
                <a:latin typeface="Lato"/>
                <a:ea typeface="Lato"/>
                <a:cs typeface="Lato"/>
                <a:sym typeface="Lato"/>
              </a:rPr>
              <a:t>- Games industry</a:t>
            </a:r>
            <a:endParaRPr>
              <a:solidFill>
                <a:schemeClr val="lt1"/>
              </a:solidFill>
              <a:latin typeface="Lato"/>
              <a:ea typeface="Lato"/>
              <a:cs typeface="Lato"/>
              <a:sym typeface="Lato"/>
            </a:endParaRPr>
          </a:p>
          <a:p>
            <a:pPr indent="-317500" lvl="0" marL="457200" marR="0" rtl="0" algn="l">
              <a:lnSpc>
                <a:spcPct val="150000"/>
              </a:lnSpc>
              <a:spcBef>
                <a:spcPts val="0"/>
              </a:spcBef>
              <a:spcAft>
                <a:spcPts val="0"/>
              </a:spcAft>
              <a:buClr>
                <a:schemeClr val="lt1"/>
              </a:buClr>
              <a:buSzPts val="1400"/>
              <a:buFont typeface="Lato"/>
              <a:buChar char="●"/>
            </a:pPr>
            <a:r>
              <a:rPr lang="en-GB" u="sng">
                <a:solidFill>
                  <a:schemeClr val="lt1"/>
                </a:solidFill>
                <a:latin typeface="Lato"/>
                <a:ea typeface="Lato"/>
                <a:cs typeface="Lato"/>
                <a:sym typeface="Lato"/>
                <a:hlinkClick r:id="rId14">
                  <a:extLst>
                    <a:ext uri="{A12FA001-AC4F-418D-AE19-62706E023703}">
                      <ahyp:hlinkClr val="tx"/>
                    </a:ext>
                  </a:extLst>
                </a:hlinkClick>
              </a:rPr>
              <a:t>Online gaming statistics</a:t>
            </a:r>
            <a:r>
              <a:rPr lang="en-GB">
                <a:solidFill>
                  <a:schemeClr val="lt1"/>
                </a:solidFill>
                <a:latin typeface="Lato"/>
                <a:ea typeface="Lato"/>
                <a:cs typeface="Lato"/>
                <a:sym typeface="Lato"/>
              </a:rPr>
              <a:t> - U Switch</a:t>
            </a:r>
            <a:endParaRPr>
              <a:solidFill>
                <a:schemeClr val="lt1"/>
              </a:solidFill>
              <a:latin typeface="Lato"/>
              <a:ea typeface="Lato"/>
              <a:cs typeface="Lato"/>
              <a:sym typeface="Lato"/>
            </a:endParaRPr>
          </a:p>
          <a:p>
            <a:pPr indent="0" lvl="0" marL="0" marR="0" rtl="0" algn="l">
              <a:lnSpc>
                <a:spcPct val="150000"/>
              </a:lnSpc>
              <a:spcBef>
                <a:spcPts val="0"/>
              </a:spcBef>
              <a:spcAft>
                <a:spcPts val="0"/>
              </a:spcAft>
              <a:buNone/>
            </a:pPr>
            <a:r>
              <a:t/>
            </a:r>
            <a:endParaRPr b="0" i="0" sz="1400" u="none" cap="none" strike="noStrike">
              <a:solidFill>
                <a:schemeClr val="lt1"/>
              </a:solidFill>
              <a:latin typeface="Arial"/>
              <a:ea typeface="Arial"/>
              <a:cs typeface="Arial"/>
              <a:sym typeface="Arial"/>
            </a:endParaRPr>
          </a:p>
          <a:p>
            <a:pPr indent="0" lvl="0" marL="457200" marR="0" rtl="0" algn="l">
              <a:lnSpc>
                <a:spcPct val="15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426" name="Google Shape;426;g1821680791e_0_1"/>
          <p:cNvSpPr txBox="1"/>
          <p:nvPr/>
        </p:nvSpPr>
        <p:spPr>
          <a:xfrm>
            <a:off x="1640100" y="403675"/>
            <a:ext cx="5863800" cy="631200"/>
          </a:xfrm>
          <a:prstGeom prst="rect">
            <a:avLst/>
          </a:prstGeom>
          <a:noFill/>
          <a:ln>
            <a:noFill/>
          </a:ln>
        </p:spPr>
        <p:txBody>
          <a:bodyPr anchorCtr="0" anchor="t" bIns="91425" lIns="91425" spcFirstLastPara="1" rIns="91425" wrap="square" tIns="91425">
            <a:spAutoFit/>
          </a:bodyPr>
          <a:lstStyle/>
          <a:p>
            <a:pPr indent="0" lvl="0" marL="0" marR="0" rtl="0" algn="ctr">
              <a:lnSpc>
                <a:spcPct val="115000"/>
              </a:lnSpc>
              <a:spcBef>
                <a:spcPts val="0"/>
              </a:spcBef>
              <a:spcAft>
                <a:spcPts val="0"/>
              </a:spcAft>
              <a:buClr>
                <a:srgbClr val="000000"/>
              </a:buClr>
              <a:buSzPts val="3600"/>
              <a:buFont typeface="Arial"/>
              <a:buNone/>
            </a:pPr>
            <a:r>
              <a:rPr b="1" i="0" lang="en-GB" sz="2900" u="none" cap="none" strike="noStrike">
                <a:solidFill>
                  <a:schemeClr val="lt1"/>
                </a:solidFill>
                <a:latin typeface="Lato"/>
                <a:ea typeface="Lato"/>
                <a:cs typeface="Lato"/>
                <a:sym typeface="Lato"/>
              </a:rPr>
              <a:t>Links to learn more!</a:t>
            </a:r>
            <a:endParaRPr b="1" i="0" sz="2900" u="none" cap="none" strike="noStrike">
              <a:solidFill>
                <a:srgbClr val="000000"/>
              </a:solidFill>
              <a:latin typeface="Lato"/>
              <a:ea typeface="Lato"/>
              <a:cs typeface="Lato"/>
              <a:sym typeface="Lato"/>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0" name="Shape 60"/>
        <p:cNvGrpSpPr/>
        <p:nvPr/>
      </p:nvGrpSpPr>
      <p:grpSpPr>
        <a:xfrm>
          <a:off x="0" y="0"/>
          <a:ext cx="0" cy="0"/>
          <a:chOff x="0" y="0"/>
          <a:chExt cx="0" cy="0"/>
        </a:xfrm>
      </p:grpSpPr>
      <p:sp>
        <p:nvSpPr>
          <p:cNvPr id="61" name="Google Shape;61;g25ebec4249c_0_100"/>
          <p:cNvSpPr txBox="1"/>
          <p:nvPr/>
        </p:nvSpPr>
        <p:spPr>
          <a:xfrm>
            <a:off x="311700" y="3442550"/>
            <a:ext cx="8520600" cy="792600"/>
          </a:xfrm>
          <a:prstGeom prst="rect">
            <a:avLst/>
          </a:prstGeom>
          <a:noFill/>
          <a:ln>
            <a:noFill/>
          </a:ln>
        </p:spPr>
        <p:txBody>
          <a:bodyPr anchorCtr="0" anchor="t" bIns="91425" lIns="91425" spcFirstLastPara="1" rIns="91425" wrap="square" tIns="91425">
            <a:normAutofit/>
          </a:bodyPr>
          <a:lstStyle/>
          <a:p>
            <a:pPr indent="0" lvl="0" marL="0" marR="0" rtl="0" algn="ctr">
              <a:lnSpc>
                <a:spcPct val="100000"/>
              </a:lnSpc>
              <a:spcBef>
                <a:spcPts val="0"/>
              </a:spcBef>
              <a:spcAft>
                <a:spcPts val="0"/>
              </a:spcAft>
              <a:buClr>
                <a:srgbClr val="000000"/>
              </a:buClr>
              <a:buSzPts val="2800"/>
              <a:buFont typeface="Arial"/>
              <a:buNone/>
            </a:pPr>
            <a:r>
              <a:t/>
            </a:r>
            <a:endParaRPr b="0" i="0" sz="2800" u="none" cap="none" strike="noStrike">
              <a:solidFill>
                <a:srgbClr val="595959"/>
              </a:solidFill>
              <a:latin typeface="Arial"/>
              <a:ea typeface="Arial"/>
              <a:cs typeface="Arial"/>
              <a:sym typeface="Arial"/>
            </a:endParaRPr>
          </a:p>
        </p:txBody>
      </p:sp>
      <p:sp>
        <p:nvSpPr>
          <p:cNvPr id="62" name="Google Shape;62;g25ebec4249c_0_100"/>
          <p:cNvSpPr txBox="1"/>
          <p:nvPr/>
        </p:nvSpPr>
        <p:spPr>
          <a:xfrm>
            <a:off x="439450" y="978750"/>
            <a:ext cx="6212100" cy="400200"/>
          </a:xfrm>
          <a:prstGeom prst="rect">
            <a:avLst/>
          </a:prstGeom>
          <a:noFill/>
          <a:ln>
            <a:noFill/>
          </a:ln>
        </p:spPr>
        <p:txBody>
          <a:bodyPr anchorCtr="0" anchor="b" bIns="91425" lIns="91425" spcFirstLastPara="1" rIns="91425" wrap="square" tIns="91425">
            <a:sp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3" name="Google Shape;63;g25ebec4249c_0_100"/>
          <p:cNvSpPr txBox="1"/>
          <p:nvPr/>
        </p:nvSpPr>
        <p:spPr>
          <a:xfrm>
            <a:off x="125" y="1262550"/>
            <a:ext cx="9144000" cy="1385400"/>
          </a:xfrm>
          <a:prstGeom prst="rect">
            <a:avLst/>
          </a:prstGeom>
          <a:noFill/>
          <a:ln>
            <a:noFill/>
          </a:ln>
        </p:spPr>
        <p:txBody>
          <a:bodyPr anchorCtr="0" anchor="t" bIns="91425" lIns="91425" spcFirstLastPara="1" rIns="91425" wrap="square" tIns="91425">
            <a:spAutoFit/>
          </a:bodyPr>
          <a:lstStyle/>
          <a:p>
            <a:pPr indent="0" lvl="0" marL="0" marR="0" rtl="0" algn="ctr">
              <a:lnSpc>
                <a:spcPct val="115000"/>
              </a:lnSpc>
              <a:spcBef>
                <a:spcPts val="0"/>
              </a:spcBef>
              <a:spcAft>
                <a:spcPts val="0"/>
              </a:spcAft>
              <a:buClr>
                <a:srgbClr val="000000"/>
              </a:buClr>
              <a:buSzPts val="8000"/>
              <a:buFont typeface="Arial"/>
              <a:buNone/>
            </a:pPr>
            <a:r>
              <a:rPr b="0" i="0" lang="en-GB" sz="2400" u="none" cap="none" strike="noStrike">
                <a:solidFill>
                  <a:schemeClr val="lt1"/>
                </a:solidFill>
                <a:latin typeface="Lato"/>
                <a:ea typeface="Lato"/>
                <a:cs typeface="Lato"/>
                <a:sym typeface="Lato"/>
              </a:rPr>
              <a:t>Session </a:t>
            </a:r>
            <a:r>
              <a:rPr lang="en-GB" sz="2400">
                <a:solidFill>
                  <a:schemeClr val="lt1"/>
                </a:solidFill>
                <a:latin typeface="Lato"/>
                <a:ea typeface="Lato"/>
                <a:cs typeface="Lato"/>
                <a:sym typeface="Lato"/>
              </a:rPr>
              <a:t>4</a:t>
            </a:r>
            <a:r>
              <a:rPr b="0" i="0" lang="en-GB" sz="2400" u="none" cap="none" strike="noStrike">
                <a:solidFill>
                  <a:schemeClr val="lt1"/>
                </a:solidFill>
                <a:latin typeface="Lato"/>
                <a:ea typeface="Lato"/>
                <a:cs typeface="Lato"/>
                <a:sym typeface="Lato"/>
              </a:rPr>
              <a:t>:</a:t>
            </a:r>
            <a:endParaRPr b="0" i="0" sz="2400" u="none" cap="none" strike="noStrike">
              <a:solidFill>
                <a:schemeClr val="lt1"/>
              </a:solidFill>
              <a:latin typeface="Lato"/>
              <a:ea typeface="Lato"/>
              <a:cs typeface="Lato"/>
              <a:sym typeface="Lato"/>
            </a:endParaRPr>
          </a:p>
          <a:p>
            <a:pPr indent="0" lvl="0" marL="0" marR="0" rtl="0" algn="ctr">
              <a:lnSpc>
                <a:spcPct val="90000"/>
              </a:lnSpc>
              <a:spcBef>
                <a:spcPts val="0"/>
              </a:spcBef>
              <a:spcAft>
                <a:spcPts val="0"/>
              </a:spcAft>
              <a:buClr>
                <a:srgbClr val="000000"/>
              </a:buClr>
              <a:buSzPts val="8000"/>
              <a:buFont typeface="Arial"/>
              <a:buNone/>
            </a:pPr>
            <a:r>
              <a:rPr b="1" lang="en-GB" sz="5600">
                <a:solidFill>
                  <a:schemeClr val="lt1"/>
                </a:solidFill>
                <a:latin typeface="Lato Black"/>
                <a:ea typeface="Lato Black"/>
                <a:cs typeface="Lato Black"/>
                <a:sym typeface="Lato Black"/>
              </a:rPr>
              <a:t>Online gaming </a:t>
            </a:r>
            <a:endParaRPr b="1" sz="5600">
              <a:solidFill>
                <a:schemeClr val="lt1"/>
              </a:solidFill>
              <a:latin typeface="Lato Black"/>
              <a:ea typeface="Lato Black"/>
              <a:cs typeface="Lato Black"/>
              <a:sym typeface="Lato Black"/>
            </a:endParaRPr>
          </a:p>
        </p:txBody>
      </p:sp>
      <p:sp>
        <p:nvSpPr>
          <p:cNvPr id="64" name="Google Shape;64;g25ebec4249c_0_100"/>
          <p:cNvSpPr txBox="1"/>
          <p:nvPr/>
        </p:nvSpPr>
        <p:spPr>
          <a:xfrm>
            <a:off x="8676695" y="403106"/>
            <a:ext cx="473700" cy="2253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fld id="{00000000-1234-1234-1234-123412341234}" type="slidenum">
              <a:rPr b="1" lang="en-GB">
                <a:solidFill>
                  <a:srgbClr val="262A33"/>
                </a:solidFill>
                <a:latin typeface="Lato"/>
                <a:ea typeface="Lato"/>
                <a:cs typeface="Lato"/>
                <a:sym typeface="Lato"/>
              </a:rPr>
              <a:t>‹#›</a:t>
            </a:fld>
            <a:endParaRPr b="1">
              <a:solidFill>
                <a:srgbClr val="262A33"/>
              </a:solidFill>
              <a:latin typeface="Lato"/>
              <a:ea typeface="Lato"/>
              <a:cs typeface="Lato"/>
              <a:sym typeface="Lato"/>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8" name="Shape 68"/>
        <p:cNvGrpSpPr/>
        <p:nvPr/>
      </p:nvGrpSpPr>
      <p:grpSpPr>
        <a:xfrm>
          <a:off x="0" y="0"/>
          <a:ext cx="0" cy="0"/>
          <a:chOff x="0" y="0"/>
          <a:chExt cx="0" cy="0"/>
        </a:xfrm>
      </p:grpSpPr>
      <p:sp>
        <p:nvSpPr>
          <p:cNvPr id="69" name="Google Shape;69;g1575e96a1fb_0_257"/>
          <p:cNvSpPr txBox="1"/>
          <p:nvPr/>
        </p:nvSpPr>
        <p:spPr>
          <a:xfrm>
            <a:off x="439450" y="978750"/>
            <a:ext cx="6212100" cy="400200"/>
          </a:xfrm>
          <a:prstGeom prst="rect">
            <a:avLst/>
          </a:prstGeom>
          <a:noFill/>
          <a:ln>
            <a:noFill/>
          </a:ln>
        </p:spPr>
        <p:txBody>
          <a:bodyPr anchorCtr="0" anchor="b" bIns="91425" lIns="91425" spcFirstLastPara="1" rIns="91425" wrap="square" tIns="91425">
            <a:sp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0" name="Google Shape;70;g1575e96a1fb_0_257"/>
          <p:cNvSpPr txBox="1"/>
          <p:nvPr/>
        </p:nvSpPr>
        <p:spPr>
          <a:xfrm>
            <a:off x="360374" y="629069"/>
            <a:ext cx="6625500" cy="492600"/>
          </a:xfrm>
          <a:prstGeom prst="rect">
            <a:avLst/>
          </a:prstGeom>
          <a:noFill/>
          <a:ln>
            <a:noFill/>
          </a:ln>
        </p:spPr>
        <p:txBody>
          <a:bodyPr anchorCtr="0" anchor="t" bIns="91425" lIns="91425" spcFirstLastPara="1" rIns="91425" wrap="square" tIns="91425">
            <a:spAutoFit/>
          </a:bodyPr>
          <a:lstStyle/>
          <a:p>
            <a:pPr indent="0" lvl="0" marL="0" marR="0" rtl="0" algn="l">
              <a:lnSpc>
                <a:spcPct val="115000"/>
              </a:lnSpc>
              <a:spcBef>
                <a:spcPts val="0"/>
              </a:spcBef>
              <a:spcAft>
                <a:spcPts val="0"/>
              </a:spcAft>
              <a:buClr>
                <a:srgbClr val="000000"/>
              </a:buClr>
              <a:buSzPts val="1600"/>
              <a:buFont typeface="Arial"/>
              <a:buNone/>
            </a:pPr>
            <a:r>
              <a:rPr b="0" i="0" lang="en-GB" sz="2000" u="none" cap="none" strike="noStrike">
                <a:solidFill>
                  <a:schemeClr val="accent2"/>
                </a:solidFill>
                <a:latin typeface="Lato Black"/>
                <a:ea typeface="Lato Black"/>
                <a:cs typeface="Lato Black"/>
                <a:sym typeface="Lato Black"/>
              </a:rPr>
              <a:t>B</a:t>
            </a:r>
            <a:r>
              <a:rPr b="1" i="0" lang="en-GB" sz="2000" u="none" cap="none" strike="noStrike">
                <a:solidFill>
                  <a:schemeClr val="accent2"/>
                </a:solidFill>
                <a:latin typeface="Lato"/>
                <a:ea typeface="Lato"/>
                <a:cs typeface="Lato"/>
                <a:sym typeface="Lato"/>
              </a:rPr>
              <a:t>y the end of the session, I will be able to:</a:t>
            </a:r>
            <a:endParaRPr b="1" i="0" sz="2000" u="none" cap="none" strike="noStrike">
              <a:solidFill>
                <a:schemeClr val="accent2"/>
              </a:solidFill>
              <a:latin typeface="Lato"/>
              <a:ea typeface="Lato"/>
              <a:cs typeface="Lato"/>
              <a:sym typeface="Lato"/>
            </a:endParaRPr>
          </a:p>
        </p:txBody>
      </p:sp>
      <p:sp>
        <p:nvSpPr>
          <p:cNvPr id="71" name="Google Shape;71;g1575e96a1fb_0_257"/>
          <p:cNvSpPr txBox="1"/>
          <p:nvPr/>
        </p:nvSpPr>
        <p:spPr>
          <a:xfrm>
            <a:off x="287050" y="1197875"/>
            <a:ext cx="8389800" cy="2697300"/>
          </a:xfrm>
          <a:prstGeom prst="rect">
            <a:avLst/>
          </a:prstGeom>
          <a:noFill/>
          <a:ln>
            <a:noFill/>
          </a:ln>
        </p:spPr>
        <p:txBody>
          <a:bodyPr anchorCtr="0" anchor="t" bIns="91425" lIns="91425" spcFirstLastPara="1" rIns="91425" wrap="square" tIns="91425">
            <a:spAutoFit/>
          </a:bodyPr>
          <a:lstStyle/>
          <a:p>
            <a:pPr indent="-342900" lvl="0" marL="457200" marR="0" rtl="0" algn="l">
              <a:lnSpc>
                <a:spcPct val="107000"/>
              </a:lnSpc>
              <a:spcBef>
                <a:spcPts val="0"/>
              </a:spcBef>
              <a:spcAft>
                <a:spcPts val="0"/>
              </a:spcAft>
              <a:buClr>
                <a:schemeClr val="lt1"/>
              </a:buClr>
              <a:buSzPts val="1800"/>
              <a:buFont typeface="Lato"/>
              <a:buChar char="●"/>
            </a:pPr>
            <a:r>
              <a:rPr b="1" i="0" lang="en-GB" sz="2200" u="none" cap="none" strike="noStrike">
                <a:solidFill>
                  <a:schemeClr val="lt1"/>
                </a:solidFill>
                <a:latin typeface="Lato"/>
                <a:ea typeface="Lato"/>
                <a:cs typeface="Lato"/>
                <a:sym typeface="Lato"/>
              </a:rPr>
              <a:t>Identify and calculate the cost of online gaming </a:t>
            </a:r>
            <a:endParaRPr b="1" i="0" sz="2200" u="none" cap="none" strike="noStrike">
              <a:solidFill>
                <a:schemeClr val="lt1"/>
              </a:solidFill>
              <a:latin typeface="Lato"/>
              <a:ea typeface="Lato"/>
              <a:cs typeface="Lato"/>
              <a:sym typeface="Lato"/>
            </a:endParaRPr>
          </a:p>
          <a:p>
            <a:pPr indent="0" lvl="0" marL="457200" marR="0" rtl="0" algn="l">
              <a:lnSpc>
                <a:spcPct val="107000"/>
              </a:lnSpc>
              <a:spcBef>
                <a:spcPts val="0"/>
              </a:spcBef>
              <a:spcAft>
                <a:spcPts val="0"/>
              </a:spcAft>
              <a:buClr>
                <a:srgbClr val="000000"/>
              </a:buClr>
              <a:buSzPts val="1800"/>
              <a:buFont typeface="Arial"/>
              <a:buNone/>
            </a:pPr>
            <a:r>
              <a:t/>
            </a:r>
            <a:endParaRPr b="1" i="0" sz="2200" u="none" cap="none" strike="noStrike">
              <a:solidFill>
                <a:schemeClr val="lt1"/>
              </a:solidFill>
              <a:latin typeface="Lato"/>
              <a:ea typeface="Lato"/>
              <a:cs typeface="Lato"/>
              <a:sym typeface="Lato"/>
            </a:endParaRPr>
          </a:p>
          <a:p>
            <a:pPr indent="-368300" lvl="0" marL="457200" marR="0" rtl="0" algn="l">
              <a:lnSpc>
                <a:spcPct val="107000"/>
              </a:lnSpc>
              <a:spcBef>
                <a:spcPts val="0"/>
              </a:spcBef>
              <a:spcAft>
                <a:spcPts val="0"/>
              </a:spcAft>
              <a:buClr>
                <a:schemeClr val="lt1"/>
              </a:buClr>
              <a:buSzPts val="2200"/>
              <a:buFont typeface="Lato"/>
              <a:buChar char="●"/>
            </a:pPr>
            <a:r>
              <a:rPr b="1" i="0" lang="en-GB" sz="2200" u="none" cap="none" strike="noStrike">
                <a:solidFill>
                  <a:schemeClr val="lt1"/>
                </a:solidFill>
                <a:latin typeface="Lato"/>
                <a:ea typeface="Lato"/>
                <a:cs typeface="Lato"/>
                <a:sym typeface="Lato"/>
              </a:rPr>
              <a:t>Explain what can be done to manage spending when gaming</a:t>
            </a:r>
            <a:endParaRPr b="1" i="0" sz="2200" u="none" cap="none" strike="noStrike">
              <a:solidFill>
                <a:schemeClr val="lt1"/>
              </a:solidFill>
              <a:latin typeface="Lato"/>
              <a:ea typeface="Lato"/>
              <a:cs typeface="Lato"/>
              <a:sym typeface="Lato"/>
            </a:endParaRPr>
          </a:p>
          <a:p>
            <a:pPr indent="0" lvl="0" marL="914400" marR="0" rtl="0" algn="l">
              <a:lnSpc>
                <a:spcPct val="107000"/>
              </a:lnSpc>
              <a:spcBef>
                <a:spcPts val="0"/>
              </a:spcBef>
              <a:spcAft>
                <a:spcPts val="0"/>
              </a:spcAft>
              <a:buClr>
                <a:srgbClr val="000000"/>
              </a:buClr>
              <a:buSzPts val="1800"/>
              <a:buFont typeface="Arial"/>
              <a:buNone/>
            </a:pPr>
            <a:r>
              <a:t/>
            </a:r>
            <a:endParaRPr b="1" i="0" sz="2200" u="none" cap="none" strike="noStrike">
              <a:solidFill>
                <a:schemeClr val="lt1"/>
              </a:solidFill>
              <a:latin typeface="Lato"/>
              <a:ea typeface="Lato"/>
              <a:cs typeface="Lato"/>
              <a:sym typeface="Lato"/>
            </a:endParaRPr>
          </a:p>
          <a:p>
            <a:pPr indent="-368300" lvl="0" marL="457200" marR="0" rtl="0" algn="l">
              <a:lnSpc>
                <a:spcPct val="107000"/>
              </a:lnSpc>
              <a:spcBef>
                <a:spcPts val="0"/>
              </a:spcBef>
              <a:spcAft>
                <a:spcPts val="0"/>
              </a:spcAft>
              <a:buClr>
                <a:schemeClr val="lt1"/>
              </a:buClr>
              <a:buSzPts val="2200"/>
              <a:buFont typeface="Lato"/>
              <a:buChar char="●"/>
            </a:pPr>
            <a:r>
              <a:rPr b="1" i="0" lang="en-GB" sz="2200" u="none" cap="none" strike="noStrike">
                <a:solidFill>
                  <a:schemeClr val="lt1"/>
                </a:solidFill>
                <a:latin typeface="Lato"/>
                <a:ea typeface="Lato"/>
                <a:cs typeface="Lato"/>
                <a:sym typeface="Lato"/>
              </a:rPr>
              <a:t>Evaluat</a:t>
            </a:r>
            <a:r>
              <a:rPr b="1" lang="en-GB" sz="2200">
                <a:solidFill>
                  <a:schemeClr val="lt1"/>
                </a:solidFill>
                <a:latin typeface="Lato"/>
                <a:ea typeface="Lato"/>
                <a:cs typeface="Lato"/>
                <a:sym typeface="Lato"/>
              </a:rPr>
              <a:t>e</a:t>
            </a:r>
            <a:r>
              <a:rPr b="1" i="0" lang="en-GB" sz="2200" u="none" cap="none" strike="noStrike">
                <a:solidFill>
                  <a:schemeClr val="lt1"/>
                </a:solidFill>
                <a:latin typeface="Lato"/>
                <a:ea typeface="Lato"/>
                <a:cs typeface="Lato"/>
                <a:sym typeface="Lato"/>
              </a:rPr>
              <a:t> recommendations made to help young people manage their spending when gaming</a:t>
            </a:r>
            <a:endParaRPr b="1" i="0" sz="2200" u="none" cap="none" strike="noStrike">
              <a:solidFill>
                <a:schemeClr val="lt1"/>
              </a:solidFill>
              <a:latin typeface="Lato"/>
              <a:ea typeface="Lato"/>
              <a:cs typeface="Lato"/>
              <a:sym typeface="Lato"/>
            </a:endParaRPr>
          </a:p>
          <a:p>
            <a:pPr indent="0" lvl="0" marL="914400" marR="0" rtl="0" algn="l">
              <a:lnSpc>
                <a:spcPct val="107000"/>
              </a:lnSpc>
              <a:spcBef>
                <a:spcPts val="0"/>
              </a:spcBef>
              <a:spcAft>
                <a:spcPts val="0"/>
              </a:spcAft>
              <a:buClr>
                <a:srgbClr val="000000"/>
              </a:buClr>
              <a:buSzPts val="1800"/>
              <a:buFont typeface="Arial"/>
              <a:buNone/>
            </a:pPr>
            <a:r>
              <a:t/>
            </a:r>
            <a:endParaRPr b="1" i="0" sz="2200" u="none" cap="none" strike="noStrike">
              <a:solidFill>
                <a:srgbClr val="B7B7B7"/>
              </a:solidFill>
              <a:latin typeface="Lato"/>
              <a:ea typeface="Lato"/>
              <a:cs typeface="Lato"/>
              <a:sym typeface="Lato"/>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5" name="Shape 75"/>
        <p:cNvGrpSpPr/>
        <p:nvPr/>
      </p:nvGrpSpPr>
      <p:grpSpPr>
        <a:xfrm>
          <a:off x="0" y="0"/>
          <a:ext cx="0" cy="0"/>
          <a:chOff x="0" y="0"/>
          <a:chExt cx="0" cy="0"/>
        </a:xfrm>
      </p:grpSpPr>
      <p:pic>
        <p:nvPicPr>
          <p:cNvPr id="76" name="Google Shape;76;g1ff16ee016e_0_0"/>
          <p:cNvPicPr preferRelativeResize="0"/>
          <p:nvPr/>
        </p:nvPicPr>
        <p:blipFill rotWithShape="1">
          <a:blip r:embed="rId3">
            <a:alphaModFix/>
          </a:blip>
          <a:srcRect b="0" l="0" r="0" t="8883"/>
          <a:stretch/>
        </p:blipFill>
        <p:spPr>
          <a:xfrm>
            <a:off x="360375" y="1105375"/>
            <a:ext cx="2478125" cy="3980201"/>
          </a:xfrm>
          <a:prstGeom prst="rect">
            <a:avLst/>
          </a:prstGeom>
          <a:noFill/>
          <a:ln cap="flat" cmpd="sng" w="28575">
            <a:solidFill>
              <a:schemeClr val="accent2"/>
            </a:solidFill>
            <a:prstDash val="solid"/>
            <a:round/>
            <a:headEnd len="sm" w="sm" type="none"/>
            <a:tailEnd len="sm" w="sm" type="none"/>
          </a:ln>
        </p:spPr>
      </p:pic>
      <p:sp>
        <p:nvSpPr>
          <p:cNvPr id="77" name="Google Shape;77;g1ff16ee016e_0_0"/>
          <p:cNvSpPr txBox="1"/>
          <p:nvPr>
            <p:ph type="ctrTitle"/>
          </p:nvPr>
        </p:nvSpPr>
        <p:spPr>
          <a:xfrm>
            <a:off x="379375" y="253750"/>
            <a:ext cx="7731600" cy="5160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990"/>
              <a:buFont typeface="Arial"/>
              <a:buNone/>
            </a:pPr>
            <a:r>
              <a:rPr b="1" i="0" lang="en-GB" sz="2900" u="none" cap="none" strike="noStrike">
                <a:solidFill>
                  <a:schemeClr val="accent2"/>
                </a:solidFill>
                <a:latin typeface="Lato"/>
                <a:ea typeface="Lato"/>
                <a:cs typeface="Lato"/>
                <a:sym typeface="Lato"/>
              </a:rPr>
              <a:t>The cost of gaming</a:t>
            </a:r>
            <a:endParaRPr b="1" i="0" sz="2900" u="none" cap="none" strike="noStrike">
              <a:solidFill>
                <a:schemeClr val="accent2"/>
              </a:solidFill>
              <a:latin typeface="Lato"/>
              <a:ea typeface="Lato"/>
              <a:cs typeface="Lato"/>
              <a:sym typeface="Lato"/>
            </a:endParaRPr>
          </a:p>
        </p:txBody>
      </p:sp>
      <p:sp>
        <p:nvSpPr>
          <p:cNvPr id="78" name="Google Shape;78;g1ff16ee016e_0_0"/>
          <p:cNvSpPr txBox="1"/>
          <p:nvPr/>
        </p:nvSpPr>
        <p:spPr>
          <a:xfrm>
            <a:off x="3222100" y="1169200"/>
            <a:ext cx="5880300" cy="1293000"/>
          </a:xfrm>
          <a:prstGeom prst="rect">
            <a:avLst/>
          </a:prstGeom>
          <a:noFill/>
          <a:ln>
            <a:noFill/>
          </a:ln>
        </p:spPr>
        <p:txBody>
          <a:bodyPr anchorCtr="0" anchor="t" bIns="91425" lIns="91425" spcFirstLastPara="1" rIns="91425" wrap="square" tIns="91425">
            <a:spAutoFit/>
          </a:bodyPr>
          <a:lstStyle/>
          <a:p>
            <a:pPr indent="-342900" lvl="0" marL="457200" marR="0" rtl="0" algn="l">
              <a:lnSpc>
                <a:spcPct val="150000"/>
              </a:lnSpc>
              <a:spcBef>
                <a:spcPts val="0"/>
              </a:spcBef>
              <a:spcAft>
                <a:spcPts val="0"/>
              </a:spcAft>
              <a:buClr>
                <a:schemeClr val="accent1"/>
              </a:buClr>
              <a:buSzPts val="1800"/>
              <a:buFont typeface="Lato"/>
              <a:buAutoNum type="arabicPeriod"/>
            </a:pPr>
            <a:r>
              <a:rPr b="0" i="0" lang="en-GB" sz="1800" u="none" cap="none" strike="noStrike">
                <a:solidFill>
                  <a:schemeClr val="accent1"/>
                </a:solidFill>
                <a:latin typeface="Lato"/>
                <a:ea typeface="Lato"/>
                <a:cs typeface="Lato"/>
                <a:sym typeface="Lato"/>
              </a:rPr>
              <a:t>How has this young person spent £1,000 on a game?</a:t>
            </a:r>
            <a:endParaRPr b="0" i="0" sz="1800" u="none" cap="none" strike="noStrike">
              <a:solidFill>
                <a:schemeClr val="accent1"/>
              </a:solidFill>
              <a:latin typeface="Lato"/>
              <a:ea typeface="Lato"/>
              <a:cs typeface="Lato"/>
              <a:sym typeface="Lato"/>
            </a:endParaRPr>
          </a:p>
          <a:p>
            <a:pPr indent="-342900" lvl="0" marL="457200" marR="0" rtl="0" algn="l">
              <a:lnSpc>
                <a:spcPct val="150000"/>
              </a:lnSpc>
              <a:spcBef>
                <a:spcPts val="0"/>
              </a:spcBef>
              <a:spcAft>
                <a:spcPts val="0"/>
              </a:spcAft>
              <a:buClr>
                <a:schemeClr val="accent1"/>
              </a:buClr>
              <a:buSzPts val="1800"/>
              <a:buFont typeface="Lato"/>
              <a:buAutoNum type="arabicPeriod"/>
            </a:pPr>
            <a:r>
              <a:rPr b="0" i="0" lang="en-GB" sz="1800" u="none" cap="none" strike="noStrike">
                <a:solidFill>
                  <a:schemeClr val="accent1"/>
                </a:solidFill>
                <a:latin typeface="Lato"/>
                <a:ea typeface="Lato"/>
                <a:cs typeface="Lato"/>
                <a:sym typeface="Lato"/>
              </a:rPr>
              <a:t>Has a crime been committed?</a:t>
            </a:r>
            <a:endParaRPr b="0" i="0" sz="1800" u="none" cap="none" strike="noStrike">
              <a:solidFill>
                <a:schemeClr val="accent1"/>
              </a:solidFill>
              <a:latin typeface="Lato"/>
              <a:ea typeface="Lato"/>
              <a:cs typeface="Lato"/>
              <a:sym typeface="Lato"/>
            </a:endParaRPr>
          </a:p>
          <a:p>
            <a:pPr indent="-342900" lvl="0" marL="457200" marR="0" rtl="0" algn="l">
              <a:lnSpc>
                <a:spcPct val="150000"/>
              </a:lnSpc>
              <a:spcBef>
                <a:spcPts val="0"/>
              </a:spcBef>
              <a:spcAft>
                <a:spcPts val="0"/>
              </a:spcAft>
              <a:buClr>
                <a:schemeClr val="accent1"/>
              </a:buClr>
              <a:buSzPts val="1800"/>
              <a:buFont typeface="Lato"/>
              <a:buAutoNum type="arabicPeriod"/>
            </a:pPr>
            <a:r>
              <a:rPr b="0" i="0" lang="en-GB" sz="1800" u="none" cap="none" strike="noStrike">
                <a:solidFill>
                  <a:schemeClr val="accent1"/>
                </a:solidFill>
                <a:latin typeface="Lato"/>
                <a:ea typeface="Lato"/>
                <a:cs typeface="Lato"/>
                <a:sym typeface="Lato"/>
              </a:rPr>
              <a:t>Who should take responsibility for this bill?</a:t>
            </a:r>
            <a:endParaRPr b="0" i="0" sz="1800" u="none" cap="none" strike="noStrike">
              <a:solidFill>
                <a:schemeClr val="accent1"/>
              </a:solidFill>
              <a:latin typeface="Lato"/>
              <a:ea typeface="Lato"/>
              <a:cs typeface="Lato"/>
              <a:sym typeface="Lato"/>
            </a:endParaRPr>
          </a:p>
        </p:txBody>
      </p:sp>
      <p:sp>
        <p:nvSpPr>
          <p:cNvPr id="79" name="Google Shape;79;g1ff16ee016e_0_0"/>
          <p:cNvSpPr txBox="1"/>
          <p:nvPr/>
        </p:nvSpPr>
        <p:spPr>
          <a:xfrm>
            <a:off x="3222100" y="2462200"/>
            <a:ext cx="5722500" cy="2055000"/>
          </a:xfrm>
          <a:prstGeom prst="rect">
            <a:avLst/>
          </a:prstGeom>
          <a:noFill/>
          <a:ln>
            <a:noFill/>
          </a:ln>
        </p:spPr>
        <p:txBody>
          <a:bodyPr anchorCtr="0" anchor="t" bIns="91425" lIns="91425" spcFirstLastPara="1" rIns="91425" wrap="square" tIns="91425">
            <a:spAutoFit/>
          </a:bodyPr>
          <a:lstStyle/>
          <a:p>
            <a:pPr indent="-342900" lvl="0" marL="457200" marR="0" rtl="0" algn="l">
              <a:lnSpc>
                <a:spcPct val="115000"/>
              </a:lnSpc>
              <a:spcBef>
                <a:spcPts val="0"/>
              </a:spcBef>
              <a:spcAft>
                <a:spcPts val="0"/>
              </a:spcAft>
              <a:buClr>
                <a:schemeClr val="accent2"/>
              </a:buClr>
              <a:buSzPts val="1800"/>
              <a:buFont typeface="Lato"/>
              <a:buAutoNum type="arabicPeriod"/>
            </a:pPr>
            <a:r>
              <a:rPr b="1" i="0" lang="en-GB" sz="1800" u="none" cap="none" strike="noStrike">
                <a:solidFill>
                  <a:schemeClr val="accent2"/>
                </a:solidFill>
                <a:latin typeface="Lato"/>
                <a:ea typeface="Lato"/>
                <a:cs typeface="Lato"/>
                <a:sym typeface="Lato"/>
              </a:rPr>
              <a:t>It is likely that the young person made in-app purchases.</a:t>
            </a:r>
            <a:endParaRPr b="1" i="0" sz="1800" u="none" cap="none" strike="noStrike">
              <a:solidFill>
                <a:schemeClr val="accent2"/>
              </a:solidFill>
              <a:latin typeface="Lato"/>
              <a:ea typeface="Lato"/>
              <a:cs typeface="Lato"/>
              <a:sym typeface="Lato"/>
            </a:endParaRPr>
          </a:p>
          <a:p>
            <a:pPr indent="-342900" lvl="0" marL="457200" marR="0" rtl="0" algn="l">
              <a:lnSpc>
                <a:spcPct val="115000"/>
              </a:lnSpc>
              <a:spcBef>
                <a:spcPts val="0"/>
              </a:spcBef>
              <a:spcAft>
                <a:spcPts val="0"/>
              </a:spcAft>
              <a:buClr>
                <a:schemeClr val="accent2"/>
              </a:buClr>
              <a:buSzPts val="1800"/>
              <a:buFont typeface="Lato"/>
              <a:buAutoNum type="arabicPeriod"/>
            </a:pPr>
            <a:r>
              <a:rPr b="1" i="0" lang="en-GB" sz="1800" u="none" cap="none" strike="noStrike">
                <a:solidFill>
                  <a:schemeClr val="accent2"/>
                </a:solidFill>
                <a:latin typeface="Lato"/>
                <a:ea typeface="Lato"/>
                <a:cs typeface="Lato"/>
                <a:sym typeface="Lato"/>
              </a:rPr>
              <a:t>Using anyone’s bank card or account details without permission is fraud.</a:t>
            </a:r>
            <a:endParaRPr b="1" i="0" sz="1000" u="none" cap="none" strike="noStrike">
              <a:solidFill>
                <a:schemeClr val="accent2"/>
              </a:solidFill>
              <a:latin typeface="Lato"/>
              <a:ea typeface="Lato"/>
              <a:cs typeface="Lato"/>
              <a:sym typeface="Lato"/>
            </a:endParaRPr>
          </a:p>
          <a:p>
            <a:pPr indent="-342900" lvl="0" marL="457200" marR="0" rtl="0" algn="l">
              <a:lnSpc>
                <a:spcPct val="115000"/>
              </a:lnSpc>
              <a:spcBef>
                <a:spcPts val="0"/>
              </a:spcBef>
              <a:spcAft>
                <a:spcPts val="0"/>
              </a:spcAft>
              <a:buClr>
                <a:schemeClr val="accent2"/>
              </a:buClr>
              <a:buSzPts val="1800"/>
              <a:buFont typeface="Lato"/>
              <a:buAutoNum type="arabicPeriod"/>
            </a:pPr>
            <a:r>
              <a:rPr b="1" i="0" lang="en-GB" sz="1800" u="none" cap="none" strike="noStrike">
                <a:solidFill>
                  <a:schemeClr val="accent2"/>
                </a:solidFill>
                <a:latin typeface="Lato"/>
                <a:ea typeface="Lato"/>
                <a:cs typeface="Lato"/>
                <a:sym typeface="Lato"/>
              </a:rPr>
              <a:t>In many cases like this the parent has to deal with the financial consequences.</a:t>
            </a:r>
            <a:endParaRPr b="1" i="0" sz="1800" u="none" cap="none" strike="noStrike">
              <a:solidFill>
                <a:schemeClr val="accent2"/>
              </a:solidFill>
              <a:latin typeface="Lato"/>
              <a:ea typeface="Lato"/>
              <a:cs typeface="Lato"/>
              <a:sym typeface="Lato"/>
            </a:endParaRPr>
          </a:p>
        </p:txBody>
      </p:sp>
      <p:cxnSp>
        <p:nvCxnSpPr>
          <p:cNvPr id="80" name="Google Shape;80;g1ff16ee016e_0_0"/>
          <p:cNvCxnSpPr/>
          <p:nvPr/>
        </p:nvCxnSpPr>
        <p:spPr>
          <a:xfrm>
            <a:off x="1174750" y="3817950"/>
            <a:ext cx="1047900" cy="0"/>
          </a:xfrm>
          <a:prstGeom prst="straightConnector1">
            <a:avLst/>
          </a:prstGeom>
          <a:noFill/>
          <a:ln cap="flat" cmpd="sng" w="9525">
            <a:solidFill>
              <a:schemeClr val="accent2"/>
            </a:solidFill>
            <a:prstDash val="solid"/>
            <a:round/>
            <a:headEnd len="med" w="med" type="none"/>
            <a:tailEnd len="med" w="med" type="none"/>
          </a:ln>
        </p:spPr>
      </p:cxnSp>
      <p:cxnSp>
        <p:nvCxnSpPr>
          <p:cNvPr id="81" name="Google Shape;81;g1ff16ee016e_0_0"/>
          <p:cNvCxnSpPr/>
          <p:nvPr/>
        </p:nvCxnSpPr>
        <p:spPr>
          <a:xfrm flipH="1" rot="10800000">
            <a:off x="444500" y="3945100"/>
            <a:ext cx="1492200" cy="7800"/>
          </a:xfrm>
          <a:prstGeom prst="straightConnector1">
            <a:avLst/>
          </a:prstGeom>
          <a:noFill/>
          <a:ln cap="flat" cmpd="sng" w="9525">
            <a:solidFill>
              <a:schemeClr val="accent2"/>
            </a:solidFill>
            <a:prstDash val="solid"/>
            <a:round/>
            <a:headEnd len="med" w="med" type="none"/>
            <a:tailEnd len="med" w="med" type="none"/>
          </a:ln>
        </p:spPr>
      </p:cxnSp>
      <p:cxnSp>
        <p:nvCxnSpPr>
          <p:cNvPr id="82" name="Google Shape;82;g1ff16ee016e_0_0"/>
          <p:cNvCxnSpPr/>
          <p:nvPr/>
        </p:nvCxnSpPr>
        <p:spPr>
          <a:xfrm flipH="1" rot="10800000">
            <a:off x="460375" y="4555975"/>
            <a:ext cx="1000200" cy="8100"/>
          </a:xfrm>
          <a:prstGeom prst="straightConnector1">
            <a:avLst/>
          </a:prstGeom>
          <a:noFill/>
          <a:ln cap="flat" cmpd="sng" w="9525">
            <a:solidFill>
              <a:schemeClr val="accent2"/>
            </a:solidFill>
            <a:prstDash val="solid"/>
            <a:round/>
            <a:headEnd len="med" w="med" type="none"/>
            <a:tailEnd len="med" w="med" type="none"/>
          </a:ln>
        </p:spPr>
      </p:cxnSp>
      <p:cxnSp>
        <p:nvCxnSpPr>
          <p:cNvPr id="83" name="Google Shape;83;g1ff16ee016e_0_0"/>
          <p:cNvCxnSpPr/>
          <p:nvPr/>
        </p:nvCxnSpPr>
        <p:spPr>
          <a:xfrm>
            <a:off x="2070075" y="4437100"/>
            <a:ext cx="660300" cy="7800"/>
          </a:xfrm>
          <a:prstGeom prst="straightConnector1">
            <a:avLst/>
          </a:prstGeom>
          <a:noFill/>
          <a:ln cap="flat" cmpd="sng" w="9525">
            <a:solidFill>
              <a:schemeClr val="accent2"/>
            </a:solidFill>
            <a:prstDash val="solid"/>
            <a:round/>
            <a:headEnd len="med" w="med" type="none"/>
            <a:tailEnd len="med" w="med" type="none"/>
          </a:ln>
        </p:spPr>
      </p:cxn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79"/>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7" name="Shape 87"/>
        <p:cNvGrpSpPr/>
        <p:nvPr/>
      </p:nvGrpSpPr>
      <p:grpSpPr>
        <a:xfrm>
          <a:off x="0" y="0"/>
          <a:ext cx="0" cy="0"/>
          <a:chOff x="0" y="0"/>
          <a:chExt cx="0" cy="0"/>
        </a:xfrm>
      </p:grpSpPr>
      <p:pic>
        <p:nvPicPr>
          <p:cNvPr id="88" name="Google Shape;88;g1821680791e_0_35"/>
          <p:cNvPicPr preferRelativeResize="0"/>
          <p:nvPr/>
        </p:nvPicPr>
        <p:blipFill rotWithShape="1">
          <a:blip r:embed="rId3">
            <a:alphaModFix/>
          </a:blip>
          <a:srcRect b="16157" l="11781" r="5539" t="15810"/>
          <a:stretch/>
        </p:blipFill>
        <p:spPr>
          <a:xfrm>
            <a:off x="552500" y="1202163"/>
            <a:ext cx="2175243" cy="1773016"/>
          </a:xfrm>
          <a:prstGeom prst="rect">
            <a:avLst/>
          </a:prstGeom>
          <a:noFill/>
          <a:ln cap="flat" cmpd="sng" w="28575">
            <a:solidFill>
              <a:srgbClr val="FF8022"/>
            </a:solidFill>
            <a:prstDash val="solid"/>
            <a:round/>
            <a:headEnd len="sm" w="sm" type="none"/>
            <a:tailEnd len="sm" w="sm" type="none"/>
          </a:ln>
        </p:spPr>
      </p:pic>
      <p:sp>
        <p:nvSpPr>
          <p:cNvPr id="89" name="Google Shape;89;g1821680791e_0_35"/>
          <p:cNvSpPr/>
          <p:nvPr/>
        </p:nvSpPr>
        <p:spPr>
          <a:xfrm>
            <a:off x="3041516" y="1202150"/>
            <a:ext cx="2175300" cy="1773000"/>
          </a:xfrm>
          <a:prstGeom prst="rect">
            <a:avLst/>
          </a:prstGeom>
          <a:solidFill>
            <a:schemeClr val="lt1"/>
          </a:solidFill>
          <a:ln cap="flat" cmpd="sng" w="28575">
            <a:solidFill>
              <a:schemeClr val="accent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id="90" name="Google Shape;90;g1821680791e_0_35"/>
          <p:cNvPicPr preferRelativeResize="0"/>
          <p:nvPr/>
        </p:nvPicPr>
        <p:blipFill rotWithShape="1">
          <a:blip r:embed="rId4">
            <a:alphaModFix/>
          </a:blip>
          <a:srcRect b="0" l="13280" r="14621" t="0"/>
          <a:stretch/>
        </p:blipFill>
        <p:spPr>
          <a:xfrm>
            <a:off x="3102025" y="1287375"/>
            <a:ext cx="2054400" cy="1602600"/>
          </a:xfrm>
          <a:prstGeom prst="rect">
            <a:avLst/>
          </a:prstGeom>
          <a:noFill/>
          <a:ln>
            <a:noFill/>
          </a:ln>
        </p:spPr>
      </p:pic>
      <p:sp>
        <p:nvSpPr>
          <p:cNvPr id="91" name="Google Shape;91;g1821680791e_0_35"/>
          <p:cNvSpPr/>
          <p:nvPr/>
        </p:nvSpPr>
        <p:spPr>
          <a:xfrm>
            <a:off x="5530692" y="1203396"/>
            <a:ext cx="2175284" cy="1773000"/>
          </a:xfrm>
          <a:prstGeom prst="rect">
            <a:avLst/>
          </a:prstGeom>
          <a:solidFill>
            <a:schemeClr val="lt1"/>
          </a:solidFill>
          <a:ln cap="flat" cmpd="sng" w="28575">
            <a:solidFill>
              <a:schemeClr val="accent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2" name="Google Shape;92;g1821680791e_0_35"/>
          <p:cNvSpPr txBox="1"/>
          <p:nvPr>
            <p:ph type="ctrTitle"/>
          </p:nvPr>
        </p:nvSpPr>
        <p:spPr>
          <a:xfrm>
            <a:off x="492100" y="95600"/>
            <a:ext cx="7731600" cy="5160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990"/>
              <a:buFont typeface="Arial"/>
              <a:buNone/>
            </a:pPr>
            <a:r>
              <a:rPr b="1" i="0" lang="en-GB" sz="2900" u="none" cap="none" strike="noStrike">
                <a:solidFill>
                  <a:schemeClr val="accent2"/>
                </a:solidFill>
                <a:latin typeface="Lato"/>
                <a:ea typeface="Lato"/>
                <a:cs typeface="Lato"/>
                <a:sym typeface="Lato"/>
              </a:rPr>
              <a:t>The cost of gaming</a:t>
            </a:r>
            <a:endParaRPr b="1" i="0" sz="2900" u="none" cap="none" strike="noStrike">
              <a:solidFill>
                <a:schemeClr val="accent2"/>
              </a:solidFill>
              <a:latin typeface="Lato"/>
              <a:ea typeface="Lato"/>
              <a:cs typeface="Lato"/>
              <a:sym typeface="Lato"/>
            </a:endParaRPr>
          </a:p>
        </p:txBody>
      </p:sp>
      <p:sp>
        <p:nvSpPr>
          <p:cNvPr id="93" name="Google Shape;93;g1821680791e_0_35"/>
          <p:cNvSpPr txBox="1"/>
          <p:nvPr/>
        </p:nvSpPr>
        <p:spPr>
          <a:xfrm>
            <a:off x="552500" y="3134602"/>
            <a:ext cx="2175300" cy="400200"/>
          </a:xfrm>
          <a:prstGeom prst="rect">
            <a:avLst/>
          </a:prstGeom>
          <a:solidFill>
            <a:schemeClr val="accent2"/>
          </a:solidFill>
          <a:ln>
            <a:noFill/>
          </a:ln>
        </p:spPr>
        <p:txBody>
          <a:bodyPr anchorCtr="0" anchor="ctr" bIns="91425" lIns="91425" spcFirstLastPara="1" rIns="91425" wrap="square" tIns="91425">
            <a:spAutoFit/>
          </a:bodyPr>
          <a:lstStyle/>
          <a:p>
            <a:pPr indent="0" lvl="0" marL="0" marR="0" rtl="0" algn="l">
              <a:lnSpc>
                <a:spcPct val="100000"/>
              </a:lnSpc>
              <a:spcBef>
                <a:spcPts val="0"/>
              </a:spcBef>
              <a:spcAft>
                <a:spcPts val="0"/>
              </a:spcAft>
              <a:buClr>
                <a:srgbClr val="000000"/>
              </a:buClr>
              <a:buSzPts val="1400"/>
              <a:buFont typeface="Arial"/>
              <a:buNone/>
            </a:pPr>
            <a:r>
              <a:rPr b="1" i="0" lang="en-GB" sz="1400" u="none" cap="none" strike="noStrike">
                <a:solidFill>
                  <a:schemeClr val="lt1"/>
                </a:solidFill>
                <a:latin typeface="Lato"/>
                <a:ea typeface="Lato"/>
                <a:cs typeface="Lato"/>
                <a:sym typeface="Lato"/>
              </a:rPr>
              <a:t>Additional subscriptions</a:t>
            </a:r>
            <a:endParaRPr b="1" i="0" sz="1400" u="none" cap="none" strike="noStrike">
              <a:solidFill>
                <a:schemeClr val="lt1"/>
              </a:solidFill>
              <a:latin typeface="Lato"/>
              <a:ea typeface="Lato"/>
              <a:cs typeface="Lato"/>
              <a:sym typeface="Lato"/>
            </a:endParaRPr>
          </a:p>
        </p:txBody>
      </p:sp>
      <p:sp>
        <p:nvSpPr>
          <p:cNvPr id="94" name="Google Shape;94;g1821680791e_0_35"/>
          <p:cNvSpPr txBox="1"/>
          <p:nvPr/>
        </p:nvSpPr>
        <p:spPr>
          <a:xfrm>
            <a:off x="3041516" y="3134602"/>
            <a:ext cx="2175300" cy="400200"/>
          </a:xfrm>
          <a:prstGeom prst="rect">
            <a:avLst/>
          </a:prstGeom>
          <a:solidFill>
            <a:schemeClr val="accent2"/>
          </a:solidFill>
          <a:ln>
            <a:noFill/>
          </a:ln>
        </p:spPr>
        <p:txBody>
          <a:bodyPr anchorCtr="0" anchor="ctr"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1400"/>
              <a:buFont typeface="Arial"/>
              <a:buNone/>
            </a:pPr>
            <a:r>
              <a:rPr b="1" i="0" lang="en-GB" sz="1400" u="none" cap="none" strike="noStrike">
                <a:solidFill>
                  <a:schemeClr val="lt1"/>
                </a:solidFill>
                <a:latin typeface="Lato"/>
                <a:ea typeface="Lato"/>
                <a:cs typeface="Lato"/>
                <a:sym typeface="Lato"/>
              </a:rPr>
              <a:t>Gaming currency</a:t>
            </a:r>
            <a:endParaRPr b="1" i="0" sz="1400" u="none" cap="none" strike="noStrike">
              <a:solidFill>
                <a:schemeClr val="lt1"/>
              </a:solidFill>
              <a:latin typeface="Lato"/>
              <a:ea typeface="Lato"/>
              <a:cs typeface="Lato"/>
              <a:sym typeface="Lato"/>
            </a:endParaRPr>
          </a:p>
        </p:txBody>
      </p:sp>
      <p:sp>
        <p:nvSpPr>
          <p:cNvPr id="95" name="Google Shape;95;g1821680791e_0_35"/>
          <p:cNvSpPr txBox="1"/>
          <p:nvPr/>
        </p:nvSpPr>
        <p:spPr>
          <a:xfrm>
            <a:off x="5530533" y="3134602"/>
            <a:ext cx="2175300" cy="400200"/>
          </a:xfrm>
          <a:prstGeom prst="rect">
            <a:avLst/>
          </a:prstGeom>
          <a:solidFill>
            <a:schemeClr val="accent2"/>
          </a:solidFill>
          <a:ln>
            <a:noFill/>
          </a:ln>
        </p:spPr>
        <p:txBody>
          <a:bodyPr anchorCtr="0" anchor="ctr"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1400"/>
              <a:buFont typeface="Arial"/>
              <a:buNone/>
            </a:pPr>
            <a:r>
              <a:rPr b="1" i="0" lang="en-GB" sz="1400" u="none" cap="none" strike="noStrike">
                <a:solidFill>
                  <a:schemeClr val="lt1"/>
                </a:solidFill>
                <a:latin typeface="Lato"/>
                <a:ea typeface="Lato"/>
                <a:cs typeface="Lato"/>
                <a:sym typeface="Lato"/>
              </a:rPr>
              <a:t>Loot boxes</a:t>
            </a:r>
            <a:endParaRPr b="1" i="0" sz="1400" u="none" cap="none" strike="noStrike">
              <a:solidFill>
                <a:schemeClr val="lt1"/>
              </a:solidFill>
              <a:latin typeface="Lato"/>
              <a:ea typeface="Lato"/>
              <a:cs typeface="Lato"/>
              <a:sym typeface="Lato"/>
            </a:endParaRPr>
          </a:p>
        </p:txBody>
      </p:sp>
      <p:sp>
        <p:nvSpPr>
          <p:cNvPr id="96" name="Google Shape;96;g1821680791e_0_35"/>
          <p:cNvSpPr txBox="1"/>
          <p:nvPr/>
        </p:nvSpPr>
        <p:spPr>
          <a:xfrm>
            <a:off x="552500" y="3694225"/>
            <a:ext cx="7153200" cy="1169700"/>
          </a:xfrm>
          <a:prstGeom prst="rect">
            <a:avLst/>
          </a:prstGeom>
          <a:noFill/>
          <a:ln cap="flat" cmpd="sng" w="19050">
            <a:solidFill>
              <a:schemeClr val="lt1"/>
            </a:solidFill>
            <a:prstDash val="solid"/>
            <a:round/>
            <a:headEnd len="sm" w="sm" type="none"/>
            <a:tailEnd len="sm" w="sm" type="none"/>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1600"/>
              <a:buFont typeface="Arial"/>
              <a:buNone/>
            </a:pPr>
            <a:r>
              <a:rPr b="0" i="0" lang="en-GB" sz="1600" u="none" cap="none" strike="noStrike">
                <a:solidFill>
                  <a:schemeClr val="lt1"/>
                </a:solidFill>
                <a:latin typeface="Lato"/>
                <a:ea typeface="Lato"/>
                <a:cs typeface="Lato"/>
                <a:sym typeface="Lato"/>
              </a:rPr>
              <a:t>Unless the card owner has explicitly granted a person permission to use their card, then even a small purchase on the card is </a:t>
            </a:r>
            <a:r>
              <a:rPr b="1" i="0" lang="en-GB" sz="1600" u="none" cap="none" strike="noStrike">
                <a:solidFill>
                  <a:schemeClr val="lt1"/>
                </a:solidFill>
                <a:latin typeface="Lato"/>
                <a:ea typeface="Lato"/>
                <a:cs typeface="Lato"/>
                <a:sym typeface="Lato"/>
              </a:rPr>
              <a:t>illegal</a:t>
            </a:r>
            <a:r>
              <a:rPr b="0" i="0" lang="en-GB" sz="1600" u="none" cap="none" strike="noStrike">
                <a:solidFill>
                  <a:schemeClr val="lt1"/>
                </a:solidFill>
                <a:latin typeface="Lato"/>
                <a:ea typeface="Lato"/>
                <a:cs typeface="Lato"/>
                <a:sym typeface="Lato"/>
              </a:rPr>
              <a:t>. </a:t>
            </a:r>
            <a:endParaRPr b="0" i="0" sz="1600" u="none" cap="none" strike="noStrike">
              <a:solidFill>
                <a:schemeClr val="lt1"/>
              </a:solidFill>
              <a:latin typeface="Lato"/>
              <a:ea typeface="Lato"/>
              <a:cs typeface="Lato"/>
              <a:sym typeface="Lato"/>
            </a:endParaRPr>
          </a:p>
          <a:p>
            <a:pPr indent="0" lvl="0" marL="0" marR="0" rtl="0" algn="ctr">
              <a:lnSpc>
                <a:spcPct val="100000"/>
              </a:lnSpc>
              <a:spcBef>
                <a:spcPts val="0"/>
              </a:spcBef>
              <a:spcAft>
                <a:spcPts val="0"/>
              </a:spcAft>
              <a:buClr>
                <a:srgbClr val="000000"/>
              </a:buClr>
              <a:buSzPts val="1600"/>
              <a:buFont typeface="Arial"/>
              <a:buNone/>
            </a:pPr>
            <a:r>
              <a:rPr b="0" i="0" lang="en-GB" sz="1600" u="none" cap="none" strike="noStrike">
                <a:solidFill>
                  <a:schemeClr val="lt1"/>
                </a:solidFill>
                <a:latin typeface="Lato"/>
                <a:ea typeface="Lato"/>
                <a:cs typeface="Lato"/>
                <a:sym typeface="Lato"/>
              </a:rPr>
              <a:t>This is a type of </a:t>
            </a:r>
            <a:r>
              <a:rPr b="1" i="0" lang="en-GB" sz="1600" u="none" cap="none" strike="noStrike">
                <a:solidFill>
                  <a:schemeClr val="lt1"/>
                </a:solidFill>
                <a:latin typeface="Lato"/>
                <a:ea typeface="Lato"/>
                <a:cs typeface="Lato"/>
                <a:sym typeface="Lato"/>
              </a:rPr>
              <a:t>fraud</a:t>
            </a:r>
            <a:r>
              <a:rPr b="0" i="0" lang="en-GB" sz="1600" u="none" cap="none" strike="noStrike">
                <a:solidFill>
                  <a:schemeClr val="lt1"/>
                </a:solidFill>
                <a:latin typeface="Lato"/>
                <a:ea typeface="Lato"/>
                <a:cs typeface="Lato"/>
                <a:sym typeface="Lato"/>
              </a:rPr>
              <a:t> and the person who has used the card may be subject to criminal and financial liability even for a small transaction.</a:t>
            </a:r>
            <a:endParaRPr b="0" i="0" sz="1800" u="none" cap="none" strike="noStrike">
              <a:solidFill>
                <a:schemeClr val="lt1"/>
              </a:solidFill>
              <a:latin typeface="Lato"/>
              <a:ea typeface="Lato"/>
              <a:cs typeface="Lato"/>
              <a:sym typeface="Lato"/>
            </a:endParaRPr>
          </a:p>
        </p:txBody>
      </p:sp>
      <p:sp>
        <p:nvSpPr>
          <p:cNvPr id="97" name="Google Shape;97;g1821680791e_0_35"/>
          <p:cNvSpPr txBox="1"/>
          <p:nvPr/>
        </p:nvSpPr>
        <p:spPr>
          <a:xfrm>
            <a:off x="492088" y="611600"/>
            <a:ext cx="7153200" cy="4311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600"/>
              <a:buFont typeface="Arial"/>
              <a:buNone/>
            </a:pPr>
            <a:r>
              <a:rPr b="1" i="0" lang="en-GB" sz="1600" u="none" cap="none" strike="noStrike">
                <a:solidFill>
                  <a:schemeClr val="accent2"/>
                </a:solidFill>
                <a:latin typeface="Lato"/>
                <a:ea typeface="Lato"/>
                <a:cs typeface="Lato"/>
                <a:sym typeface="Lato"/>
              </a:rPr>
              <a:t>Examples of in-app purchases</a:t>
            </a:r>
            <a:endParaRPr b="1" i="0" sz="1800" u="none" cap="none" strike="noStrike">
              <a:solidFill>
                <a:schemeClr val="accent2"/>
              </a:solidFill>
              <a:latin typeface="Lato"/>
              <a:ea typeface="Lato"/>
              <a:cs typeface="Lato"/>
              <a:sym typeface="Lato"/>
            </a:endParaRPr>
          </a:p>
        </p:txBody>
      </p:sp>
      <p:pic>
        <p:nvPicPr>
          <p:cNvPr id="98" name="Google Shape;98;g1821680791e_0_35"/>
          <p:cNvPicPr preferRelativeResize="0"/>
          <p:nvPr/>
        </p:nvPicPr>
        <p:blipFill>
          <a:blip r:embed="rId5">
            <a:alphaModFix/>
          </a:blip>
          <a:stretch>
            <a:fillRect/>
          </a:stretch>
        </p:blipFill>
        <p:spPr>
          <a:xfrm>
            <a:off x="5591050" y="1329488"/>
            <a:ext cx="2054249" cy="1540675"/>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96"/>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2" name="Shape 102"/>
        <p:cNvGrpSpPr/>
        <p:nvPr/>
      </p:nvGrpSpPr>
      <p:grpSpPr>
        <a:xfrm>
          <a:off x="0" y="0"/>
          <a:ext cx="0" cy="0"/>
          <a:chOff x="0" y="0"/>
          <a:chExt cx="0" cy="0"/>
        </a:xfrm>
      </p:grpSpPr>
      <p:sp>
        <p:nvSpPr>
          <p:cNvPr id="103" name="Google Shape;103;g1b68ce0ba16_0_3"/>
          <p:cNvSpPr txBox="1"/>
          <p:nvPr/>
        </p:nvSpPr>
        <p:spPr>
          <a:xfrm>
            <a:off x="360375" y="216650"/>
            <a:ext cx="8016000" cy="781200"/>
          </a:xfrm>
          <a:prstGeom prst="rect">
            <a:avLst/>
          </a:prstGeom>
          <a:noFill/>
          <a:ln>
            <a:noFill/>
          </a:ln>
        </p:spPr>
        <p:txBody>
          <a:bodyPr anchorCtr="0" anchor="t" bIns="0" lIns="0" spcFirstLastPara="1" rIns="0" wrap="square" tIns="0">
            <a:noAutofit/>
          </a:bodyPr>
          <a:lstStyle/>
          <a:p>
            <a:pPr indent="0" lvl="0" marL="0" marR="0" rtl="0" algn="l">
              <a:lnSpc>
                <a:spcPct val="115000"/>
              </a:lnSpc>
              <a:spcBef>
                <a:spcPts val="0"/>
              </a:spcBef>
              <a:spcAft>
                <a:spcPts val="0"/>
              </a:spcAft>
              <a:buClr>
                <a:srgbClr val="000000"/>
              </a:buClr>
              <a:buSzPts val="3600"/>
              <a:buFont typeface="Arial"/>
              <a:buNone/>
            </a:pPr>
            <a:r>
              <a:rPr b="1" i="0" lang="en-GB" sz="2900" u="none" cap="none" strike="noStrike">
                <a:solidFill>
                  <a:srgbClr val="FF8022"/>
                </a:solidFill>
                <a:latin typeface="Lato"/>
                <a:ea typeface="Lato"/>
                <a:cs typeface="Lato"/>
                <a:sym typeface="Lato"/>
              </a:rPr>
              <a:t>How Games Encourage Spending</a:t>
            </a:r>
            <a:endParaRPr b="1" i="0" sz="2900" u="none" cap="none" strike="noStrike">
              <a:solidFill>
                <a:srgbClr val="FF8022"/>
              </a:solidFill>
              <a:latin typeface="Lato"/>
              <a:ea typeface="Lato"/>
              <a:cs typeface="Lato"/>
              <a:sym typeface="Lato"/>
            </a:endParaRPr>
          </a:p>
        </p:txBody>
      </p:sp>
      <p:pic>
        <p:nvPicPr>
          <p:cNvPr descr="&quot;Freemium&quot; games can end up gaming gamers.&#10;&#10;Subscribe to our channel! http://goo.gl/0bsAjO&#10;&#10;The &quot;freemium&quot; business model allows us to use an app for free with the option to purchase additional features. In the case of games, that model can fundamentally alter the user experience, from gaming to getting gamed.&#10;&#10;By collecting troves of data on how users play their games, developers have mastered the science of applied addiction. And with the rise of &quot;freemium&quot; games that rely on micro-transactions, they have good reason to deploy the tools of behavioral psychology to inspire purchases.&#10;&#10;In the video above, I spoke to Jamie Madigan, author of a blog, podcast, and book about the psychology of video games. We take a look at some of the mind tricks that some of these games use to convert players into payers. &#10;&#10;You can find more of his work here: https://www.psychologyofgames.com&#10;&#10;Vox.com is a news website that helps you cut through the noise and understand what's really driving the events in the headlines. Check out http://www.vox.com&#10;&#10;Check out our full video catalog: http://goo.gl/IZONyE&#10;Follow Vox on Twitter: http://goo.gl/XFrZ5H&#10;Or on Facebook: http://goo.gl/U2g06o" id="104" name="Google Shape;104;g1b68ce0ba16_0_3" title="How free games are designed to make money">
            <a:hlinkClick r:id="rId3"/>
          </p:cNvPr>
          <p:cNvPicPr preferRelativeResize="0"/>
          <p:nvPr/>
        </p:nvPicPr>
        <p:blipFill rotWithShape="1">
          <a:blip r:embed="rId4">
            <a:alphaModFix/>
          </a:blip>
          <a:srcRect b="0" l="0" r="0" t="0"/>
          <a:stretch/>
        </p:blipFill>
        <p:spPr>
          <a:xfrm>
            <a:off x="152400" y="1123725"/>
            <a:ext cx="4572000" cy="3429000"/>
          </a:xfrm>
          <a:prstGeom prst="rect">
            <a:avLst/>
          </a:prstGeom>
          <a:noFill/>
          <a:ln>
            <a:noFill/>
          </a:ln>
        </p:spPr>
      </p:pic>
      <p:sp>
        <p:nvSpPr>
          <p:cNvPr id="105" name="Google Shape;105;g1b68ce0ba16_0_3"/>
          <p:cNvSpPr txBox="1"/>
          <p:nvPr/>
        </p:nvSpPr>
        <p:spPr>
          <a:xfrm>
            <a:off x="5015875" y="1349100"/>
            <a:ext cx="3792000" cy="2678100"/>
          </a:xfrm>
          <a:prstGeom prst="rect">
            <a:avLst/>
          </a:prstGeom>
          <a:solidFill>
            <a:schemeClr val="accent2"/>
          </a:solidFill>
          <a:ln cap="flat" cmpd="sng" w="28575">
            <a:solidFill>
              <a:schemeClr val="accent1"/>
            </a:solidFill>
            <a:prstDash val="solid"/>
            <a:round/>
            <a:headEnd len="sm" w="sm" type="none"/>
            <a:tailEnd len="sm" w="sm" type="none"/>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2400"/>
              <a:buFont typeface="Arial"/>
              <a:buNone/>
            </a:pPr>
            <a:r>
              <a:rPr b="1" i="0" lang="en-GB" sz="2400" u="sng" cap="none" strike="noStrike">
                <a:solidFill>
                  <a:schemeClr val="lt1"/>
                </a:solidFill>
                <a:latin typeface="Lato"/>
                <a:ea typeface="Lato"/>
                <a:cs typeface="Lato"/>
                <a:sym typeface="Lato"/>
              </a:rPr>
              <a:t>Activity</a:t>
            </a:r>
            <a:endParaRPr b="1" i="0" sz="2400" u="sng" cap="none" strike="noStrike">
              <a:solidFill>
                <a:schemeClr val="lt1"/>
              </a:solidFill>
              <a:latin typeface="Lato"/>
              <a:ea typeface="Lato"/>
              <a:cs typeface="Lato"/>
              <a:sym typeface="Lato"/>
            </a:endParaRPr>
          </a:p>
          <a:p>
            <a:pPr indent="0" lvl="0" marL="0" marR="0" rtl="0" algn="l">
              <a:lnSpc>
                <a:spcPct val="100000"/>
              </a:lnSpc>
              <a:spcBef>
                <a:spcPts val="0"/>
              </a:spcBef>
              <a:spcAft>
                <a:spcPts val="0"/>
              </a:spcAft>
              <a:buClr>
                <a:srgbClr val="000000"/>
              </a:buClr>
              <a:buSzPts val="1800"/>
              <a:buFont typeface="Arial"/>
              <a:buNone/>
            </a:pPr>
            <a:r>
              <a:t/>
            </a:r>
            <a:endParaRPr b="1" i="0" sz="1800" u="sng" cap="none" strike="noStrike">
              <a:solidFill>
                <a:schemeClr val="lt1"/>
              </a:solidFill>
              <a:latin typeface="Lato"/>
              <a:ea typeface="Lato"/>
              <a:cs typeface="Lato"/>
              <a:sym typeface="Lato"/>
            </a:endParaRPr>
          </a:p>
          <a:p>
            <a:pPr indent="0" lvl="0" marL="0" marR="0" rtl="0" algn="l">
              <a:lnSpc>
                <a:spcPct val="100000"/>
              </a:lnSpc>
              <a:spcBef>
                <a:spcPts val="0"/>
              </a:spcBef>
              <a:spcAft>
                <a:spcPts val="0"/>
              </a:spcAft>
              <a:buClr>
                <a:srgbClr val="000000"/>
              </a:buClr>
              <a:buSzPts val="2400"/>
              <a:buFont typeface="Arial"/>
              <a:buNone/>
            </a:pPr>
            <a:r>
              <a:rPr b="0" i="0" lang="en-GB" sz="2400" u="none" cap="none" strike="noStrike">
                <a:solidFill>
                  <a:schemeClr val="lt1"/>
                </a:solidFill>
                <a:latin typeface="Lato"/>
                <a:ea typeface="Lato"/>
                <a:cs typeface="Lato"/>
                <a:sym typeface="Lato"/>
              </a:rPr>
              <a:t>Using the information from the video, identify the ways in which video games encourage spending</a:t>
            </a:r>
            <a:endParaRPr b="0" i="0" sz="2400" u="none" cap="none" strike="noStrike">
              <a:solidFill>
                <a:schemeClr val="lt1"/>
              </a:solidFill>
              <a:latin typeface="Lato"/>
              <a:ea typeface="Lato"/>
              <a:cs typeface="Lato"/>
              <a:sym typeface="Lato"/>
            </a:endParaRPr>
          </a:p>
          <a:p>
            <a:pPr indent="0" lvl="0" marL="0" marR="0" rtl="0" algn="l">
              <a:lnSpc>
                <a:spcPct val="100000"/>
              </a:lnSpc>
              <a:spcBef>
                <a:spcPts val="0"/>
              </a:spcBef>
              <a:spcAft>
                <a:spcPts val="0"/>
              </a:spcAft>
              <a:buClr>
                <a:srgbClr val="000000"/>
              </a:buClr>
              <a:buSzPts val="2400"/>
              <a:buFont typeface="Arial"/>
              <a:buNone/>
            </a:pPr>
            <a:r>
              <a:t/>
            </a:r>
            <a:endParaRPr b="0" i="0" sz="2400" u="none" cap="none" strike="noStrike">
              <a:solidFill>
                <a:schemeClr val="lt1"/>
              </a:solidFill>
              <a:latin typeface="Lato"/>
              <a:ea typeface="Lato"/>
              <a:cs typeface="Lato"/>
              <a:sym typeface="Lato"/>
            </a:endParaRPr>
          </a:p>
        </p:txBody>
      </p:sp>
      <p:sp>
        <p:nvSpPr>
          <p:cNvPr id="106" name="Google Shape;106;g1b68ce0ba16_0_3"/>
          <p:cNvSpPr txBox="1"/>
          <p:nvPr/>
        </p:nvSpPr>
        <p:spPr>
          <a:xfrm>
            <a:off x="152400" y="4678600"/>
            <a:ext cx="4103100" cy="3387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000"/>
              <a:buFont typeface="Arial"/>
              <a:buNone/>
            </a:pPr>
            <a:r>
              <a:rPr b="0" i="0" lang="en-GB" sz="1000" u="none" cap="none" strike="noStrike">
                <a:solidFill>
                  <a:schemeClr val="accent2"/>
                </a:solidFill>
                <a:latin typeface="Lato"/>
                <a:ea typeface="Lato"/>
                <a:cs typeface="Lato"/>
                <a:sym typeface="Lato"/>
              </a:rPr>
              <a:t>Video: </a:t>
            </a:r>
            <a:r>
              <a:rPr lang="en-GB" sz="1000" u="sng">
                <a:solidFill>
                  <a:schemeClr val="hlink"/>
                </a:solidFill>
                <a:latin typeface="Lato"/>
                <a:ea typeface="Lato"/>
                <a:cs typeface="Lato"/>
                <a:sym typeface="Lato"/>
                <a:hlinkClick r:id="rId5"/>
              </a:rPr>
              <a:t>How free games are designed to make money</a:t>
            </a:r>
            <a:endParaRPr b="0" i="0" sz="1000" u="none" cap="none" strike="noStrike">
              <a:solidFill>
                <a:schemeClr val="accent2"/>
              </a:solidFill>
              <a:latin typeface="Lato"/>
              <a:ea typeface="Lato"/>
              <a:cs typeface="Lato"/>
              <a:sym typeface="Lato"/>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04"/>
                                        </p:tgtEl>
                                        <p:attrNameLst>
                                          <p:attrName>style.visibility</p:attrName>
                                        </p:attrNameLst>
                                      </p:cBhvr>
                                      <p:to>
                                        <p:strVal val="visible"/>
                                      </p:to>
                                    </p:set>
                                    <p:animEffect filter="fade" transition="in">
                                      <p:cBhvr>
                                        <p:cTn dur="1000"/>
                                        <p:tgtEl>
                                          <p:spTgt spid="104"/>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0" name="Shape 110"/>
        <p:cNvGrpSpPr/>
        <p:nvPr/>
      </p:nvGrpSpPr>
      <p:grpSpPr>
        <a:xfrm>
          <a:off x="0" y="0"/>
          <a:ext cx="0" cy="0"/>
          <a:chOff x="0" y="0"/>
          <a:chExt cx="0" cy="0"/>
        </a:xfrm>
      </p:grpSpPr>
      <p:sp>
        <p:nvSpPr>
          <p:cNvPr id="111" name="Google Shape;111;g1b68ce0ba16_0_56"/>
          <p:cNvSpPr txBox="1"/>
          <p:nvPr/>
        </p:nvSpPr>
        <p:spPr>
          <a:xfrm>
            <a:off x="194550" y="138875"/>
            <a:ext cx="8016000" cy="781200"/>
          </a:xfrm>
          <a:prstGeom prst="rect">
            <a:avLst/>
          </a:prstGeom>
          <a:noFill/>
          <a:ln>
            <a:noFill/>
          </a:ln>
        </p:spPr>
        <p:txBody>
          <a:bodyPr anchorCtr="0" anchor="t" bIns="0" lIns="0" spcFirstLastPara="1" rIns="0" wrap="square" tIns="0">
            <a:noAutofit/>
          </a:bodyPr>
          <a:lstStyle/>
          <a:p>
            <a:pPr indent="0" lvl="0" marL="0" marR="0" rtl="0" algn="l">
              <a:lnSpc>
                <a:spcPct val="115000"/>
              </a:lnSpc>
              <a:spcBef>
                <a:spcPts val="0"/>
              </a:spcBef>
              <a:spcAft>
                <a:spcPts val="0"/>
              </a:spcAft>
              <a:buClr>
                <a:srgbClr val="000000"/>
              </a:buClr>
              <a:buSzPts val="3600"/>
              <a:buFont typeface="Arial"/>
              <a:buNone/>
            </a:pPr>
            <a:r>
              <a:rPr b="1" i="0" lang="en-GB" sz="2900" u="none" cap="none" strike="noStrike">
                <a:solidFill>
                  <a:srgbClr val="FF8022"/>
                </a:solidFill>
                <a:latin typeface="Lato"/>
                <a:ea typeface="Lato"/>
                <a:cs typeface="Lato"/>
                <a:sym typeface="Lato"/>
              </a:rPr>
              <a:t>Did you get these?</a:t>
            </a:r>
            <a:endParaRPr b="1" i="0" sz="2900" u="none" cap="none" strike="noStrike">
              <a:solidFill>
                <a:srgbClr val="FF8022"/>
              </a:solidFill>
              <a:latin typeface="Lato"/>
              <a:ea typeface="Lato"/>
              <a:cs typeface="Lato"/>
              <a:sym typeface="Lato"/>
            </a:endParaRPr>
          </a:p>
        </p:txBody>
      </p:sp>
      <p:pic>
        <p:nvPicPr>
          <p:cNvPr id="112" name="Google Shape;112;g1b68ce0ba16_0_56"/>
          <p:cNvPicPr preferRelativeResize="0"/>
          <p:nvPr/>
        </p:nvPicPr>
        <p:blipFill rotWithShape="1">
          <a:blip r:embed="rId3">
            <a:alphaModFix/>
          </a:blip>
          <a:srcRect b="0" l="0" r="0" t="0"/>
          <a:stretch/>
        </p:blipFill>
        <p:spPr>
          <a:xfrm>
            <a:off x="267100" y="1133850"/>
            <a:ext cx="1846826" cy="1343150"/>
          </a:xfrm>
          <a:prstGeom prst="rect">
            <a:avLst/>
          </a:prstGeom>
          <a:noFill/>
          <a:ln>
            <a:noFill/>
          </a:ln>
        </p:spPr>
      </p:pic>
      <p:sp>
        <p:nvSpPr>
          <p:cNvPr id="113" name="Google Shape;113;g1b68ce0ba16_0_56"/>
          <p:cNvSpPr txBox="1"/>
          <p:nvPr/>
        </p:nvSpPr>
        <p:spPr>
          <a:xfrm>
            <a:off x="267225" y="2477000"/>
            <a:ext cx="1846800" cy="615600"/>
          </a:xfrm>
          <a:prstGeom prst="rect">
            <a:avLst/>
          </a:prstGeom>
          <a:no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1400"/>
              <a:buFont typeface="Arial"/>
              <a:buNone/>
            </a:pPr>
            <a:r>
              <a:rPr b="1" i="0" lang="en-GB" sz="1400" u="none" cap="none" strike="noStrike">
                <a:solidFill>
                  <a:schemeClr val="accent2"/>
                </a:solidFill>
                <a:latin typeface="Lato"/>
                <a:ea typeface="Lato"/>
                <a:cs typeface="Lato"/>
                <a:sym typeface="Lato"/>
              </a:rPr>
              <a:t>Use virtual currencies</a:t>
            </a:r>
            <a:endParaRPr b="1" i="0" sz="1400" u="none" cap="none" strike="noStrike">
              <a:solidFill>
                <a:schemeClr val="accent2"/>
              </a:solidFill>
              <a:latin typeface="Lato"/>
              <a:ea typeface="Lato"/>
              <a:cs typeface="Lato"/>
              <a:sym typeface="Lato"/>
            </a:endParaRPr>
          </a:p>
        </p:txBody>
      </p:sp>
      <p:pic>
        <p:nvPicPr>
          <p:cNvPr id="114" name="Google Shape;114;g1b68ce0ba16_0_56"/>
          <p:cNvPicPr preferRelativeResize="0"/>
          <p:nvPr/>
        </p:nvPicPr>
        <p:blipFill rotWithShape="1">
          <a:blip r:embed="rId4">
            <a:alphaModFix/>
          </a:blip>
          <a:srcRect b="0" l="0" r="0" t="0"/>
          <a:stretch/>
        </p:blipFill>
        <p:spPr>
          <a:xfrm>
            <a:off x="3417175" y="1133850"/>
            <a:ext cx="1907883" cy="1343150"/>
          </a:xfrm>
          <a:prstGeom prst="rect">
            <a:avLst/>
          </a:prstGeom>
          <a:noFill/>
          <a:ln>
            <a:noFill/>
          </a:ln>
        </p:spPr>
      </p:pic>
      <p:sp>
        <p:nvSpPr>
          <p:cNvPr id="115" name="Google Shape;115;g1b68ce0ba16_0_56"/>
          <p:cNvSpPr txBox="1"/>
          <p:nvPr/>
        </p:nvSpPr>
        <p:spPr>
          <a:xfrm>
            <a:off x="3447713" y="2477000"/>
            <a:ext cx="1846800" cy="615600"/>
          </a:xfrm>
          <a:prstGeom prst="rect">
            <a:avLst/>
          </a:prstGeom>
          <a:no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1400"/>
              <a:buFont typeface="Arial"/>
              <a:buNone/>
            </a:pPr>
            <a:r>
              <a:rPr b="1" i="0" lang="en-GB" sz="1400" u="none" cap="none" strike="noStrike">
                <a:solidFill>
                  <a:schemeClr val="accent2"/>
                </a:solidFill>
                <a:latin typeface="Lato"/>
                <a:ea typeface="Lato"/>
                <a:cs typeface="Lato"/>
                <a:sym typeface="Lato"/>
              </a:rPr>
              <a:t>Use strange exchange rates</a:t>
            </a:r>
            <a:endParaRPr b="1" i="0" sz="1400" u="none" cap="none" strike="noStrike">
              <a:solidFill>
                <a:schemeClr val="accent2"/>
              </a:solidFill>
              <a:latin typeface="Lato"/>
              <a:ea typeface="Lato"/>
              <a:cs typeface="Lato"/>
              <a:sym typeface="Lato"/>
            </a:endParaRPr>
          </a:p>
        </p:txBody>
      </p:sp>
      <p:sp>
        <p:nvSpPr>
          <p:cNvPr id="116" name="Google Shape;116;g1b68ce0ba16_0_56"/>
          <p:cNvSpPr txBox="1"/>
          <p:nvPr/>
        </p:nvSpPr>
        <p:spPr>
          <a:xfrm>
            <a:off x="6628213" y="2477000"/>
            <a:ext cx="1846800" cy="615600"/>
          </a:xfrm>
          <a:prstGeom prst="rect">
            <a:avLst/>
          </a:prstGeom>
          <a:no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1400"/>
              <a:buFont typeface="Arial"/>
              <a:buNone/>
            </a:pPr>
            <a:r>
              <a:rPr b="1" i="0" lang="en-GB" sz="1400" u="none" cap="none" strike="noStrike">
                <a:solidFill>
                  <a:schemeClr val="accent2"/>
                </a:solidFill>
                <a:latin typeface="Lato"/>
                <a:ea typeface="Lato"/>
                <a:cs typeface="Lato"/>
                <a:sym typeface="Lato"/>
              </a:rPr>
              <a:t>Easy payment process</a:t>
            </a:r>
            <a:endParaRPr b="1" i="0" sz="1400" u="none" cap="none" strike="noStrike">
              <a:solidFill>
                <a:schemeClr val="accent2"/>
              </a:solidFill>
              <a:latin typeface="Lato"/>
              <a:ea typeface="Lato"/>
              <a:cs typeface="Lato"/>
              <a:sym typeface="Lato"/>
            </a:endParaRPr>
          </a:p>
        </p:txBody>
      </p:sp>
      <p:pic>
        <p:nvPicPr>
          <p:cNvPr id="117" name="Google Shape;117;g1b68ce0ba16_0_56"/>
          <p:cNvPicPr preferRelativeResize="0"/>
          <p:nvPr/>
        </p:nvPicPr>
        <p:blipFill rotWithShape="1">
          <a:blip r:embed="rId5">
            <a:alphaModFix/>
          </a:blip>
          <a:srcRect b="0" l="17508" r="17883" t="0"/>
          <a:stretch/>
        </p:blipFill>
        <p:spPr>
          <a:xfrm>
            <a:off x="6678347" y="1133850"/>
            <a:ext cx="1746528" cy="1343150"/>
          </a:xfrm>
          <a:prstGeom prst="rect">
            <a:avLst/>
          </a:prstGeom>
          <a:noFill/>
          <a:ln>
            <a:noFill/>
          </a:ln>
        </p:spPr>
      </p:pic>
      <p:pic>
        <p:nvPicPr>
          <p:cNvPr id="118" name="Google Shape;118;g1b68ce0ba16_0_56"/>
          <p:cNvPicPr preferRelativeResize="0"/>
          <p:nvPr/>
        </p:nvPicPr>
        <p:blipFill rotWithShape="1">
          <a:blip r:embed="rId6">
            <a:alphaModFix/>
          </a:blip>
          <a:srcRect b="0" l="0" r="0" t="0"/>
          <a:stretch/>
        </p:blipFill>
        <p:spPr>
          <a:xfrm>
            <a:off x="2097121" y="3021654"/>
            <a:ext cx="1229450" cy="1229450"/>
          </a:xfrm>
          <a:prstGeom prst="rect">
            <a:avLst/>
          </a:prstGeom>
          <a:noFill/>
          <a:ln>
            <a:noFill/>
          </a:ln>
        </p:spPr>
      </p:pic>
      <p:sp>
        <p:nvSpPr>
          <p:cNvPr id="119" name="Google Shape;119;g1b68ce0ba16_0_56"/>
          <p:cNvSpPr txBox="1"/>
          <p:nvPr/>
        </p:nvSpPr>
        <p:spPr>
          <a:xfrm>
            <a:off x="1788450" y="4251100"/>
            <a:ext cx="1846800" cy="831300"/>
          </a:xfrm>
          <a:prstGeom prst="rect">
            <a:avLst/>
          </a:prstGeom>
          <a:no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1400"/>
              <a:buFont typeface="Arial"/>
              <a:buNone/>
            </a:pPr>
            <a:r>
              <a:rPr b="1" i="0" lang="en-GB" sz="1400" u="none" cap="none" strike="noStrike">
                <a:solidFill>
                  <a:schemeClr val="accent2"/>
                </a:solidFill>
                <a:latin typeface="Lato"/>
                <a:ea typeface="Lato"/>
                <a:cs typeface="Lato"/>
                <a:sym typeface="Lato"/>
              </a:rPr>
              <a:t>Embed inconvenience into the game</a:t>
            </a:r>
            <a:endParaRPr b="1" i="0" sz="1400" u="none" cap="none" strike="noStrike">
              <a:solidFill>
                <a:schemeClr val="accent2"/>
              </a:solidFill>
              <a:latin typeface="Lato"/>
              <a:ea typeface="Lato"/>
              <a:cs typeface="Lato"/>
              <a:sym typeface="Lato"/>
            </a:endParaRPr>
          </a:p>
        </p:txBody>
      </p:sp>
      <p:pic>
        <p:nvPicPr>
          <p:cNvPr id="120" name="Google Shape;120;g1b68ce0ba16_0_56"/>
          <p:cNvPicPr preferRelativeResize="0"/>
          <p:nvPr/>
        </p:nvPicPr>
        <p:blipFill rotWithShape="1">
          <a:blip r:embed="rId7">
            <a:alphaModFix/>
          </a:blip>
          <a:srcRect b="0" l="23068" r="24045" t="0"/>
          <a:stretch/>
        </p:blipFill>
        <p:spPr>
          <a:xfrm>
            <a:off x="5502800" y="3021654"/>
            <a:ext cx="1229451" cy="1162397"/>
          </a:xfrm>
          <a:prstGeom prst="rect">
            <a:avLst/>
          </a:prstGeom>
          <a:noFill/>
          <a:ln>
            <a:noFill/>
          </a:ln>
        </p:spPr>
      </p:pic>
      <p:sp>
        <p:nvSpPr>
          <p:cNvPr id="121" name="Google Shape;121;g1b68ce0ba16_0_56"/>
          <p:cNvSpPr txBox="1"/>
          <p:nvPr/>
        </p:nvSpPr>
        <p:spPr>
          <a:xfrm>
            <a:off x="5194125" y="4251100"/>
            <a:ext cx="1846800" cy="831300"/>
          </a:xfrm>
          <a:prstGeom prst="rect">
            <a:avLst/>
          </a:prstGeom>
          <a:no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1400"/>
              <a:buFont typeface="Arial"/>
              <a:buNone/>
            </a:pPr>
            <a:r>
              <a:rPr b="1" i="0" lang="en-GB" sz="1400" u="none" cap="none" strike="noStrike">
                <a:solidFill>
                  <a:schemeClr val="accent2"/>
                </a:solidFill>
                <a:latin typeface="Lato"/>
                <a:ea typeface="Lato"/>
                <a:cs typeface="Lato"/>
                <a:sym typeface="Lato"/>
              </a:rPr>
              <a:t>Dynamic pricing, especially when quitting</a:t>
            </a:r>
            <a:endParaRPr b="1" i="0" sz="1400" u="none" cap="none" strike="noStrike">
              <a:solidFill>
                <a:schemeClr val="accent2"/>
              </a:solidFill>
              <a:latin typeface="Lato"/>
              <a:ea typeface="Lato"/>
              <a:cs typeface="Lato"/>
              <a:sym typeface="Lato"/>
            </a:endParaRPr>
          </a:p>
        </p:txBody>
      </p:sp>
      <p:sp>
        <p:nvSpPr>
          <p:cNvPr id="122" name="Google Shape;122;g1b68ce0ba16_0_56"/>
          <p:cNvSpPr txBox="1"/>
          <p:nvPr/>
        </p:nvSpPr>
        <p:spPr>
          <a:xfrm>
            <a:off x="70350" y="565175"/>
            <a:ext cx="5130600" cy="4311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600"/>
              <a:buFont typeface="Arial"/>
              <a:buNone/>
            </a:pPr>
            <a:r>
              <a:rPr b="1" i="0" lang="en-GB" sz="1600" u="none" cap="none" strike="noStrike">
                <a:solidFill>
                  <a:schemeClr val="accent2"/>
                </a:solidFill>
                <a:latin typeface="Lato"/>
                <a:ea typeface="Lato"/>
                <a:cs typeface="Lato"/>
                <a:sym typeface="Lato"/>
              </a:rPr>
              <a:t>Can you explain how these strategies work?</a:t>
            </a:r>
            <a:endParaRPr b="1" i="0" sz="1600" u="none" cap="none" strike="noStrike">
              <a:solidFill>
                <a:schemeClr val="accent2"/>
              </a:solidFill>
              <a:latin typeface="Lato"/>
              <a:ea typeface="Lato"/>
              <a:cs typeface="Lato"/>
              <a:sym typeface="Lato"/>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12"/>
                                        </p:tgtEl>
                                        <p:attrNameLst>
                                          <p:attrName>style.visibility</p:attrName>
                                        </p:attrNameLst>
                                      </p:cBhvr>
                                      <p:to>
                                        <p:strVal val="visible"/>
                                      </p:to>
                                    </p:set>
                                    <p:animEffect filter="fade" transition="in">
                                      <p:cBhvr>
                                        <p:cTn dur="1000"/>
                                        <p:tgtEl>
                                          <p:spTgt spid="112"/>
                                        </p:tgtEl>
                                      </p:cBhvr>
                                    </p:animEffect>
                                  </p:childTnLst>
                                </p:cTn>
                              </p:par>
                              <p:par>
                                <p:cTn fill="hold" nodeType="withEffect" presetClass="entr" presetID="10" presetSubtype="0">
                                  <p:stCondLst>
                                    <p:cond delay="0"/>
                                  </p:stCondLst>
                                  <p:childTnLst>
                                    <p:set>
                                      <p:cBhvr>
                                        <p:cTn dur="1" fill="hold">
                                          <p:stCondLst>
                                            <p:cond delay="0"/>
                                          </p:stCondLst>
                                        </p:cTn>
                                        <p:tgtEl>
                                          <p:spTgt spid="113"/>
                                        </p:tgtEl>
                                        <p:attrNameLst>
                                          <p:attrName>style.visibility</p:attrName>
                                        </p:attrNameLst>
                                      </p:cBhvr>
                                      <p:to>
                                        <p:strVal val="visible"/>
                                      </p:to>
                                    </p:set>
                                    <p:animEffect filter="fade" transition="in">
                                      <p:cBhvr>
                                        <p:cTn dur="1000"/>
                                        <p:tgtEl>
                                          <p:spTgt spid="113"/>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14"/>
                                        </p:tgtEl>
                                        <p:attrNameLst>
                                          <p:attrName>style.visibility</p:attrName>
                                        </p:attrNameLst>
                                      </p:cBhvr>
                                      <p:to>
                                        <p:strVal val="visible"/>
                                      </p:to>
                                    </p:set>
                                    <p:animEffect filter="fade" transition="in">
                                      <p:cBhvr>
                                        <p:cTn dur="1000"/>
                                        <p:tgtEl>
                                          <p:spTgt spid="114"/>
                                        </p:tgtEl>
                                      </p:cBhvr>
                                    </p:animEffect>
                                  </p:childTnLst>
                                </p:cTn>
                              </p:par>
                              <p:par>
                                <p:cTn fill="hold" nodeType="withEffect" presetClass="entr" presetID="10" presetSubtype="0">
                                  <p:stCondLst>
                                    <p:cond delay="0"/>
                                  </p:stCondLst>
                                  <p:childTnLst>
                                    <p:set>
                                      <p:cBhvr>
                                        <p:cTn dur="1" fill="hold">
                                          <p:stCondLst>
                                            <p:cond delay="0"/>
                                          </p:stCondLst>
                                        </p:cTn>
                                        <p:tgtEl>
                                          <p:spTgt spid="115"/>
                                        </p:tgtEl>
                                        <p:attrNameLst>
                                          <p:attrName>style.visibility</p:attrName>
                                        </p:attrNameLst>
                                      </p:cBhvr>
                                      <p:to>
                                        <p:strVal val="visible"/>
                                      </p:to>
                                    </p:set>
                                    <p:animEffect filter="fade" transition="in">
                                      <p:cBhvr>
                                        <p:cTn dur="1000"/>
                                        <p:tgtEl>
                                          <p:spTgt spid="115"/>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16"/>
                                        </p:tgtEl>
                                        <p:attrNameLst>
                                          <p:attrName>style.visibility</p:attrName>
                                        </p:attrNameLst>
                                      </p:cBhvr>
                                      <p:to>
                                        <p:strVal val="visible"/>
                                      </p:to>
                                    </p:set>
                                    <p:animEffect filter="fade" transition="in">
                                      <p:cBhvr>
                                        <p:cTn dur="1000"/>
                                        <p:tgtEl>
                                          <p:spTgt spid="116"/>
                                        </p:tgtEl>
                                      </p:cBhvr>
                                    </p:animEffect>
                                  </p:childTnLst>
                                </p:cTn>
                              </p:par>
                              <p:par>
                                <p:cTn fill="hold" nodeType="withEffect" presetClass="entr" presetID="10" presetSubtype="0">
                                  <p:stCondLst>
                                    <p:cond delay="0"/>
                                  </p:stCondLst>
                                  <p:childTnLst>
                                    <p:set>
                                      <p:cBhvr>
                                        <p:cTn dur="1" fill="hold">
                                          <p:stCondLst>
                                            <p:cond delay="0"/>
                                          </p:stCondLst>
                                        </p:cTn>
                                        <p:tgtEl>
                                          <p:spTgt spid="117"/>
                                        </p:tgtEl>
                                        <p:attrNameLst>
                                          <p:attrName>style.visibility</p:attrName>
                                        </p:attrNameLst>
                                      </p:cBhvr>
                                      <p:to>
                                        <p:strVal val="visible"/>
                                      </p:to>
                                    </p:set>
                                    <p:animEffect filter="fade" transition="in">
                                      <p:cBhvr>
                                        <p:cTn dur="1000"/>
                                        <p:tgtEl>
                                          <p:spTgt spid="117"/>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18"/>
                                        </p:tgtEl>
                                        <p:attrNameLst>
                                          <p:attrName>style.visibility</p:attrName>
                                        </p:attrNameLst>
                                      </p:cBhvr>
                                      <p:to>
                                        <p:strVal val="visible"/>
                                      </p:to>
                                    </p:set>
                                    <p:animEffect filter="fade" transition="in">
                                      <p:cBhvr>
                                        <p:cTn dur="1000"/>
                                        <p:tgtEl>
                                          <p:spTgt spid="118"/>
                                        </p:tgtEl>
                                      </p:cBhvr>
                                    </p:animEffect>
                                  </p:childTnLst>
                                </p:cTn>
                              </p:par>
                              <p:par>
                                <p:cTn fill="hold" nodeType="withEffect" presetClass="entr" presetID="10" presetSubtype="0">
                                  <p:stCondLst>
                                    <p:cond delay="0"/>
                                  </p:stCondLst>
                                  <p:childTnLst>
                                    <p:set>
                                      <p:cBhvr>
                                        <p:cTn dur="1" fill="hold">
                                          <p:stCondLst>
                                            <p:cond delay="0"/>
                                          </p:stCondLst>
                                        </p:cTn>
                                        <p:tgtEl>
                                          <p:spTgt spid="119"/>
                                        </p:tgtEl>
                                        <p:attrNameLst>
                                          <p:attrName>style.visibility</p:attrName>
                                        </p:attrNameLst>
                                      </p:cBhvr>
                                      <p:to>
                                        <p:strVal val="visible"/>
                                      </p:to>
                                    </p:set>
                                    <p:animEffect filter="fade" transition="in">
                                      <p:cBhvr>
                                        <p:cTn dur="1000"/>
                                        <p:tgtEl>
                                          <p:spTgt spid="119"/>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20"/>
                                        </p:tgtEl>
                                        <p:attrNameLst>
                                          <p:attrName>style.visibility</p:attrName>
                                        </p:attrNameLst>
                                      </p:cBhvr>
                                      <p:to>
                                        <p:strVal val="visible"/>
                                      </p:to>
                                    </p:set>
                                    <p:animEffect filter="fade" transition="in">
                                      <p:cBhvr>
                                        <p:cTn dur="1000"/>
                                        <p:tgtEl>
                                          <p:spTgt spid="120"/>
                                        </p:tgtEl>
                                      </p:cBhvr>
                                    </p:animEffect>
                                  </p:childTnLst>
                                </p:cTn>
                              </p:par>
                              <p:par>
                                <p:cTn fill="hold" nodeType="withEffect" presetClass="entr" presetID="10" presetSubtype="0">
                                  <p:stCondLst>
                                    <p:cond delay="0"/>
                                  </p:stCondLst>
                                  <p:childTnLst>
                                    <p:set>
                                      <p:cBhvr>
                                        <p:cTn dur="1" fill="hold">
                                          <p:stCondLst>
                                            <p:cond delay="0"/>
                                          </p:stCondLst>
                                        </p:cTn>
                                        <p:tgtEl>
                                          <p:spTgt spid="121"/>
                                        </p:tgtEl>
                                        <p:attrNameLst>
                                          <p:attrName>style.visibility</p:attrName>
                                        </p:attrNameLst>
                                      </p:cBhvr>
                                      <p:to>
                                        <p:strVal val="visible"/>
                                      </p:to>
                                    </p:set>
                                    <p:animEffect filter="fade" transition="in">
                                      <p:cBhvr>
                                        <p:cTn dur="1000"/>
                                        <p:tgtEl>
                                          <p:spTgt spid="121"/>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theme/theme1.xml><?xml version="1.0" encoding="utf-8"?>
<a:theme xmlns:a="http://schemas.openxmlformats.org/drawingml/2006/main" xmlns:r="http://schemas.openxmlformats.org/officeDocument/2006/relationships" name="FLIC_Presentation_No_pages">
  <a:themeElements>
    <a:clrScheme name="Simple Light">
      <a:dk1>
        <a:srgbClr val="262A33"/>
      </a:dk1>
      <a:lt1>
        <a:srgbClr val="FFFFFF"/>
      </a:lt1>
      <a:dk2>
        <a:srgbClr val="262A33"/>
      </a:dk2>
      <a:lt2>
        <a:srgbClr val="262A33"/>
      </a:lt2>
      <a:accent1>
        <a:srgbClr val="0543B3"/>
      </a:accent1>
      <a:accent2>
        <a:srgbClr val="FF8022"/>
      </a:accent2>
      <a:accent3>
        <a:srgbClr val="00FF00"/>
      </a:accent3>
      <a:accent4>
        <a:srgbClr val="FFFFFF"/>
      </a:accent4>
      <a:accent5>
        <a:srgbClr val="FFFFFF"/>
      </a:accent5>
      <a:accent6>
        <a:srgbClr val="FFFFFF"/>
      </a:accent6>
      <a:hlink>
        <a:srgbClr val="0543B3"/>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Charlotte Jessop</dc:creator>
</cp:coreProperties>
</file>