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x="6858000" cy="9144000"/>
  <p:embeddedFontLst>
    <p:embeddedFont>
      <p:font typeface="Lato"/>
      <p:regular r:id="rId22"/>
      <p:bold r:id="rId23"/>
      <p:italic r:id="rId24"/>
      <p:boldItalic r:id="rId25"/>
    </p:embeddedFont>
    <p:embeddedFont>
      <p:font typeface="Lato Black"/>
      <p:bold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8" roundtripDataSignature="AMtx7mhJR6Bvg4/hy3hTrgGGP/vLzbSq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C051F6B-A70A-4565-B0FA-DEB3D3722162}">
  <a:tblStyle styleId="{2C051F6B-A70A-4565-B0FA-DEB3D3722162}"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Lato-regular.fntdata"/><Relationship Id="rId21" Type="http://schemas.openxmlformats.org/officeDocument/2006/relationships/slide" Target="slides/slide15.xml"/><Relationship Id="rId24" Type="http://schemas.openxmlformats.org/officeDocument/2006/relationships/font" Target="fonts/Lato-italic.fntdata"/><Relationship Id="rId23" Type="http://schemas.openxmlformats.org/officeDocument/2006/relationships/font" Target="fonts/La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LatoBlack-bold.fntdata"/><Relationship Id="rId25" Type="http://schemas.openxmlformats.org/officeDocument/2006/relationships/font" Target="fonts/Lato-boldItalic.fntdata"/><Relationship Id="rId28" Type="http://customschemas.google.com/relationships/presentationmetadata" Target="metadata"/><Relationship Id="rId27" Type="http://schemas.openxmlformats.org/officeDocument/2006/relationships/font" Target="fonts/LatoBlack-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ft.com/content/4801084d-41bb-461b-9b92-d9479b07aee3" TargetMode="External"/><Relationship Id="rId3" Type="http://schemas.openxmlformats.org/officeDocument/2006/relationships/hyperlink" Target="https://support.microsoft.com/en-us/microsoft-edge/accessibility-features-in-microsoft-edge-4c696192-338e-9465-b2cd-bd9b698ad19a" TargetMode="External"/><Relationship Id="rId4" Type="http://schemas.openxmlformats.org/officeDocument/2006/relationships/hyperlink" Target="https://ttsreader.com/player/"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 name="Shape 35"/>
        <p:cNvGrpSpPr/>
        <p:nvPr/>
      </p:nvGrpSpPr>
      <p:grpSpPr>
        <a:xfrm>
          <a:off x="0" y="0"/>
          <a:ext cx="0" cy="0"/>
          <a:chOff x="0" y="0"/>
          <a:chExt cx="0" cy="0"/>
        </a:xfrm>
      </p:grpSpPr>
      <p:sp>
        <p:nvSpPr>
          <p:cNvPr id="36" name="Google Shape;36;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 name="Google Shape;37;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GB"/>
              <a:t>Source: </a:t>
            </a:r>
            <a:r>
              <a:rPr lang="en-GB" u="sng">
                <a:solidFill>
                  <a:schemeClr val="hlink"/>
                </a:solidFill>
                <a:hlinkClick r:id="rId2"/>
              </a:rPr>
              <a:t>What do children spend their pocket money on?</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None/>
            </a:pPr>
            <a:r>
              <a:rPr b="1" lang="en-GB"/>
              <a:t>Delivery Guidance: Use text-to-speech to provide access to article</a:t>
            </a:r>
            <a:endParaRPr b="1"/>
          </a:p>
          <a:p>
            <a:pPr indent="0" lvl="0" marL="0" rtl="0" algn="l">
              <a:lnSpc>
                <a:spcPct val="100000"/>
              </a:lnSpc>
              <a:spcBef>
                <a:spcPts val="0"/>
              </a:spcBef>
              <a:spcAft>
                <a:spcPts val="0"/>
              </a:spcAft>
              <a:buNone/>
            </a:pPr>
            <a:r>
              <a:t/>
            </a:r>
            <a:endParaRPr b="1"/>
          </a:p>
          <a:p>
            <a:pPr indent="0" lvl="0" marL="0" rtl="0" algn="l">
              <a:lnSpc>
                <a:spcPct val="100000"/>
              </a:lnSpc>
              <a:spcBef>
                <a:spcPts val="0"/>
              </a:spcBef>
              <a:spcAft>
                <a:spcPts val="0"/>
              </a:spcAft>
              <a:buNone/>
            </a:pPr>
            <a:r>
              <a:rPr b="1" lang="en-GB"/>
              <a:t>Microsoft</a:t>
            </a:r>
            <a:endParaRPr/>
          </a:p>
          <a:p>
            <a:pPr indent="0" lvl="0" marL="0" rtl="0" algn="l">
              <a:spcBef>
                <a:spcPts val="0"/>
              </a:spcBef>
              <a:spcAft>
                <a:spcPts val="0"/>
              </a:spcAft>
              <a:buClr>
                <a:schemeClr val="dk1"/>
              </a:buClr>
              <a:buSzPts val="1100"/>
              <a:buFont typeface="Arial"/>
              <a:buNone/>
            </a:pPr>
            <a:r>
              <a:rPr lang="en-GB">
                <a:solidFill>
                  <a:schemeClr val="dk1"/>
                </a:solidFill>
              </a:rPr>
              <a:t>MS edge has a read aloud function that is built in - these can be accessed by pressing </a:t>
            </a:r>
            <a:r>
              <a:rPr b="1" lang="en-GB">
                <a:solidFill>
                  <a:schemeClr val="dk1"/>
                </a:solidFill>
              </a:rPr>
              <a:t>F9</a:t>
            </a:r>
            <a:r>
              <a:rPr lang="en-GB">
                <a:solidFill>
                  <a:schemeClr val="dk1"/>
                </a:solidFill>
              </a:rPr>
              <a:t>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GB" u="sng">
                <a:solidFill>
                  <a:srgbClr val="1155CC"/>
                </a:solidFill>
                <a:hlinkClick r:id="rId3">
                  <a:extLst>
                    <a:ext uri="{A12FA001-AC4F-418D-AE19-62706E023703}">
                      <ahyp:hlinkClr val="tx"/>
                    </a:ext>
                  </a:extLst>
                </a:hlinkClick>
              </a:rPr>
              <a:t>Accessibility features in Microsoft Edge - Microsoft Support</a:t>
            </a:r>
            <a:endParaRPr u="sng">
              <a:solidFill>
                <a:srgbClr val="1155CC"/>
              </a:solidFill>
            </a:endParaRPr>
          </a:p>
          <a:p>
            <a:pPr indent="0" lvl="0" marL="0" rtl="0" algn="l">
              <a:lnSpc>
                <a:spcPct val="100000"/>
              </a:lnSpc>
              <a:spcBef>
                <a:spcPts val="0"/>
              </a:spcBef>
              <a:spcAft>
                <a:spcPts val="0"/>
              </a:spcAft>
              <a:buNone/>
            </a:pPr>
            <a:r>
              <a:t/>
            </a:r>
            <a:endParaRPr b="1"/>
          </a:p>
          <a:p>
            <a:pPr indent="0" lvl="0" marL="0" rtl="0" algn="l">
              <a:lnSpc>
                <a:spcPct val="100000"/>
              </a:lnSpc>
              <a:spcBef>
                <a:spcPts val="0"/>
              </a:spcBef>
              <a:spcAft>
                <a:spcPts val="0"/>
              </a:spcAft>
              <a:buNone/>
            </a:pPr>
            <a:r>
              <a:rPr b="1" lang="en-GB"/>
              <a:t>Full text to copy into TTS tool such as </a:t>
            </a:r>
            <a:r>
              <a:rPr b="1" lang="en-GB" u="sng">
                <a:solidFill>
                  <a:schemeClr val="hlink"/>
                </a:solidFill>
                <a:hlinkClick r:id="rId4"/>
              </a:rPr>
              <a:t>TTSReader</a:t>
            </a:r>
            <a:r>
              <a:rPr b="1" lang="en-GB"/>
              <a:t> is below. (Does not exceed daily free character limit)</a:t>
            </a:r>
            <a:endParaRPr b="1"/>
          </a:p>
          <a:p>
            <a:pPr indent="0" lvl="0" marL="0" rtl="0" algn="l">
              <a:lnSpc>
                <a:spcPct val="100000"/>
              </a:lnSpc>
              <a:spcBef>
                <a:spcPts val="0"/>
              </a:spcBef>
              <a:spcAft>
                <a:spcPts val="0"/>
              </a:spcAft>
              <a:buNone/>
            </a:pPr>
            <a:r>
              <a:t/>
            </a:r>
            <a:endParaRPr b="1"/>
          </a:p>
          <a:p>
            <a:pPr indent="0" lvl="0" marL="0" rtl="0" algn="l">
              <a:lnSpc>
                <a:spcPct val="100000"/>
              </a:lnSpc>
              <a:spcBef>
                <a:spcPts val="0"/>
              </a:spcBef>
              <a:spcAft>
                <a:spcPts val="0"/>
              </a:spcAft>
              <a:buNone/>
            </a:pPr>
            <a:r>
              <a:t/>
            </a:r>
            <a:endParaRPr b="1"/>
          </a:p>
          <a:p>
            <a:pPr indent="0" lvl="0" marL="9714" rtl="0" algn="l">
              <a:spcBef>
                <a:spcPts val="0"/>
              </a:spcBef>
              <a:spcAft>
                <a:spcPts val="0"/>
              </a:spcAft>
              <a:buClr>
                <a:schemeClr val="dk1"/>
              </a:buClr>
              <a:buSzPts val="1100"/>
              <a:buFont typeface="Arial"/>
              <a:buNone/>
            </a:pPr>
            <a:r>
              <a:rPr b="1" lang="en-GB" sz="1298">
                <a:solidFill>
                  <a:schemeClr val="dk1"/>
                </a:solidFill>
                <a:latin typeface="Lato"/>
                <a:ea typeface="Lato"/>
                <a:cs typeface="Lato"/>
                <a:sym typeface="Lato"/>
              </a:rPr>
              <a:t>What do children spend their pocket money on? </a:t>
            </a:r>
            <a:endParaRPr b="1" sz="1298">
              <a:solidFill>
                <a:schemeClr val="dk1"/>
              </a:solidFill>
              <a:latin typeface="Lato"/>
              <a:ea typeface="Lato"/>
              <a:cs typeface="Lato"/>
              <a:sym typeface="Lato"/>
            </a:endParaRPr>
          </a:p>
          <a:p>
            <a:pPr indent="12533" lvl="0" marL="8724" marR="116381" rtl="0" algn="l">
              <a:lnSpc>
                <a:spcPct val="115360"/>
              </a:lnSpc>
              <a:spcBef>
                <a:spcPts val="283"/>
              </a:spcBef>
              <a:spcAft>
                <a:spcPts val="0"/>
              </a:spcAft>
              <a:buClr>
                <a:schemeClr val="dk1"/>
              </a:buClr>
              <a:buSzPts val="1100"/>
              <a:buFont typeface="Arial"/>
              <a:buNone/>
            </a:pPr>
            <a:r>
              <a:rPr b="1" i="1" lang="en-GB" sz="1298">
                <a:solidFill>
                  <a:schemeClr val="dk1"/>
                </a:solidFill>
                <a:latin typeface="Lato"/>
                <a:ea typeface="Lato"/>
                <a:cs typeface="Lato"/>
                <a:sym typeface="Lato"/>
              </a:rPr>
              <a:t>In our increasingly cashless society, parents are turning to apps and payment cards designed for youngsters </a:t>
            </a:r>
            <a:endParaRPr b="1" i="1" sz="1298">
              <a:solidFill>
                <a:schemeClr val="dk1"/>
              </a:solidFill>
              <a:latin typeface="Lato"/>
              <a:ea typeface="Lato"/>
              <a:cs typeface="Lato"/>
              <a:sym typeface="Lato"/>
            </a:endParaRPr>
          </a:p>
          <a:p>
            <a:pPr indent="0" lvl="0" marL="16186" rtl="0" algn="l">
              <a:spcBef>
                <a:spcPts val="33"/>
              </a:spcBef>
              <a:spcAft>
                <a:spcPts val="0"/>
              </a:spcAft>
              <a:buClr>
                <a:schemeClr val="dk1"/>
              </a:buClr>
              <a:buSzPts val="1100"/>
              <a:buFont typeface="Arial"/>
              <a:buNone/>
            </a:pPr>
            <a:r>
              <a:rPr i="1" lang="en-GB" sz="1198">
                <a:solidFill>
                  <a:schemeClr val="dk1"/>
                </a:solidFill>
                <a:latin typeface="Lato"/>
                <a:ea typeface="Lato"/>
                <a:cs typeface="Lato"/>
                <a:sym typeface="Lato"/>
              </a:rPr>
              <a:t>Claer Barrett in London January 14 2020 </a:t>
            </a:r>
            <a:endParaRPr i="1" sz="1198">
              <a:solidFill>
                <a:schemeClr val="dk1"/>
              </a:solidFill>
              <a:latin typeface="Lato"/>
              <a:ea typeface="Lato"/>
              <a:cs typeface="Lato"/>
              <a:sym typeface="Lato"/>
            </a:endParaRPr>
          </a:p>
          <a:p>
            <a:pPr indent="2740" lvl="0" marL="11008" marR="0" rtl="0" algn="l">
              <a:lnSpc>
                <a:spcPct val="114537"/>
              </a:lnSpc>
              <a:spcBef>
                <a:spcPts val="1898"/>
              </a:spcBef>
              <a:spcAft>
                <a:spcPts val="0"/>
              </a:spcAft>
              <a:buClr>
                <a:schemeClr val="dk1"/>
              </a:buClr>
              <a:buSzPts val="1100"/>
              <a:buFont typeface="Arial"/>
              <a:buNone/>
            </a:pPr>
            <a:r>
              <a:rPr lang="en-GB" sz="1198">
                <a:solidFill>
                  <a:schemeClr val="dk1"/>
                </a:solidFill>
                <a:latin typeface="Lato"/>
                <a:ea typeface="Lato"/>
                <a:cs typeface="Lato"/>
                <a:sym typeface="Lato"/>
              </a:rPr>
              <a:t>Some things about pocket money haven’t really changed in 30 years. The most popular day for receiving it is on Saturday, according to a survey of more than 25,000 UK parents and children. Tidying your room is the most common chore demanded by parents before any money changes hands. And incredibly, children are most eager to spend their money on books, magazines and sweets. </a:t>
            </a:r>
            <a:endParaRPr sz="1198">
              <a:solidFill>
                <a:schemeClr val="dk1"/>
              </a:solidFill>
              <a:latin typeface="Lato"/>
              <a:ea typeface="Lato"/>
              <a:cs typeface="Lato"/>
              <a:sym typeface="Lato"/>
            </a:endParaRPr>
          </a:p>
          <a:p>
            <a:pPr indent="-2435" lvl="0" marL="13444" marR="0" rtl="0" algn="l">
              <a:lnSpc>
                <a:spcPct val="114537"/>
              </a:lnSpc>
              <a:spcBef>
                <a:spcPts val="1124"/>
              </a:spcBef>
              <a:spcAft>
                <a:spcPts val="0"/>
              </a:spcAft>
              <a:buClr>
                <a:schemeClr val="dk1"/>
              </a:buClr>
              <a:buSzPts val="1100"/>
              <a:buFont typeface="Arial"/>
              <a:buNone/>
            </a:pPr>
            <a:r>
              <a:rPr lang="en-GB" sz="1198">
                <a:solidFill>
                  <a:schemeClr val="dk1"/>
                </a:solidFill>
                <a:latin typeface="Lato"/>
                <a:ea typeface="Lato"/>
                <a:cs typeface="Lato"/>
                <a:sym typeface="Lato"/>
              </a:rPr>
              <a:t>This study of the financial habits of four to 14-year-olds in 2019 is not based on cash transactions, as no notes or coins are actually being put into pockets. Instead, the data has been gleaned from parents who use apps and preloaded contactless card to teach children as young as four how to navigate our increasingly cashless society. You might find this shocking, but closer examination of the top items bought by children using their pocket money helps explain the rise of digital payment cards aimed at a younger age group. While books and magazines were ranked in first place, six of the top 10 purchases that children made in 2019 were gaming-related. </a:t>
            </a:r>
            <a:endParaRPr sz="1198">
              <a:solidFill>
                <a:schemeClr val="dk1"/>
              </a:solidFill>
              <a:latin typeface="Lato"/>
              <a:ea typeface="Lato"/>
              <a:cs typeface="Lato"/>
              <a:sym typeface="Lato"/>
            </a:endParaRPr>
          </a:p>
          <a:p>
            <a:pPr indent="-2893" lvl="0" marL="9180" marR="106677" rtl="0" algn="l">
              <a:lnSpc>
                <a:spcPct val="114537"/>
              </a:lnSpc>
              <a:spcBef>
                <a:spcPts val="1124"/>
              </a:spcBef>
              <a:spcAft>
                <a:spcPts val="0"/>
              </a:spcAft>
              <a:buClr>
                <a:schemeClr val="dk1"/>
              </a:buClr>
              <a:buSzPts val="1100"/>
              <a:buFont typeface="Arial"/>
              <a:buNone/>
            </a:pPr>
            <a:r>
              <a:rPr lang="en-GB" sz="1198">
                <a:solidFill>
                  <a:schemeClr val="dk1"/>
                </a:solidFill>
                <a:latin typeface="Lato"/>
                <a:ea typeface="Lato"/>
                <a:cs typeface="Lato"/>
                <a:sym typeface="Lato"/>
              </a:rPr>
              <a:t>According to an Ofcom study in 2016, just over one-third (34 per cent) of pre-schoolers aged between three and four have their own device such as a tablet or games console, and one in three tweens (eight to 11s) and eight in 10 older children (12-15s) have their own smartphone. Other studies have shown children’s financial habits are formed by the age of seven. </a:t>
            </a:r>
            <a:endParaRPr sz="1198">
              <a:solidFill>
                <a:schemeClr val="dk1"/>
              </a:solidFill>
              <a:latin typeface="Lato"/>
              <a:ea typeface="Lato"/>
              <a:cs typeface="Lato"/>
              <a:sym typeface="Lato"/>
            </a:endParaRPr>
          </a:p>
          <a:p>
            <a:pPr indent="2435" lvl="0" marL="11313" marR="126728" rtl="0" algn="l">
              <a:lnSpc>
                <a:spcPct val="114537"/>
              </a:lnSpc>
              <a:spcBef>
                <a:spcPts val="75"/>
              </a:spcBef>
              <a:spcAft>
                <a:spcPts val="0"/>
              </a:spcAft>
              <a:buClr>
                <a:schemeClr val="dk1"/>
              </a:buClr>
              <a:buSzPts val="1100"/>
              <a:buFont typeface="Arial"/>
              <a:buNone/>
            </a:pPr>
            <a:r>
              <a:rPr lang="en-GB" sz="1198">
                <a:solidFill>
                  <a:schemeClr val="dk1"/>
                </a:solidFill>
                <a:latin typeface="Lato"/>
                <a:ea typeface="Lato"/>
                <a:cs typeface="Lato"/>
                <a:sym typeface="Lato"/>
              </a:rPr>
              <a:t>Some people believes that by giving children the opportunity of spending money on their own card, they will better understand its value (crucially, they cannot spend more than they have available). </a:t>
            </a:r>
            <a:endParaRPr sz="1198">
              <a:solidFill>
                <a:schemeClr val="dk1"/>
              </a:solidFill>
              <a:latin typeface="Lato"/>
              <a:ea typeface="Lato"/>
              <a:cs typeface="Lato"/>
              <a:sym typeface="Lato"/>
            </a:endParaRPr>
          </a:p>
          <a:p>
            <a:pPr indent="1675" lvl="0" marL="12073" marR="5326" rtl="0" algn="l">
              <a:lnSpc>
                <a:spcPct val="114537"/>
              </a:lnSpc>
              <a:spcBef>
                <a:spcPts val="1124"/>
              </a:spcBef>
              <a:spcAft>
                <a:spcPts val="0"/>
              </a:spcAft>
              <a:buClr>
                <a:schemeClr val="dk1"/>
              </a:buClr>
              <a:buSzPts val="1100"/>
              <a:buFont typeface="Arial"/>
              <a:buNone/>
            </a:pPr>
            <a:r>
              <a:rPr lang="en-GB" sz="1198">
                <a:solidFill>
                  <a:schemeClr val="dk1"/>
                </a:solidFill>
                <a:latin typeface="Lato"/>
                <a:ea typeface="Lato"/>
                <a:cs typeface="Lato"/>
                <a:sym typeface="Lato"/>
              </a:rPr>
              <a:t>Some parents might think their children are too young to be given the means to make online payments, but I like the ability of these apps to expose young people to the virtual world with a parent looking over their shoulder. If they make a mistake, lessons can be learned. And it does encourage conversations about money, which will prove useful as their financial education continues. However, this learning experience also costs parents money; typically £25 to £30 a year, depending on the app, plus some charge extra for loading money above a certain limit or spending money overseas. As well as making it easier for children to spend money, pocket money apps can also encourage them to earn it and save it. Most of these apps allow parents to attach conditions such as completing specific tasks before this allowance is credited. Alternatively, children can earn extra credit for chores such as mowing the lawn (the top earner at an average £2.86) or washing the car (£2.62) — assuming they stop playing Fortnite for long enough to do so. </a:t>
            </a:r>
            <a:endParaRPr sz="1198">
              <a:solidFill>
                <a:schemeClr val="dk1"/>
              </a:solidFill>
              <a:latin typeface="Lato"/>
              <a:ea typeface="Lato"/>
              <a:cs typeface="Lato"/>
              <a:sym typeface="Lato"/>
            </a:endParaRPr>
          </a:p>
          <a:p>
            <a:pPr indent="7461" lvl="0" marL="15271" marR="72962" rtl="0" algn="l">
              <a:lnSpc>
                <a:spcPct val="114537"/>
              </a:lnSpc>
              <a:spcBef>
                <a:spcPts val="1124"/>
              </a:spcBef>
              <a:spcAft>
                <a:spcPts val="0"/>
              </a:spcAft>
              <a:buClr>
                <a:schemeClr val="dk1"/>
              </a:buClr>
              <a:buSzPts val="1100"/>
              <a:buFont typeface="Arial"/>
              <a:buNone/>
            </a:pPr>
            <a:r>
              <a:rPr lang="en-GB" sz="1198">
                <a:solidFill>
                  <a:schemeClr val="dk1"/>
                </a:solidFill>
                <a:latin typeface="Lato"/>
                <a:ea typeface="Lato"/>
                <a:cs typeface="Lato"/>
                <a:sym typeface="Lato"/>
              </a:rPr>
              <a:t>If we want our children to navigate the online world of virtual money with confidence, innovation in the pocket money space should be more widely encouraged. The ease of contactless spending, the practice of “buy now pay later” and the rise in online fraud will be waiting there to trip them up, so they need all the digital financial education they can get their hands on. </a:t>
            </a:r>
            <a:endParaRPr sz="1198">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b="1"/>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en-GB"/>
              <a:t>Relevant ‘yes’ arguments from article:</a:t>
            </a:r>
            <a:endParaRPr/>
          </a:p>
          <a:p>
            <a:pPr indent="0" lvl="0" marL="0" rtl="0" algn="l">
              <a:lnSpc>
                <a:spcPct val="100000"/>
              </a:lnSpc>
              <a:spcBef>
                <a:spcPts val="0"/>
              </a:spcBef>
              <a:spcAft>
                <a:spcPts val="0"/>
              </a:spcAft>
              <a:buSzPts val="1100"/>
              <a:buNone/>
            </a:pPr>
            <a:r>
              <a:t/>
            </a:r>
            <a:endParaRPr/>
          </a:p>
          <a:p>
            <a:pPr indent="-298450" lvl="0" marL="457200" rtl="0" algn="l">
              <a:lnSpc>
                <a:spcPct val="100000"/>
              </a:lnSpc>
              <a:spcBef>
                <a:spcPts val="0"/>
              </a:spcBef>
              <a:spcAft>
                <a:spcPts val="0"/>
              </a:spcAft>
              <a:buSzPts val="1100"/>
              <a:buChar char="-"/>
            </a:pPr>
            <a:r>
              <a:rPr lang="en-GB"/>
              <a:t>Children like to spend money on things like books and magazines: could be educational</a:t>
            </a:r>
            <a:endParaRPr/>
          </a:p>
          <a:p>
            <a:pPr indent="-298450" lvl="0" marL="457200" rtl="0" algn="l">
              <a:lnSpc>
                <a:spcPct val="100000"/>
              </a:lnSpc>
              <a:spcBef>
                <a:spcPts val="0"/>
              </a:spcBef>
              <a:spcAft>
                <a:spcPts val="0"/>
              </a:spcAft>
              <a:buSzPts val="1100"/>
              <a:buChar char="-"/>
            </a:pPr>
            <a:r>
              <a:rPr lang="en-GB"/>
              <a:t>By giving children the opportunity to spend money, they will better understand its value. And they can’t spend more than they have available</a:t>
            </a:r>
            <a:endParaRPr/>
          </a:p>
          <a:p>
            <a:pPr indent="-298450" lvl="0" marL="457200" rtl="0" algn="l">
              <a:lnSpc>
                <a:spcPct val="100000"/>
              </a:lnSpc>
              <a:spcBef>
                <a:spcPts val="0"/>
              </a:spcBef>
              <a:spcAft>
                <a:spcPts val="0"/>
              </a:spcAft>
              <a:buSzPts val="1100"/>
              <a:buChar char="-"/>
            </a:pPr>
            <a:r>
              <a:rPr b="1" lang="en-GB"/>
              <a:t>Pocket money apps</a:t>
            </a:r>
            <a:r>
              <a:rPr lang="en-GB"/>
              <a:t> for children can allow them to learn how to manage money, while being supervised by parents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6" name="Google Shape;136;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5" name="Google Shape;145;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en-GB"/>
              <a:t>Delivery instructions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None/>
            </a:pPr>
            <a:r>
              <a:rPr lang="en-GB"/>
              <a:t>Possible delivery: </a:t>
            </a:r>
            <a:endParaRPr/>
          </a:p>
          <a:p>
            <a:pPr indent="-298450" lvl="0" marL="457200" rtl="0" algn="l">
              <a:lnSpc>
                <a:spcPct val="100000"/>
              </a:lnSpc>
              <a:spcBef>
                <a:spcPts val="0"/>
              </a:spcBef>
              <a:spcAft>
                <a:spcPts val="0"/>
              </a:spcAft>
              <a:buSzPts val="1100"/>
              <a:buAutoNum type="arabicPeriod"/>
            </a:pPr>
            <a:r>
              <a:rPr lang="en-GB"/>
              <a:t>Write as essay: students write their debate responses, demonstrating arguments for and against the statement</a:t>
            </a:r>
            <a:endParaRPr/>
          </a:p>
          <a:p>
            <a:pPr indent="-298450" lvl="0" marL="457200" rtl="0" algn="l">
              <a:lnSpc>
                <a:spcPct val="100000"/>
              </a:lnSpc>
              <a:spcBef>
                <a:spcPts val="0"/>
              </a:spcBef>
              <a:spcAft>
                <a:spcPts val="0"/>
              </a:spcAft>
              <a:buSzPts val="1100"/>
              <a:buAutoNum type="arabicPeriod"/>
            </a:pPr>
            <a:r>
              <a:rPr lang="en-GB"/>
              <a:t>Class debate or think/pair/share: students share their arguments verbally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3" name="Google Shape;153;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3" name="Google Shape;4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9" name="Google Shape;4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5" name="Google Shape;5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200">
              <a:latin typeface="Lato"/>
              <a:ea typeface="Lato"/>
              <a:cs typeface="Lato"/>
              <a:sym typeface="Lato"/>
            </a:endParaRPr>
          </a:p>
          <a:p>
            <a:pPr indent="0" lvl="0" marL="0" rtl="0" algn="l">
              <a:lnSpc>
                <a:spcPct val="100000"/>
              </a:lnSpc>
              <a:spcBef>
                <a:spcPts val="0"/>
              </a:spcBef>
              <a:spcAft>
                <a:spcPts val="0"/>
              </a:spcAft>
              <a:buSzPts val="1100"/>
              <a:buNone/>
            </a:pPr>
            <a:r>
              <a:t/>
            </a:r>
            <a:endParaRPr sz="1200">
              <a:latin typeface="Lato"/>
              <a:ea typeface="Lato"/>
              <a:cs typeface="Lato"/>
              <a:sym typeface="Lato"/>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2" name="Google Shape;6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9" name="Google Shape;6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5.png"/><Relationship Id="rId3"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rgbClr val="262A33"/>
        </a:solidFill>
      </p:bgPr>
    </p:bg>
    <p:spTree>
      <p:nvGrpSpPr>
        <p:cNvPr id="7" name="Shape 7"/>
        <p:cNvGrpSpPr/>
        <p:nvPr/>
      </p:nvGrpSpPr>
      <p:grpSpPr>
        <a:xfrm>
          <a:off x="0" y="0"/>
          <a:ext cx="0" cy="0"/>
          <a:chOff x="0" y="0"/>
          <a:chExt cx="0" cy="0"/>
        </a:xfrm>
      </p:grpSpPr>
      <p:sp>
        <p:nvSpPr>
          <p:cNvPr id="8" name="Google Shape;8;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9" name="Google Shape;9;p17"/>
          <p:cNvPicPr preferRelativeResize="0"/>
          <p:nvPr/>
        </p:nvPicPr>
        <p:blipFill rotWithShape="1">
          <a:blip r:embed="rId2">
            <a:alphaModFix/>
          </a:blip>
          <a:srcRect b="-5224" l="-1905" r="-1091" t="-5235"/>
          <a:stretch/>
        </p:blipFill>
        <p:spPr>
          <a:xfrm>
            <a:off x="426625" y="302950"/>
            <a:ext cx="2516427" cy="696225"/>
          </a:xfrm>
          <a:prstGeom prst="rect">
            <a:avLst/>
          </a:prstGeom>
          <a:noFill/>
          <a:ln>
            <a:noFill/>
          </a:ln>
        </p:spPr>
      </p:pic>
      <p:pic>
        <p:nvPicPr>
          <p:cNvPr id="10" name="Google Shape;10;p17"/>
          <p:cNvPicPr preferRelativeResize="0"/>
          <p:nvPr/>
        </p:nvPicPr>
        <p:blipFill rotWithShape="1">
          <a:blip r:embed="rId3">
            <a:alphaModFix/>
          </a:blip>
          <a:srcRect b="-2280" l="-4222" r="-3757" t="-2440"/>
          <a:stretch/>
        </p:blipFill>
        <p:spPr>
          <a:xfrm rot="-5400000">
            <a:off x="7182681" y="321980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11" name="Shape 11"/>
        <p:cNvGrpSpPr/>
        <p:nvPr/>
      </p:nvGrpSpPr>
      <p:grpSpPr>
        <a:xfrm>
          <a:off x="0" y="0"/>
          <a:ext cx="0" cy="0"/>
          <a:chOff x="0" y="0"/>
          <a:chExt cx="0" cy="0"/>
        </a:xfrm>
      </p:grpSpPr>
      <p:sp>
        <p:nvSpPr>
          <p:cNvPr id="12" name="Google Shape;12;p18"/>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 name="Google Shape;13;p18"/>
          <p:cNvPicPr preferRelativeResize="0"/>
          <p:nvPr/>
        </p:nvPicPr>
        <p:blipFill rotWithShape="1">
          <a:blip r:embed="rId2">
            <a:alphaModFix/>
          </a:blip>
          <a:srcRect b="-9683" l="-7535" r="-5779" t="-8128"/>
          <a:stretch/>
        </p:blipFill>
        <p:spPr>
          <a:xfrm>
            <a:off x="8055750" y="4325600"/>
            <a:ext cx="835000" cy="64337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14" name="Shape 14"/>
        <p:cNvGrpSpPr/>
        <p:nvPr/>
      </p:nvGrpSpPr>
      <p:grpSpPr>
        <a:xfrm>
          <a:off x="0" y="0"/>
          <a:ext cx="0" cy="0"/>
          <a:chOff x="0" y="0"/>
          <a:chExt cx="0" cy="0"/>
        </a:xfrm>
      </p:grpSpPr>
      <p:pic>
        <p:nvPicPr>
          <p:cNvPr id="15" name="Google Shape;15;p19"/>
          <p:cNvPicPr preferRelativeResize="0"/>
          <p:nvPr/>
        </p:nvPicPr>
        <p:blipFill rotWithShape="1">
          <a:blip r:embed="rId2">
            <a:alphaModFix/>
          </a:blip>
          <a:srcRect b="-8415" l="-5675" r="-7635" t="-10644"/>
          <a:stretch/>
        </p:blipFill>
        <p:spPr>
          <a:xfrm>
            <a:off x="8069450" y="4311925"/>
            <a:ext cx="835000" cy="650200"/>
          </a:xfrm>
          <a:prstGeom prst="rect">
            <a:avLst/>
          </a:prstGeom>
          <a:noFill/>
          <a:ln>
            <a:noFill/>
          </a:ln>
        </p:spPr>
      </p:pic>
      <p:sp>
        <p:nvSpPr>
          <p:cNvPr id="16" name="Google Shape;16;p1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17" name="Shape 17"/>
        <p:cNvGrpSpPr/>
        <p:nvPr/>
      </p:nvGrpSpPr>
      <p:grpSpPr>
        <a:xfrm>
          <a:off x="0" y="0"/>
          <a:ext cx="0" cy="0"/>
          <a:chOff x="0" y="0"/>
          <a:chExt cx="0" cy="0"/>
        </a:xfrm>
      </p:grpSpPr>
      <p:pic>
        <p:nvPicPr>
          <p:cNvPr id="18" name="Google Shape;18;p20"/>
          <p:cNvPicPr preferRelativeResize="0"/>
          <p:nvPr/>
        </p:nvPicPr>
        <p:blipFill rotWithShape="1">
          <a:blip r:embed="rId2">
            <a:alphaModFix/>
          </a:blip>
          <a:srcRect b="-8415" l="-5675" r="-7635" t="-10644"/>
          <a:stretch/>
        </p:blipFill>
        <p:spPr>
          <a:xfrm>
            <a:off x="8069450" y="4311925"/>
            <a:ext cx="835000" cy="650200"/>
          </a:xfrm>
          <a:prstGeom prst="rect">
            <a:avLst/>
          </a:prstGeom>
          <a:noFill/>
          <a:ln>
            <a:noFill/>
          </a:ln>
        </p:spPr>
      </p:pic>
      <p:sp>
        <p:nvSpPr>
          <p:cNvPr id="19" name="Google Shape;19;p2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20" name="Shape 20"/>
        <p:cNvGrpSpPr/>
        <p:nvPr/>
      </p:nvGrpSpPr>
      <p:grpSpPr>
        <a:xfrm>
          <a:off x="0" y="0"/>
          <a:ext cx="0" cy="0"/>
          <a:chOff x="0" y="0"/>
          <a:chExt cx="0" cy="0"/>
        </a:xfrm>
      </p:grpSpPr>
      <p:pic>
        <p:nvPicPr>
          <p:cNvPr id="21" name="Google Shape;21;p21"/>
          <p:cNvPicPr preferRelativeResize="0"/>
          <p:nvPr/>
        </p:nvPicPr>
        <p:blipFill rotWithShape="1">
          <a:blip r:embed="rId2">
            <a:alphaModFix/>
          </a:blip>
          <a:srcRect b="-8415" l="-5675" r="-7635" t="-10644"/>
          <a:stretch/>
        </p:blipFill>
        <p:spPr>
          <a:xfrm>
            <a:off x="8069450" y="4311925"/>
            <a:ext cx="835000" cy="650200"/>
          </a:xfrm>
          <a:prstGeom prst="rect">
            <a:avLst/>
          </a:prstGeom>
          <a:noFill/>
          <a:ln>
            <a:noFill/>
          </a:ln>
        </p:spPr>
      </p:pic>
      <p:sp>
        <p:nvSpPr>
          <p:cNvPr id="22" name="Google Shape;22;p2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type="secHead">
  <p:cSld name="SECTION_HEADER">
    <p:bg>
      <p:bgPr>
        <a:solidFill>
          <a:srgbClr val="262A33"/>
        </a:solidFill>
      </p:bgPr>
    </p:bg>
    <p:spTree>
      <p:nvGrpSpPr>
        <p:cNvPr id="23" name="Shape 23"/>
        <p:cNvGrpSpPr/>
        <p:nvPr/>
      </p:nvGrpSpPr>
      <p:grpSpPr>
        <a:xfrm>
          <a:off x="0" y="0"/>
          <a:ext cx="0" cy="0"/>
          <a:chOff x="0" y="0"/>
          <a:chExt cx="0" cy="0"/>
        </a:xfrm>
      </p:grpSpPr>
      <p:sp>
        <p:nvSpPr>
          <p:cNvPr id="24" name="Google Shape;24;p22"/>
          <p:cNvSpPr txBox="1"/>
          <p:nvPr/>
        </p:nvSpPr>
        <p:spPr>
          <a:xfrm>
            <a:off x="388800" y="298800"/>
            <a:ext cx="6785400" cy="7815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Arial"/>
              <a:buNone/>
            </a:pPr>
            <a:r>
              <a:rPr b="1" i="0" lang="en-GB" sz="2400" u="none" cap="none" strike="noStrike">
                <a:solidFill>
                  <a:srgbClr val="FF8022"/>
                </a:solidFill>
                <a:latin typeface="Lato"/>
                <a:ea typeface="Lato"/>
                <a:cs typeface="Lato"/>
                <a:sym typeface="Lato"/>
              </a:rPr>
              <a:t>Contents</a:t>
            </a:r>
            <a:endParaRPr b="1" i="0" sz="2400" u="none" cap="none" strike="noStrike">
              <a:solidFill>
                <a:srgbClr val="FF8022"/>
              </a:solidFill>
              <a:latin typeface="Lato"/>
              <a:ea typeface="Lato"/>
              <a:cs typeface="Lato"/>
              <a:sym typeface="Lato"/>
            </a:endParaRPr>
          </a:p>
        </p:txBody>
      </p:sp>
      <p:pic>
        <p:nvPicPr>
          <p:cNvPr id="25" name="Google Shape;25;p22"/>
          <p:cNvPicPr preferRelativeResize="0"/>
          <p:nvPr/>
        </p:nvPicPr>
        <p:blipFill rotWithShape="1">
          <a:blip r:embed="rId2">
            <a:alphaModFix/>
          </a:blip>
          <a:srcRect b="-8415" l="-5675" r="-7635" t="-10644"/>
          <a:stretch/>
        </p:blipFill>
        <p:spPr>
          <a:xfrm>
            <a:off x="8069450" y="4311925"/>
            <a:ext cx="835000" cy="650200"/>
          </a:xfrm>
          <a:prstGeom prst="rect">
            <a:avLst/>
          </a:prstGeom>
          <a:noFill/>
          <a:ln>
            <a:noFill/>
          </a:ln>
        </p:spPr>
      </p:pic>
      <p:sp>
        <p:nvSpPr>
          <p:cNvPr id="26" name="Google Shape;26;p2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27" name="Shape 27"/>
        <p:cNvGrpSpPr/>
        <p:nvPr/>
      </p:nvGrpSpPr>
      <p:grpSpPr>
        <a:xfrm>
          <a:off x="0" y="0"/>
          <a:ext cx="0" cy="0"/>
          <a:chOff x="0" y="0"/>
          <a:chExt cx="0" cy="0"/>
        </a:xfrm>
      </p:grpSpPr>
      <p:pic>
        <p:nvPicPr>
          <p:cNvPr id="28" name="Google Shape;28;p23"/>
          <p:cNvPicPr preferRelativeResize="0"/>
          <p:nvPr/>
        </p:nvPicPr>
        <p:blipFill rotWithShape="1">
          <a:blip r:embed="rId2">
            <a:alphaModFix/>
          </a:blip>
          <a:srcRect b="-8415" l="-5675" r="-7635" t="-10644"/>
          <a:stretch/>
        </p:blipFill>
        <p:spPr>
          <a:xfrm>
            <a:off x="8069450" y="4311925"/>
            <a:ext cx="835000" cy="650200"/>
          </a:xfrm>
          <a:prstGeom prst="rect">
            <a:avLst/>
          </a:prstGeom>
          <a:noFill/>
          <a:ln>
            <a:noFill/>
          </a:ln>
        </p:spPr>
      </p:pic>
      <p:sp>
        <p:nvSpPr>
          <p:cNvPr id="29" name="Google Shape;29;p2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30" name="Shape 30"/>
        <p:cNvGrpSpPr/>
        <p:nvPr/>
      </p:nvGrpSpPr>
      <p:grpSpPr>
        <a:xfrm>
          <a:off x="0" y="0"/>
          <a:ext cx="0" cy="0"/>
          <a:chOff x="0" y="0"/>
          <a:chExt cx="0" cy="0"/>
        </a:xfrm>
      </p:grpSpPr>
      <p:sp>
        <p:nvSpPr>
          <p:cNvPr id="31" name="Google Shape;31;p24"/>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32" name="Google Shape;32;p24"/>
          <p:cNvPicPr preferRelativeResize="0"/>
          <p:nvPr/>
        </p:nvPicPr>
        <p:blipFill rotWithShape="1">
          <a:blip r:embed="rId2">
            <a:alphaModFix/>
          </a:blip>
          <a:srcRect b="-9683" l="-7535" r="-5779" t="-8128"/>
          <a:stretch/>
        </p:blipFill>
        <p:spPr>
          <a:xfrm>
            <a:off x="8055750" y="4325600"/>
            <a:ext cx="835000" cy="643375"/>
          </a:xfrm>
          <a:prstGeom prst="rect">
            <a:avLst/>
          </a:prstGeom>
          <a:noFill/>
          <a:ln>
            <a:noFill/>
          </a:ln>
        </p:spPr>
      </p:pic>
      <p:sp>
        <p:nvSpPr>
          <p:cNvPr id="33" name="Google Shape;33;p24"/>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1">
  <p:cSld name="Divider slide 2">
    <p:spTree>
      <p:nvGrpSpPr>
        <p:cNvPr id="34" name="Shape 34"/>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2.png"/><Relationship Id="rId4" Type="http://schemas.openxmlformats.org/officeDocument/2006/relationships/image" Target="../media/image23.png"/><Relationship Id="rId5" Type="http://schemas.openxmlformats.org/officeDocument/2006/relationships/image" Target="../media/image2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9.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hyperlink" Target="https://www.citizensadvice.org.uk/debt-and-money/" TargetMode="External"/><Relationship Id="rId4" Type="http://schemas.openxmlformats.org/officeDocument/2006/relationships/image" Target="../media/image26.png"/><Relationship Id="rId5" Type="http://schemas.openxmlformats.org/officeDocument/2006/relationships/image" Target="../media/image21.png"/><Relationship Id="rId6" Type="http://schemas.openxmlformats.org/officeDocument/2006/relationships/hyperlink" Target="https://www.nationaldebtline.org/" TargetMode="External"/><Relationship Id="rId7" Type="http://schemas.openxmlformats.org/officeDocument/2006/relationships/hyperlink" Target="http://www.moneyadvicetrust.org/Pages/default.aspx" TargetMode="External"/><Relationship Id="rId8"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9.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9.png"/><Relationship Id="rId6" Type="http://schemas.openxmlformats.org/officeDocument/2006/relationships/image" Target="../media/image7.png"/><Relationship Id="rId7" Type="http://schemas.openxmlformats.org/officeDocument/2006/relationships/image" Target="../media/image2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 Id="rId4" Type="http://schemas.openxmlformats.org/officeDocument/2006/relationships/image" Target="../media/image7.png"/><Relationship Id="rId5" Type="http://schemas.openxmlformats.org/officeDocument/2006/relationships/image" Target="../media/image27.png"/><Relationship Id="rId6" Type="http://schemas.openxmlformats.org/officeDocument/2006/relationships/image" Target="../media/image16.png"/><Relationship Id="rId7" Type="http://schemas.openxmlformats.org/officeDocument/2006/relationships/image" Target="../media/image17.png"/><Relationship Id="rId8"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62A33"/>
        </a:solidFill>
      </p:bgPr>
    </p:bg>
    <p:spTree>
      <p:nvGrpSpPr>
        <p:cNvPr id="38" name="Shape 38"/>
        <p:cNvGrpSpPr/>
        <p:nvPr/>
      </p:nvGrpSpPr>
      <p:grpSpPr>
        <a:xfrm>
          <a:off x="0" y="0"/>
          <a:ext cx="0" cy="0"/>
          <a:chOff x="0" y="0"/>
          <a:chExt cx="0" cy="0"/>
        </a:xfrm>
      </p:grpSpPr>
      <p:sp>
        <p:nvSpPr>
          <p:cNvPr id="39" name="Google Shape;39;p1"/>
          <p:cNvSpPr txBox="1"/>
          <p:nvPr>
            <p:ph type="ctrTitle"/>
          </p:nvPr>
        </p:nvSpPr>
        <p:spPr>
          <a:xfrm>
            <a:off x="360375" y="1253100"/>
            <a:ext cx="80469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en-GB" sz="4800" u="none" cap="none" strike="noStrike">
                <a:solidFill>
                  <a:schemeClr val="lt1"/>
                </a:solidFill>
                <a:latin typeface="Lato Black"/>
                <a:ea typeface="Lato Black"/>
                <a:cs typeface="Lato Black"/>
                <a:sym typeface="Lato Black"/>
              </a:rPr>
              <a:t>How to manage </a:t>
            </a:r>
            <a:endParaRPr b="1" i="0" sz="4800" u="none" cap="none" strike="noStrike">
              <a:solidFill>
                <a:schemeClr val="lt1"/>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3600"/>
              <a:buFont typeface="Arial"/>
              <a:buNone/>
            </a:pPr>
            <a:r>
              <a:rPr b="1" i="0" lang="en-GB" sz="4800" u="none" cap="none" strike="noStrike">
                <a:solidFill>
                  <a:schemeClr val="lt1"/>
                </a:solidFill>
                <a:latin typeface="Lato Black"/>
                <a:ea typeface="Lato Black"/>
                <a:cs typeface="Lato Black"/>
                <a:sym typeface="Lato Black"/>
              </a:rPr>
              <a:t>financial risk</a:t>
            </a:r>
            <a:endParaRPr b="1" i="0" sz="4800" u="none" cap="none" strike="noStrike">
              <a:solidFill>
                <a:schemeClr val="lt1"/>
              </a:solidFill>
              <a:latin typeface="Lato Black"/>
              <a:ea typeface="Lato Black"/>
              <a:cs typeface="Lato Black"/>
              <a:sym typeface="Lato Black"/>
            </a:endParaRPr>
          </a:p>
        </p:txBody>
      </p:sp>
      <p:sp>
        <p:nvSpPr>
          <p:cNvPr id="40" name="Google Shape;40;p1"/>
          <p:cNvSpPr txBox="1"/>
          <p:nvPr/>
        </p:nvSpPr>
        <p:spPr>
          <a:xfrm>
            <a:off x="360375" y="4529800"/>
            <a:ext cx="66813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chemeClr val="accent2"/>
                </a:solidFill>
                <a:latin typeface="Arial"/>
                <a:ea typeface="Arial"/>
                <a:cs typeface="Arial"/>
                <a:sym typeface="Arial"/>
              </a:rPr>
              <a:t>This session is aimed at Year 9 and is also appropriate or KS4 and KS5</a:t>
            </a:r>
            <a:endParaRPr b="1" i="0" sz="1000" u="none" cap="none" strike="noStrike">
              <a:solidFill>
                <a:schemeClr val="accent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chemeClr val="accent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0"/>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Young people and money management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rgbClr val="FF8022"/>
              </a:solidFill>
              <a:latin typeface="Lato"/>
              <a:ea typeface="Lato"/>
              <a:cs typeface="Lato"/>
              <a:sym typeface="Lato"/>
            </a:endParaRPr>
          </a:p>
        </p:txBody>
      </p:sp>
      <p:pic>
        <p:nvPicPr>
          <p:cNvPr id="122" name="Google Shape;122;p10"/>
          <p:cNvPicPr preferRelativeResize="0"/>
          <p:nvPr/>
        </p:nvPicPr>
        <p:blipFill rotWithShape="1">
          <a:blip r:embed="rId3">
            <a:alphaModFix/>
          </a:blip>
          <a:srcRect b="0" l="0" r="0" t="0"/>
          <a:stretch/>
        </p:blipFill>
        <p:spPr>
          <a:xfrm>
            <a:off x="6330125" y="1359525"/>
            <a:ext cx="1967850" cy="2763300"/>
          </a:xfrm>
          <a:prstGeom prst="rect">
            <a:avLst/>
          </a:prstGeom>
          <a:noFill/>
          <a:ln>
            <a:noFill/>
          </a:ln>
          <a:effectLst>
            <a:outerShdw blurRad="57150" rotWithShape="0" algn="bl" dir="5400000" dist="19050">
              <a:srgbClr val="000000">
                <a:alpha val="49803"/>
              </a:srgbClr>
            </a:outerShdw>
          </a:effectLst>
        </p:spPr>
      </p:pic>
      <p:sp>
        <p:nvSpPr>
          <p:cNvPr id="123" name="Google Shape;123;p10"/>
          <p:cNvSpPr txBox="1"/>
          <p:nvPr/>
        </p:nvSpPr>
        <p:spPr>
          <a:xfrm>
            <a:off x="16275" y="1418325"/>
            <a:ext cx="6140400" cy="2678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None/>
            </a:pPr>
            <a:r>
              <a:rPr b="1" i="1" lang="en-GB" sz="1800">
                <a:solidFill>
                  <a:schemeClr val="accent1"/>
                </a:solidFill>
                <a:latin typeface="Lato"/>
                <a:ea typeface="Lato"/>
                <a:cs typeface="Lato"/>
                <a:sym typeface="Lato"/>
              </a:rPr>
              <a:t>Now let’s look at some of the reasons why young people </a:t>
            </a:r>
            <a:r>
              <a:rPr b="1" i="1" lang="en-GB" sz="1800" u="sng">
                <a:solidFill>
                  <a:schemeClr val="accent1"/>
                </a:solidFill>
                <a:latin typeface="Lato"/>
                <a:ea typeface="Lato"/>
                <a:cs typeface="Lato"/>
                <a:sym typeface="Lato"/>
              </a:rPr>
              <a:t>should</a:t>
            </a:r>
            <a:r>
              <a:rPr b="1" i="1" lang="en-GB" sz="1800">
                <a:solidFill>
                  <a:schemeClr val="accent1"/>
                </a:solidFill>
                <a:latin typeface="Lato"/>
                <a:ea typeface="Lato"/>
                <a:cs typeface="Lato"/>
                <a:sym typeface="Lato"/>
              </a:rPr>
              <a:t> be given pocket money:</a:t>
            </a:r>
            <a:endParaRPr b="1" i="1" sz="1800">
              <a:solidFill>
                <a:schemeClr val="accent1"/>
              </a:solidFill>
              <a:latin typeface="Lato"/>
              <a:ea typeface="Lato"/>
              <a:cs typeface="Lato"/>
              <a:sym typeface="Lato"/>
            </a:endParaRPr>
          </a:p>
          <a:p>
            <a:pPr indent="0" lvl="0" marL="0" marR="0" rtl="0" algn="l">
              <a:lnSpc>
                <a:spcPct val="100000"/>
              </a:lnSpc>
              <a:spcBef>
                <a:spcPts val="0"/>
              </a:spcBef>
              <a:spcAft>
                <a:spcPts val="0"/>
              </a:spcAft>
              <a:buNone/>
            </a:pPr>
            <a:r>
              <a:t/>
            </a:r>
            <a:endParaRPr sz="1800">
              <a:solidFill>
                <a:schemeClr val="accent1"/>
              </a:solidFill>
              <a:latin typeface="Lato"/>
              <a:ea typeface="Lato"/>
              <a:cs typeface="Lato"/>
              <a:sym typeface="Lato"/>
            </a:endParaRPr>
          </a:p>
          <a:p>
            <a:pPr indent="-342900" lvl="0" marL="457200" marR="0" rtl="0" algn="l">
              <a:lnSpc>
                <a:spcPct val="100000"/>
              </a:lnSpc>
              <a:spcBef>
                <a:spcPts val="0"/>
              </a:spcBef>
              <a:spcAft>
                <a:spcPts val="0"/>
              </a:spcAft>
              <a:buClr>
                <a:schemeClr val="accent1"/>
              </a:buClr>
              <a:buSzPts val="1800"/>
              <a:buFont typeface="Lato"/>
              <a:buChar char="●"/>
            </a:pPr>
            <a:r>
              <a:rPr b="0" i="0" lang="en-GB" sz="1800" u="none" cap="none" strike="noStrike">
                <a:solidFill>
                  <a:schemeClr val="accent1"/>
                </a:solidFill>
                <a:latin typeface="Lato"/>
                <a:ea typeface="Lato"/>
                <a:cs typeface="Lato"/>
                <a:sym typeface="Lato"/>
              </a:rPr>
              <a:t>Read the Financial Times article ‘What do children spend their pocket money on?’</a:t>
            </a:r>
            <a:endParaRPr b="0" i="0" sz="1800" u="none" cap="none" strike="noStrike">
              <a:solidFill>
                <a:schemeClr val="accen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accent1"/>
              </a:solidFill>
              <a:latin typeface="Lato"/>
              <a:ea typeface="Lato"/>
              <a:cs typeface="Lato"/>
              <a:sym typeface="Lato"/>
            </a:endParaRPr>
          </a:p>
          <a:p>
            <a:pPr indent="-342900" lvl="0" marL="457200" marR="0" rtl="0" algn="l">
              <a:lnSpc>
                <a:spcPct val="100000"/>
              </a:lnSpc>
              <a:spcBef>
                <a:spcPts val="0"/>
              </a:spcBef>
              <a:spcAft>
                <a:spcPts val="0"/>
              </a:spcAft>
              <a:buClr>
                <a:schemeClr val="accent1"/>
              </a:buClr>
              <a:buSzPts val="1800"/>
              <a:buFont typeface="Lato"/>
              <a:buChar char="●"/>
            </a:pPr>
            <a:r>
              <a:rPr b="1" lang="en-GB" sz="1800">
                <a:solidFill>
                  <a:schemeClr val="accent1"/>
                </a:solidFill>
                <a:highlight>
                  <a:srgbClr val="FFFF00"/>
                </a:highlight>
                <a:latin typeface="Lato"/>
                <a:ea typeface="Lato"/>
                <a:cs typeface="Lato"/>
                <a:sym typeface="Lato"/>
              </a:rPr>
              <a:t>Highlight</a:t>
            </a:r>
            <a:r>
              <a:rPr b="1" i="0" lang="en-GB" sz="1800" u="none" cap="none" strike="noStrike">
                <a:solidFill>
                  <a:schemeClr val="accent1"/>
                </a:solidFill>
                <a:latin typeface="Lato"/>
                <a:ea typeface="Lato"/>
                <a:cs typeface="Lato"/>
                <a:sym typeface="Lato"/>
              </a:rPr>
              <a:t> </a:t>
            </a:r>
            <a:r>
              <a:rPr b="0" i="0" lang="en-GB" sz="1800" u="none" cap="none" strike="noStrike">
                <a:solidFill>
                  <a:schemeClr val="accent1"/>
                </a:solidFill>
                <a:latin typeface="Lato"/>
                <a:ea typeface="Lato"/>
                <a:cs typeface="Lato"/>
                <a:sym typeface="Lato"/>
              </a:rPr>
              <a:t>reasons why young people </a:t>
            </a:r>
            <a:r>
              <a:rPr b="1" i="0" lang="en-GB" sz="1800" u="none" cap="none" strike="noStrike">
                <a:solidFill>
                  <a:schemeClr val="accent1"/>
                </a:solidFill>
                <a:latin typeface="Lato"/>
                <a:ea typeface="Lato"/>
                <a:cs typeface="Lato"/>
                <a:sym typeface="Lato"/>
              </a:rPr>
              <a:t>should </a:t>
            </a:r>
            <a:r>
              <a:rPr b="0" i="0" lang="en-GB" sz="1800" u="none" cap="none" strike="noStrike">
                <a:solidFill>
                  <a:schemeClr val="accent1"/>
                </a:solidFill>
                <a:latin typeface="Lato"/>
                <a:ea typeface="Lato"/>
                <a:cs typeface="Lato"/>
                <a:sym typeface="Lato"/>
              </a:rPr>
              <a:t>have pocket money</a:t>
            </a:r>
            <a:endParaRPr b="0" i="0" sz="1800" u="none" cap="none" strike="noStrike">
              <a:solidFill>
                <a:schemeClr val="accen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accent1"/>
              </a:solidFill>
              <a:latin typeface="Lato"/>
              <a:ea typeface="Lato"/>
              <a:cs typeface="Lato"/>
              <a:sym typeface="Lato"/>
            </a:endParaRPr>
          </a:p>
        </p:txBody>
      </p:sp>
      <p:sp>
        <p:nvSpPr>
          <p:cNvPr id="124" name="Google Shape;124;p10"/>
          <p:cNvSpPr txBox="1"/>
          <p:nvPr/>
        </p:nvSpPr>
        <p:spPr>
          <a:xfrm>
            <a:off x="209625" y="4096425"/>
            <a:ext cx="5753700" cy="516000"/>
          </a:xfrm>
          <a:prstGeom prst="rect">
            <a:avLst/>
          </a:prstGeom>
          <a:noFill/>
          <a:ln cap="flat" cmpd="sng" w="9525">
            <a:solidFill>
              <a:srgbClr val="FF8022"/>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chemeClr val="accent2"/>
                </a:solidFill>
                <a:latin typeface="Lato"/>
                <a:ea typeface="Lato"/>
                <a:cs typeface="Lato"/>
                <a:sym typeface="Lato"/>
              </a:rPr>
              <a:t>Stretch</a:t>
            </a:r>
            <a:r>
              <a:rPr b="1" lang="en-GB">
                <a:solidFill>
                  <a:schemeClr val="accent2"/>
                </a:solidFill>
                <a:latin typeface="Lato"/>
                <a:ea typeface="Lato"/>
                <a:cs typeface="Lato"/>
                <a:sym typeface="Lato"/>
              </a:rPr>
              <a:t> | </a:t>
            </a:r>
            <a:r>
              <a:rPr b="1" lang="en-GB" u="sng">
                <a:solidFill>
                  <a:schemeClr val="accent2"/>
                </a:solidFill>
                <a:latin typeface="Lato"/>
                <a:ea typeface="Lato"/>
                <a:cs typeface="Lato"/>
                <a:sym typeface="Lato"/>
              </a:rPr>
              <a:t>Underline</a:t>
            </a:r>
            <a:r>
              <a:rPr b="1" lang="en-GB">
                <a:solidFill>
                  <a:schemeClr val="accent2"/>
                </a:solidFill>
                <a:latin typeface="Lato"/>
                <a:ea typeface="Lato"/>
                <a:cs typeface="Lato"/>
                <a:sym typeface="Lato"/>
              </a:rPr>
              <a:t> reasons why children </a:t>
            </a:r>
            <a:r>
              <a:rPr b="1" lang="en-GB" u="sng">
                <a:solidFill>
                  <a:schemeClr val="accent2"/>
                </a:solidFill>
                <a:latin typeface="Lato"/>
                <a:ea typeface="Lato"/>
                <a:cs typeface="Lato"/>
                <a:sym typeface="Lato"/>
              </a:rPr>
              <a:t>shouldn’t</a:t>
            </a:r>
            <a:r>
              <a:rPr b="1" lang="en-GB">
                <a:solidFill>
                  <a:schemeClr val="accent2"/>
                </a:solidFill>
                <a:latin typeface="Lato"/>
                <a:ea typeface="Lato"/>
                <a:cs typeface="Lato"/>
                <a:sym typeface="Lato"/>
              </a:rPr>
              <a:t> have pocket money</a:t>
            </a:r>
            <a:endParaRPr b="1">
              <a:solidFill>
                <a:schemeClr val="accent2"/>
              </a:solidFill>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pic>
        <p:nvPicPr>
          <p:cNvPr id="129" name="Google Shape;129;p11"/>
          <p:cNvPicPr preferRelativeResize="0"/>
          <p:nvPr/>
        </p:nvPicPr>
        <p:blipFill rotWithShape="1">
          <a:blip r:embed="rId3">
            <a:alphaModFix/>
          </a:blip>
          <a:srcRect b="7099" l="12449" r="8547" t="8574"/>
          <a:stretch/>
        </p:blipFill>
        <p:spPr>
          <a:xfrm>
            <a:off x="1417050" y="1667813"/>
            <a:ext cx="904400" cy="965246"/>
          </a:xfrm>
          <a:prstGeom prst="rect">
            <a:avLst/>
          </a:prstGeom>
          <a:noFill/>
          <a:ln>
            <a:noFill/>
          </a:ln>
        </p:spPr>
      </p:pic>
      <p:graphicFrame>
        <p:nvGraphicFramePr>
          <p:cNvPr id="130" name="Google Shape;130;p11"/>
          <p:cNvGraphicFramePr/>
          <p:nvPr/>
        </p:nvGraphicFramePr>
        <p:xfrm>
          <a:off x="1177088" y="1273900"/>
          <a:ext cx="3000000" cy="3000000"/>
        </p:xfrm>
        <a:graphic>
          <a:graphicData uri="http://schemas.openxmlformats.org/drawingml/2006/table">
            <a:tbl>
              <a:tblPr>
                <a:noFill/>
                <a:tableStyleId>{2C051F6B-A70A-4565-B0FA-DEB3D3722162}</a:tableStyleId>
              </a:tblPr>
              <a:tblGrid>
                <a:gridCol w="1431525"/>
                <a:gridCol w="5354275"/>
              </a:tblGrid>
              <a:tr h="396200">
                <a:tc>
                  <a:txBody>
                    <a:bodyPr/>
                    <a:lstStyle/>
                    <a:p>
                      <a:pPr indent="0" lvl="0" marL="0" marR="0" rtl="0" algn="l">
                        <a:lnSpc>
                          <a:spcPct val="100000"/>
                        </a:lnSpc>
                        <a:spcBef>
                          <a:spcPts val="0"/>
                        </a:spcBef>
                        <a:spcAft>
                          <a:spcPts val="0"/>
                        </a:spcAft>
                        <a:buClr>
                          <a:srgbClr val="000000"/>
                        </a:buClr>
                        <a:buSzPts val="1400"/>
                        <a:buFont typeface="Arial"/>
                        <a:buNone/>
                      </a:pPr>
                      <a:r>
                        <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Yes</a:t>
                      </a:r>
                      <a:r>
                        <a:rPr b="1" lang="en-GB">
                          <a:solidFill>
                            <a:schemeClr val="lt1"/>
                          </a:solidFill>
                        </a:rPr>
                        <a:t>:</a:t>
                      </a:r>
                      <a:r>
                        <a:rPr b="1" lang="en-GB" sz="1400" u="none" cap="none" strike="noStrike">
                          <a:solidFill>
                            <a:schemeClr val="lt1"/>
                          </a:solidFill>
                        </a:rPr>
                        <a:t> all young people should have pocket money</a:t>
                      </a:r>
                      <a:endParaRPr b="1" sz="1400" u="none" cap="none" strike="noStrike">
                        <a:solidFill>
                          <a:schemeClr val="lt1"/>
                        </a:solidFill>
                      </a:endParaRPr>
                    </a:p>
                  </a:txBody>
                  <a:tcPr marT="91425" marB="91425" marR="91425" marL="91425" anchor="b">
                    <a:solidFill>
                      <a:schemeClr val="accent2"/>
                    </a:solidFill>
                  </a:tcPr>
                </a:tc>
              </a:tr>
              <a:tr h="9017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solidFill>
                            <a:schemeClr val="accent1"/>
                          </a:solidFill>
                          <a:latin typeface="Lato"/>
                          <a:ea typeface="Lato"/>
                          <a:cs typeface="Lato"/>
                          <a:sym typeface="Lato"/>
                        </a:rPr>
                        <a:t>What items do young people typically spend their pocket </a:t>
                      </a:r>
                      <a:r>
                        <a:rPr b="1" i="1" lang="en-GB">
                          <a:solidFill>
                            <a:schemeClr val="accent1"/>
                          </a:solidFill>
                          <a:latin typeface="Lato"/>
                          <a:ea typeface="Lato"/>
                          <a:cs typeface="Lato"/>
                          <a:sym typeface="Lato"/>
                        </a:rPr>
                        <a:t>money </a:t>
                      </a:r>
                      <a:r>
                        <a:rPr b="1" i="1" lang="en-GB" sz="1400" u="none" cap="none" strike="noStrike">
                          <a:solidFill>
                            <a:schemeClr val="accent1"/>
                          </a:solidFill>
                          <a:latin typeface="Lato"/>
                          <a:ea typeface="Lato"/>
                          <a:cs typeface="Lato"/>
                          <a:sym typeface="Lato"/>
                        </a:rPr>
                        <a:t>on?</a:t>
                      </a:r>
                      <a:endParaRPr b="1" i="1" sz="1400" u="none" cap="none" strike="noStrike">
                        <a:solidFill>
                          <a:schemeClr val="accent1"/>
                        </a:solidFill>
                        <a:latin typeface="Lato"/>
                        <a:ea typeface="Lato"/>
                        <a:cs typeface="Lato"/>
                        <a:sym typeface="Lato"/>
                      </a:endParaRPr>
                    </a:p>
                  </a:txBody>
                  <a:tcPr marT="91425" marB="91425" marR="91425" marL="91425" anchor="ctr"/>
                </a:tc>
              </a:tr>
              <a:tr h="9017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1" sz="1400" u="none" cap="none" strike="noStrike">
                        <a:solidFill>
                          <a:schemeClr val="accen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solidFill>
                            <a:schemeClr val="accent1"/>
                          </a:solidFill>
                          <a:latin typeface="Lato"/>
                          <a:ea typeface="Lato"/>
                          <a:cs typeface="Lato"/>
                          <a:sym typeface="Lato"/>
                        </a:rPr>
                        <a:t>How are apps designed to help young people make positive money decisions?</a:t>
                      </a:r>
                      <a:endParaRPr sz="1400" u="none" cap="none" strike="noStrike"/>
                    </a:p>
                  </a:txBody>
                  <a:tcPr marT="91425" marB="91425" marR="91425" marL="91425"/>
                </a:tc>
              </a:tr>
              <a:tr h="9017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solidFill>
                            <a:schemeClr val="accent1"/>
                          </a:solidFill>
                          <a:latin typeface="Lato"/>
                          <a:ea typeface="Lato"/>
                          <a:cs typeface="Lato"/>
                          <a:sym typeface="Lato"/>
                        </a:rPr>
                        <a:t>How can parents and carers help young people to manage their pocket money?</a:t>
                      </a:r>
                      <a:endParaRPr sz="1400" u="none" cap="none" strike="noStrike"/>
                    </a:p>
                  </a:txBody>
                  <a:tcPr marT="91425" marB="91425" marR="91425" marL="91425" anchor="ctr"/>
                </a:tc>
              </a:tr>
            </a:tbl>
          </a:graphicData>
        </a:graphic>
      </p:graphicFrame>
      <p:sp>
        <p:nvSpPr>
          <p:cNvPr id="131" name="Google Shape;131;p11"/>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Young people and money management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rgbClr val="FF8022"/>
              </a:solidFill>
              <a:latin typeface="Lato"/>
              <a:ea typeface="Lato"/>
              <a:cs typeface="Lato"/>
              <a:sym typeface="Lato"/>
            </a:endParaRPr>
          </a:p>
        </p:txBody>
      </p:sp>
      <p:pic>
        <p:nvPicPr>
          <p:cNvPr id="132" name="Google Shape;132;p11"/>
          <p:cNvPicPr preferRelativeResize="0"/>
          <p:nvPr/>
        </p:nvPicPr>
        <p:blipFill rotWithShape="1">
          <a:blip r:embed="rId4">
            <a:alphaModFix/>
          </a:blip>
          <a:srcRect b="0" l="0" r="0" t="0"/>
          <a:stretch/>
        </p:blipFill>
        <p:spPr>
          <a:xfrm>
            <a:off x="1459800" y="2633050"/>
            <a:ext cx="818875" cy="818875"/>
          </a:xfrm>
          <a:prstGeom prst="rect">
            <a:avLst/>
          </a:prstGeom>
          <a:noFill/>
          <a:ln>
            <a:noFill/>
          </a:ln>
        </p:spPr>
      </p:pic>
      <p:pic>
        <p:nvPicPr>
          <p:cNvPr id="133" name="Google Shape;133;p11"/>
          <p:cNvPicPr preferRelativeResize="0"/>
          <p:nvPr/>
        </p:nvPicPr>
        <p:blipFill rotWithShape="1">
          <a:blip r:embed="rId5">
            <a:alphaModFix/>
          </a:blip>
          <a:srcRect b="17025" l="10210" r="9640" t="14018"/>
          <a:stretch/>
        </p:blipFill>
        <p:spPr>
          <a:xfrm>
            <a:off x="1393338" y="3531125"/>
            <a:ext cx="951811" cy="8188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pic>
        <p:nvPicPr>
          <p:cNvPr id="138" name="Google Shape;138;p12"/>
          <p:cNvPicPr preferRelativeResize="0"/>
          <p:nvPr/>
        </p:nvPicPr>
        <p:blipFill rotWithShape="1">
          <a:blip r:embed="rId3">
            <a:alphaModFix/>
          </a:blip>
          <a:srcRect b="0" l="0" r="0" t="0"/>
          <a:stretch/>
        </p:blipFill>
        <p:spPr>
          <a:xfrm>
            <a:off x="3255250" y="2310625"/>
            <a:ext cx="2216400" cy="2216400"/>
          </a:xfrm>
          <a:prstGeom prst="rect">
            <a:avLst/>
          </a:prstGeom>
          <a:noFill/>
          <a:ln>
            <a:noFill/>
          </a:ln>
        </p:spPr>
      </p:pic>
      <p:sp>
        <p:nvSpPr>
          <p:cNvPr id="139" name="Google Shape;139;p12"/>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Young people and money management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FF8022"/>
              </a:solidFill>
              <a:latin typeface="Lato"/>
              <a:ea typeface="Lato"/>
              <a:cs typeface="Lato"/>
              <a:sym typeface="Lato"/>
            </a:endParaRPr>
          </a:p>
        </p:txBody>
      </p:sp>
      <p:sp>
        <p:nvSpPr>
          <p:cNvPr id="140" name="Google Shape;140;p12"/>
          <p:cNvSpPr txBox="1"/>
          <p:nvPr/>
        </p:nvSpPr>
        <p:spPr>
          <a:xfrm>
            <a:off x="216900" y="1538375"/>
            <a:ext cx="8710200" cy="523200"/>
          </a:xfrm>
          <a:prstGeom prst="rect">
            <a:avLst/>
          </a:prstGeom>
          <a:noFill/>
          <a:ln cap="flat" cmpd="sng" w="19050">
            <a:solidFill>
              <a:schemeClr val="accent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chemeClr val="accent1"/>
                </a:solidFill>
                <a:latin typeface="Lato"/>
                <a:ea typeface="Lato"/>
                <a:cs typeface="Lato"/>
                <a:sym typeface="Lato"/>
              </a:rPr>
              <a:t>“All young people should have pocket money”</a:t>
            </a:r>
            <a:endParaRPr b="0" i="0" sz="2200" u="none" cap="none" strike="noStrike">
              <a:solidFill>
                <a:schemeClr val="accent1"/>
              </a:solidFill>
              <a:latin typeface="Lato"/>
              <a:ea typeface="Lato"/>
              <a:cs typeface="Lato"/>
              <a:sym typeface="Lato"/>
            </a:endParaRPr>
          </a:p>
        </p:txBody>
      </p:sp>
      <p:pic>
        <p:nvPicPr>
          <p:cNvPr id="141" name="Google Shape;141;p12"/>
          <p:cNvPicPr preferRelativeResize="0"/>
          <p:nvPr/>
        </p:nvPicPr>
        <p:blipFill rotWithShape="1">
          <a:blip r:embed="rId4">
            <a:alphaModFix/>
          </a:blip>
          <a:srcRect b="14651" l="48119" r="0" t="12382"/>
          <a:stretch/>
        </p:blipFill>
        <p:spPr>
          <a:xfrm>
            <a:off x="1405600" y="2655950"/>
            <a:ext cx="1593425" cy="1406925"/>
          </a:xfrm>
          <a:prstGeom prst="rect">
            <a:avLst/>
          </a:prstGeom>
          <a:noFill/>
          <a:ln>
            <a:noFill/>
          </a:ln>
        </p:spPr>
      </p:pic>
      <p:pic>
        <p:nvPicPr>
          <p:cNvPr id="142" name="Google Shape;142;p12"/>
          <p:cNvPicPr preferRelativeResize="0"/>
          <p:nvPr/>
        </p:nvPicPr>
        <p:blipFill rotWithShape="1">
          <a:blip r:embed="rId4">
            <a:alphaModFix/>
          </a:blip>
          <a:srcRect b="11087" l="0" r="48675" t="0"/>
          <a:stretch/>
        </p:blipFill>
        <p:spPr>
          <a:xfrm>
            <a:off x="5861020" y="2419350"/>
            <a:ext cx="1645155" cy="17892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3"/>
          <p:cNvSpPr txBox="1"/>
          <p:nvPr/>
        </p:nvSpPr>
        <p:spPr>
          <a:xfrm>
            <a:off x="177400" y="1168275"/>
            <a:ext cx="8775000" cy="523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rgbClr val="000000"/>
                </a:solidFill>
                <a:latin typeface="Lato"/>
                <a:ea typeface="Lato"/>
                <a:cs typeface="Lato"/>
                <a:sym typeface="Lato"/>
              </a:rPr>
              <a:t>“All young people have pocket money”</a:t>
            </a:r>
            <a:endParaRPr b="1" i="0" sz="2200" u="none" cap="none" strike="noStrike">
              <a:solidFill>
                <a:srgbClr val="000000"/>
              </a:solidFill>
              <a:latin typeface="Lato"/>
              <a:ea typeface="Lato"/>
              <a:cs typeface="Lato"/>
              <a:sym typeface="Lato"/>
            </a:endParaRPr>
          </a:p>
        </p:txBody>
      </p:sp>
      <p:pic>
        <p:nvPicPr>
          <p:cNvPr id="148" name="Google Shape;148;p13"/>
          <p:cNvPicPr preferRelativeResize="0"/>
          <p:nvPr/>
        </p:nvPicPr>
        <p:blipFill rotWithShape="1">
          <a:blip r:embed="rId3">
            <a:alphaModFix/>
          </a:blip>
          <a:srcRect b="0" l="0" r="0" t="0"/>
          <a:stretch/>
        </p:blipFill>
        <p:spPr>
          <a:xfrm>
            <a:off x="6041400" y="2135350"/>
            <a:ext cx="2080775" cy="2080775"/>
          </a:xfrm>
          <a:prstGeom prst="rect">
            <a:avLst/>
          </a:prstGeom>
          <a:noFill/>
          <a:ln>
            <a:noFill/>
          </a:ln>
        </p:spPr>
      </p:pic>
      <p:sp>
        <p:nvSpPr>
          <p:cNvPr id="149" name="Google Shape;149;p13"/>
          <p:cNvSpPr txBox="1"/>
          <p:nvPr>
            <p:ph type="ctrTitle"/>
          </p:nvPr>
        </p:nvSpPr>
        <p:spPr>
          <a:xfrm>
            <a:off x="259775" y="242750"/>
            <a:ext cx="57021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b="0" i="0" sz="26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i="0" lang="en-GB" sz="2900" u="none" cap="none" strike="noStrike">
                <a:solidFill>
                  <a:schemeClr val="accent2"/>
                </a:solidFill>
                <a:latin typeface="Lato"/>
                <a:ea typeface="Lato"/>
                <a:cs typeface="Lato"/>
                <a:sym typeface="Lato"/>
              </a:rPr>
              <a:t>Debate</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0" i="0" sz="2600" u="none" cap="none" strike="noStrike">
              <a:solidFill>
                <a:schemeClr val="accent2"/>
              </a:solidFill>
              <a:latin typeface="Lato Black"/>
              <a:ea typeface="Lato Black"/>
              <a:cs typeface="Lato Black"/>
              <a:sym typeface="Lato Black"/>
            </a:endParaRPr>
          </a:p>
        </p:txBody>
      </p:sp>
      <p:sp>
        <p:nvSpPr>
          <p:cNvPr id="150" name="Google Shape;150;p13"/>
          <p:cNvSpPr txBox="1"/>
          <p:nvPr/>
        </p:nvSpPr>
        <p:spPr>
          <a:xfrm>
            <a:off x="375550" y="1802675"/>
            <a:ext cx="5271300" cy="31401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00000"/>
              </a:lnSpc>
              <a:spcBef>
                <a:spcPts val="0"/>
              </a:spcBef>
              <a:spcAft>
                <a:spcPts val="0"/>
              </a:spcAft>
              <a:buClr>
                <a:srgbClr val="000000"/>
              </a:buClr>
              <a:buSzPts val="1600"/>
              <a:buFont typeface="Lato"/>
              <a:buChar char="●"/>
            </a:pPr>
            <a:r>
              <a:rPr b="0" i="0" lang="en-GB" sz="1600" u="none" cap="none" strike="noStrike">
                <a:solidFill>
                  <a:srgbClr val="000000"/>
                </a:solidFill>
                <a:latin typeface="Lato"/>
                <a:ea typeface="Lato"/>
                <a:cs typeface="Lato"/>
                <a:sym typeface="Lato"/>
              </a:rPr>
              <a:t>Why do young people need access to their own money?</a:t>
            </a:r>
            <a:endParaRPr b="0" i="0" sz="16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a:p>
            <a:pPr indent="-330200" lvl="0" marL="457200" marR="0" rtl="0" algn="l">
              <a:lnSpc>
                <a:spcPct val="100000"/>
              </a:lnSpc>
              <a:spcBef>
                <a:spcPts val="0"/>
              </a:spcBef>
              <a:spcAft>
                <a:spcPts val="0"/>
              </a:spcAft>
              <a:buClr>
                <a:srgbClr val="000000"/>
              </a:buClr>
              <a:buSzPts val="1600"/>
              <a:buFont typeface="Lato"/>
              <a:buChar char="●"/>
            </a:pPr>
            <a:r>
              <a:rPr b="0" i="0" lang="en-GB" sz="1600" u="none" cap="none" strike="noStrike">
                <a:solidFill>
                  <a:srgbClr val="000000"/>
                </a:solidFill>
                <a:latin typeface="Lato"/>
                <a:ea typeface="Lato"/>
                <a:cs typeface="Lato"/>
                <a:sym typeface="Lato"/>
              </a:rPr>
              <a:t>Other than spending, what are the benefits of young people having access to their own money?</a:t>
            </a:r>
            <a:endParaRPr b="0" i="0" sz="1600" u="none" cap="none" strike="noStrike">
              <a:solidFill>
                <a:srgbClr val="000000"/>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a:p>
            <a:pPr indent="-330200" lvl="0" marL="457200" marR="0" rtl="0" algn="l">
              <a:lnSpc>
                <a:spcPct val="100000"/>
              </a:lnSpc>
              <a:spcBef>
                <a:spcPts val="0"/>
              </a:spcBef>
              <a:spcAft>
                <a:spcPts val="0"/>
              </a:spcAft>
              <a:buClr>
                <a:srgbClr val="000000"/>
              </a:buClr>
              <a:buSzPts val="1600"/>
              <a:buFont typeface="Lato"/>
              <a:buChar char="●"/>
            </a:pPr>
            <a:r>
              <a:rPr b="0" i="0" lang="en-GB" sz="1600" u="none" cap="none" strike="noStrike">
                <a:solidFill>
                  <a:srgbClr val="000000"/>
                </a:solidFill>
                <a:latin typeface="Lato"/>
                <a:ea typeface="Lato"/>
                <a:cs typeface="Lato"/>
                <a:sym typeface="Lato"/>
              </a:rPr>
              <a:t>What are some of the financial risks that young people are exposed to?</a:t>
            </a:r>
            <a:endParaRPr b="0" i="0" sz="1600" u="none" cap="none" strike="noStrike">
              <a:solidFill>
                <a:srgbClr val="000000"/>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Lato"/>
              <a:ea typeface="Lato"/>
              <a:cs typeface="Lato"/>
              <a:sym typeface="Lato"/>
            </a:endParaRPr>
          </a:p>
          <a:p>
            <a:pPr indent="-330200" lvl="0" marL="457200" marR="0" rtl="0" algn="l">
              <a:lnSpc>
                <a:spcPct val="100000"/>
              </a:lnSpc>
              <a:spcBef>
                <a:spcPts val="0"/>
              </a:spcBef>
              <a:spcAft>
                <a:spcPts val="0"/>
              </a:spcAft>
              <a:buClr>
                <a:srgbClr val="000000"/>
              </a:buClr>
              <a:buSzPts val="1600"/>
              <a:buFont typeface="Lato"/>
              <a:buChar char="●"/>
            </a:pPr>
            <a:r>
              <a:rPr b="0" i="0" lang="en-GB" sz="1600" u="none" cap="none" strike="noStrike">
                <a:solidFill>
                  <a:srgbClr val="000000"/>
                </a:solidFill>
                <a:latin typeface="Lato"/>
                <a:ea typeface="Lato"/>
                <a:cs typeface="Lato"/>
                <a:sym typeface="Lato"/>
              </a:rPr>
              <a:t>Stretch | What have you learned to help you make positive choices with money? Write these down for your own personal reflection.</a:t>
            </a:r>
            <a:endParaRPr b="0" i="0" sz="1600" u="none" cap="none" strike="noStrike">
              <a:solidFill>
                <a:srgbClr val="000000"/>
              </a:solidFill>
              <a:latin typeface="Lato"/>
              <a:ea typeface="Lato"/>
              <a:cs typeface="Lato"/>
              <a:sym typeface="La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4"/>
          <p:cNvSpPr txBox="1"/>
          <p:nvPr/>
        </p:nvSpPr>
        <p:spPr>
          <a:xfrm>
            <a:off x="0" y="985063"/>
            <a:ext cx="9144000" cy="960600"/>
          </a:xfrm>
          <a:prstGeom prst="rect">
            <a:avLst/>
          </a:prstGeom>
          <a:noFill/>
          <a:ln>
            <a:noFill/>
          </a:ln>
        </p:spPr>
        <p:txBody>
          <a:bodyPr anchorCtr="0" anchor="t" bIns="91425" lIns="91425" spcFirstLastPara="1" rIns="91425" wrap="square" tIns="91425">
            <a:spAutoFit/>
          </a:bodyPr>
          <a:lstStyle/>
          <a:p>
            <a:pPr indent="0" lvl="0" marL="0" marR="0" rtl="0" algn="ctr">
              <a:lnSpc>
                <a:spcPct val="90000"/>
              </a:lnSpc>
              <a:spcBef>
                <a:spcPts val="0"/>
              </a:spcBef>
              <a:spcAft>
                <a:spcPts val="0"/>
              </a:spcAft>
              <a:buClr>
                <a:srgbClr val="000000"/>
              </a:buClr>
              <a:buSzPts val="8000"/>
              <a:buFont typeface="Arial"/>
              <a:buNone/>
            </a:pPr>
            <a:r>
              <a:rPr b="1" i="0" lang="en-GB" sz="5600" u="none" cap="none" strike="noStrike">
                <a:solidFill>
                  <a:schemeClr val="lt1"/>
                </a:solidFill>
                <a:latin typeface="Lato"/>
                <a:ea typeface="Lato"/>
                <a:cs typeface="Lato"/>
                <a:sym typeface="Lato"/>
              </a:rPr>
              <a:t>Any questions?</a:t>
            </a:r>
            <a:endParaRPr b="1" i="0" sz="5600" u="none" cap="none" strike="noStrike">
              <a:solidFill>
                <a:schemeClr val="accent2"/>
              </a:solidFill>
              <a:latin typeface="Lato"/>
              <a:ea typeface="Lato"/>
              <a:cs typeface="Lato"/>
              <a:sym typeface="Lato"/>
            </a:endParaRPr>
          </a:p>
        </p:txBody>
      </p:sp>
      <p:sp>
        <p:nvSpPr>
          <p:cNvPr id="156" name="Google Shape;156;p14"/>
          <p:cNvSpPr/>
          <p:nvPr/>
        </p:nvSpPr>
        <p:spPr>
          <a:xfrm>
            <a:off x="3806600" y="2159450"/>
            <a:ext cx="1734900" cy="1483800"/>
          </a:xfrm>
          <a:prstGeom prst="rect">
            <a:avLst/>
          </a:prstGeom>
          <a:solidFill>
            <a:srgbClr val="FF8022"/>
          </a:solid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600"/>
              <a:buFont typeface="Arial"/>
              <a:buNone/>
            </a:pPr>
            <a:r>
              <a:rPr b="0" i="0" lang="en-GB" sz="9600" u="none" cap="none" strike="noStrike">
                <a:solidFill>
                  <a:srgbClr val="000000"/>
                </a:solidFill>
                <a:latin typeface="Lato Black"/>
                <a:ea typeface="Lato Black"/>
                <a:cs typeface="Lato Black"/>
                <a:sym typeface="Lato Black"/>
              </a:rPr>
              <a:t>?</a:t>
            </a:r>
            <a:endParaRPr b="0" i="0" sz="9600" u="none" cap="none" strike="noStrike">
              <a:solidFill>
                <a:srgbClr val="000000"/>
              </a:solidFill>
              <a:latin typeface="Lato Black"/>
              <a:ea typeface="Lato Black"/>
              <a:cs typeface="Lato Black"/>
              <a:sym typeface="Lato Black"/>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5"/>
          <p:cNvSpPr/>
          <p:nvPr/>
        </p:nvSpPr>
        <p:spPr>
          <a:xfrm>
            <a:off x="6177819" y="1184061"/>
            <a:ext cx="2846400" cy="19956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15"/>
          <p:cNvSpPr txBox="1"/>
          <p:nvPr/>
        </p:nvSpPr>
        <p:spPr>
          <a:xfrm>
            <a:off x="110800" y="391125"/>
            <a:ext cx="8489700" cy="4617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800"/>
              <a:buFont typeface="Arial"/>
              <a:buNone/>
            </a:pPr>
            <a:r>
              <a:rPr b="1" i="0" lang="en-GB" sz="1800" u="none" cap="none" strike="noStrike">
                <a:solidFill>
                  <a:schemeClr val="lt1"/>
                </a:solidFill>
                <a:latin typeface="Lato"/>
                <a:ea typeface="Lato"/>
                <a:cs typeface="Lato"/>
                <a:sym typeface="Lato"/>
              </a:rPr>
              <a:t>Services available for people who have concerns about their personal finances</a:t>
            </a:r>
            <a:endParaRPr b="0" i="0" sz="1400" u="none" cap="none" strike="noStrike">
              <a:solidFill>
                <a:schemeClr val="lt1"/>
              </a:solidFill>
              <a:latin typeface="Arial"/>
              <a:ea typeface="Arial"/>
              <a:cs typeface="Arial"/>
              <a:sym typeface="Arial"/>
            </a:endParaRPr>
          </a:p>
        </p:txBody>
      </p:sp>
      <p:grpSp>
        <p:nvGrpSpPr>
          <p:cNvPr id="163" name="Google Shape;163;p15"/>
          <p:cNvGrpSpPr/>
          <p:nvPr/>
        </p:nvGrpSpPr>
        <p:grpSpPr>
          <a:xfrm>
            <a:off x="151999" y="1183981"/>
            <a:ext cx="2846301" cy="2013581"/>
            <a:chOff x="463400" y="1321175"/>
            <a:chExt cx="2914500" cy="2113109"/>
          </a:xfrm>
        </p:grpSpPr>
        <p:sp>
          <p:nvSpPr>
            <p:cNvPr id="164" name="Google Shape;164;p15"/>
            <p:cNvSpPr/>
            <p:nvPr/>
          </p:nvSpPr>
          <p:spPr>
            <a:xfrm>
              <a:off x="463400" y="1321175"/>
              <a:ext cx="2914500" cy="20943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15"/>
            <p:cNvSpPr txBox="1"/>
            <p:nvPr/>
          </p:nvSpPr>
          <p:spPr>
            <a:xfrm>
              <a:off x="1345676" y="1339984"/>
              <a:ext cx="2032200" cy="20943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300"/>
                <a:buFont typeface="Arial"/>
                <a:buNone/>
              </a:pPr>
              <a:r>
                <a:rPr b="0" i="0" lang="en-GB" sz="1300" u="sng" cap="none" strike="noStrike">
                  <a:solidFill>
                    <a:schemeClr val="lt1"/>
                  </a:solidFill>
                  <a:latin typeface="Lato"/>
                  <a:ea typeface="Lato"/>
                  <a:cs typeface="Lato"/>
                  <a:sym typeface="Lato"/>
                  <a:hlinkClick r:id="rId3">
                    <a:extLst>
                      <a:ext uri="{A12FA001-AC4F-418D-AE19-62706E023703}">
                        <ahyp:hlinkClr val="tx"/>
                      </a:ext>
                    </a:extLst>
                  </a:hlinkClick>
                </a:rPr>
                <a:t>Citizens Advice – Debt and Money</a:t>
              </a:r>
              <a:r>
                <a:rPr b="0" i="0" lang="en-GB" sz="1300" u="none" cap="none" strike="noStrike">
                  <a:solidFill>
                    <a:schemeClr val="lt1"/>
                  </a:solidFill>
                  <a:latin typeface="Lato"/>
                  <a:ea typeface="Lato"/>
                  <a:cs typeface="Lato"/>
                  <a:sym typeface="Lato"/>
                </a:rPr>
                <a:t> – This resource contains links to advice on a number of topics, including financial difficulties, cost of living and communicating with creditors.</a:t>
              </a:r>
              <a:endParaRPr b="0" i="0" sz="1400" u="none" cap="none" strike="noStrike">
                <a:solidFill>
                  <a:srgbClr val="000000"/>
                </a:solidFill>
                <a:latin typeface="Arial"/>
                <a:ea typeface="Arial"/>
                <a:cs typeface="Arial"/>
                <a:sym typeface="Arial"/>
              </a:endParaRPr>
            </a:p>
          </p:txBody>
        </p:sp>
        <p:pic>
          <p:nvPicPr>
            <p:cNvPr id="166" name="Google Shape;166;p15"/>
            <p:cNvPicPr preferRelativeResize="0"/>
            <p:nvPr/>
          </p:nvPicPr>
          <p:blipFill rotWithShape="1">
            <a:blip r:embed="rId4">
              <a:alphaModFix/>
            </a:blip>
            <a:srcRect b="0" l="0" r="0" t="0"/>
            <a:stretch/>
          </p:blipFill>
          <p:spPr>
            <a:xfrm>
              <a:off x="532125" y="1419947"/>
              <a:ext cx="813554" cy="928675"/>
            </a:xfrm>
            <a:prstGeom prst="rect">
              <a:avLst/>
            </a:prstGeom>
            <a:noFill/>
            <a:ln>
              <a:noFill/>
            </a:ln>
          </p:spPr>
        </p:pic>
      </p:grpSp>
      <p:sp>
        <p:nvSpPr>
          <p:cNvPr id="167" name="Google Shape;167;p15"/>
          <p:cNvSpPr txBox="1"/>
          <p:nvPr/>
        </p:nvSpPr>
        <p:spPr>
          <a:xfrm>
            <a:off x="152000" y="3312950"/>
            <a:ext cx="8872200" cy="7389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accent2"/>
                </a:solidFill>
                <a:latin typeface="Lato"/>
                <a:ea typeface="Lato"/>
                <a:cs typeface="Lato"/>
                <a:sym typeface="Lato"/>
              </a:rPr>
              <a:t>At school, you can speak with an adult you trust. </a:t>
            </a:r>
            <a:endParaRPr b="1" i="0" sz="1800" u="none" cap="none" strike="noStrike">
              <a:solidFill>
                <a:schemeClr val="accent2"/>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accent2"/>
                </a:solidFill>
                <a:latin typeface="Lato"/>
                <a:ea typeface="Lato"/>
                <a:cs typeface="Lato"/>
                <a:sym typeface="Lato"/>
              </a:rPr>
              <a:t>This could be your form tutor, head of year or the school’s safeguarding officer.</a:t>
            </a:r>
            <a:endParaRPr b="1" i="0" sz="1800" u="none" cap="none" strike="noStrike">
              <a:solidFill>
                <a:schemeClr val="accent2"/>
              </a:solidFill>
              <a:latin typeface="Lato"/>
              <a:ea typeface="Lato"/>
              <a:cs typeface="Lato"/>
              <a:sym typeface="Lato"/>
            </a:endParaRPr>
          </a:p>
        </p:txBody>
      </p:sp>
      <p:sp>
        <p:nvSpPr>
          <p:cNvPr id="168" name="Google Shape;168;p15"/>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69" name="Google Shape;169;p15"/>
          <p:cNvGrpSpPr/>
          <p:nvPr/>
        </p:nvGrpSpPr>
        <p:grpSpPr>
          <a:xfrm>
            <a:off x="3164819" y="1184021"/>
            <a:ext cx="2846301" cy="1995658"/>
            <a:chOff x="3237025" y="1184050"/>
            <a:chExt cx="2914500" cy="2094300"/>
          </a:xfrm>
        </p:grpSpPr>
        <p:sp>
          <p:nvSpPr>
            <p:cNvPr id="170" name="Google Shape;170;p15"/>
            <p:cNvSpPr/>
            <p:nvPr/>
          </p:nvSpPr>
          <p:spPr>
            <a:xfrm>
              <a:off x="3237025" y="1184050"/>
              <a:ext cx="2914500" cy="2094300"/>
            </a:xfrm>
            <a:prstGeom prst="rect">
              <a:avLst/>
            </a:prstGeom>
            <a:noFill/>
            <a:ln cap="flat" cmpd="sng" w="2857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71" name="Google Shape;171;p15"/>
            <p:cNvPicPr preferRelativeResize="0"/>
            <p:nvPr/>
          </p:nvPicPr>
          <p:blipFill rotWithShape="1">
            <a:blip r:embed="rId5">
              <a:alphaModFix/>
            </a:blip>
            <a:srcRect b="0" l="0" r="0" t="0"/>
            <a:stretch/>
          </p:blipFill>
          <p:spPr>
            <a:xfrm>
              <a:off x="3344950" y="1434825"/>
              <a:ext cx="666111" cy="400200"/>
            </a:xfrm>
            <a:prstGeom prst="rect">
              <a:avLst/>
            </a:prstGeom>
            <a:noFill/>
            <a:ln>
              <a:noFill/>
            </a:ln>
          </p:spPr>
        </p:pic>
        <p:sp>
          <p:nvSpPr>
            <p:cNvPr id="172" name="Google Shape;172;p15"/>
            <p:cNvSpPr txBox="1"/>
            <p:nvPr/>
          </p:nvSpPr>
          <p:spPr>
            <a:xfrm>
              <a:off x="4068426" y="1358613"/>
              <a:ext cx="2032200" cy="18528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1200"/>
                </a:spcAft>
                <a:buClr>
                  <a:srgbClr val="000000"/>
                </a:buClr>
                <a:buSzPts val="1300"/>
                <a:buFont typeface="Arial"/>
                <a:buNone/>
              </a:pPr>
              <a:r>
                <a:rPr b="0" i="0" lang="en-GB" sz="1300" u="sng" cap="none" strike="noStrike">
                  <a:solidFill>
                    <a:schemeClr val="lt1"/>
                  </a:solidFill>
                  <a:latin typeface="Lato"/>
                  <a:ea typeface="Lato"/>
                  <a:cs typeface="Lato"/>
                  <a:sym typeface="Lato"/>
                  <a:hlinkClick r:id="rId6">
                    <a:extLst>
                      <a:ext uri="{A12FA001-AC4F-418D-AE19-62706E023703}">
                        <ahyp:hlinkClr val="tx"/>
                      </a:ext>
                    </a:extLst>
                  </a:hlinkClick>
                </a:rPr>
                <a:t>National Debtline  – Debt and Money</a:t>
              </a:r>
              <a:r>
                <a:rPr b="0" i="0" lang="en-GB" sz="1300" u="none" cap="none" strike="noStrike">
                  <a:solidFill>
                    <a:schemeClr val="lt1"/>
                  </a:solidFill>
                  <a:latin typeface="Lato"/>
                  <a:ea typeface="Lato"/>
                  <a:cs typeface="Lato"/>
                  <a:sym typeface="Lato"/>
                </a:rPr>
                <a:t> – a debt advice charity run by the </a:t>
              </a:r>
              <a:r>
                <a:rPr b="0" i="0" lang="en-GB" sz="1300" u="sng" cap="none" strike="noStrike">
                  <a:solidFill>
                    <a:schemeClr val="lt1"/>
                  </a:solidFill>
                  <a:latin typeface="Lato"/>
                  <a:ea typeface="Lato"/>
                  <a:cs typeface="Lato"/>
                  <a:sym typeface="Lato"/>
                  <a:hlinkClick r:id="rId7">
                    <a:extLst>
                      <a:ext uri="{A12FA001-AC4F-418D-AE19-62706E023703}">
                        <ahyp:hlinkClr val="tx"/>
                      </a:ext>
                    </a:extLst>
                  </a:hlinkClick>
                </a:rPr>
                <a:t>Money Advice Trust</a:t>
              </a:r>
              <a:r>
                <a:rPr b="0" i="0" lang="en-GB" sz="1300" u="none" cap="none" strike="noStrike">
                  <a:solidFill>
                    <a:schemeClr val="lt1"/>
                  </a:solidFill>
                  <a:latin typeface="Lato"/>
                  <a:ea typeface="Lato"/>
                  <a:cs typeface="Lato"/>
                  <a:sym typeface="Lato"/>
                </a:rPr>
                <a:t>, offering a  free and confidential debt advice service.</a:t>
              </a:r>
              <a:endParaRPr b="0" i="0" sz="1300" u="none" cap="none" strike="noStrike">
                <a:solidFill>
                  <a:schemeClr val="lt1"/>
                </a:solidFill>
                <a:latin typeface="Lato"/>
                <a:ea typeface="Lato"/>
                <a:cs typeface="Lato"/>
                <a:sym typeface="Lato"/>
              </a:endParaRPr>
            </a:p>
          </p:txBody>
        </p:sp>
      </p:grpSp>
      <p:pic>
        <p:nvPicPr>
          <p:cNvPr id="173" name="Google Shape;173;p15"/>
          <p:cNvPicPr preferRelativeResize="0"/>
          <p:nvPr/>
        </p:nvPicPr>
        <p:blipFill rotWithShape="1">
          <a:blip r:embed="rId8">
            <a:alphaModFix/>
          </a:blip>
          <a:srcRect b="0" l="0" r="0" t="0"/>
          <a:stretch/>
        </p:blipFill>
        <p:spPr>
          <a:xfrm>
            <a:off x="6341200" y="1426525"/>
            <a:ext cx="876125" cy="680625"/>
          </a:xfrm>
          <a:prstGeom prst="rect">
            <a:avLst/>
          </a:prstGeom>
          <a:noFill/>
          <a:ln>
            <a:noFill/>
          </a:ln>
        </p:spPr>
      </p:pic>
      <p:sp>
        <p:nvSpPr>
          <p:cNvPr id="174" name="Google Shape;174;p15"/>
          <p:cNvSpPr txBox="1"/>
          <p:nvPr/>
        </p:nvSpPr>
        <p:spPr>
          <a:xfrm>
            <a:off x="7264128" y="1459325"/>
            <a:ext cx="1760100" cy="6150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1900"/>
              </a:spcAft>
              <a:buClr>
                <a:srgbClr val="000000"/>
              </a:buClr>
              <a:buSzPts val="1300"/>
              <a:buFont typeface="Arial"/>
              <a:buNone/>
            </a:pPr>
            <a:r>
              <a:rPr b="1" i="0" lang="en-GB" sz="1300" u="none" cap="none" strike="noStrike">
                <a:solidFill>
                  <a:schemeClr val="lt1"/>
                </a:solidFill>
                <a:latin typeface="Lato"/>
                <a:ea typeface="Lato"/>
                <a:cs typeface="Lato"/>
                <a:sym typeface="Lato"/>
              </a:rPr>
              <a:t>Childline Helpline</a:t>
            </a:r>
            <a:br>
              <a:rPr b="0" i="0" lang="en-GB" sz="1300" u="none" cap="none" strike="noStrike">
                <a:solidFill>
                  <a:schemeClr val="lt1"/>
                </a:solidFill>
                <a:latin typeface="Lato"/>
                <a:ea typeface="Lato"/>
                <a:cs typeface="Lato"/>
                <a:sym typeface="Lato"/>
              </a:rPr>
            </a:br>
            <a:r>
              <a:rPr b="0" i="0" lang="en-GB" sz="1300" u="none" cap="none" strike="noStrike">
                <a:solidFill>
                  <a:schemeClr val="lt1"/>
                </a:solidFill>
                <a:latin typeface="Lato"/>
                <a:ea typeface="Lato"/>
                <a:cs typeface="Lato"/>
                <a:sym typeface="Lato"/>
              </a:rPr>
              <a:t>0800 1111</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 name="Shape 44"/>
        <p:cNvGrpSpPr/>
        <p:nvPr/>
      </p:nvGrpSpPr>
      <p:grpSpPr>
        <a:xfrm>
          <a:off x="0" y="0"/>
          <a:ext cx="0" cy="0"/>
          <a:chOff x="0" y="0"/>
          <a:chExt cx="0" cy="0"/>
        </a:xfrm>
      </p:grpSpPr>
      <p:sp>
        <p:nvSpPr>
          <p:cNvPr id="45" name="Google Shape;45;p2"/>
          <p:cNvSpPr txBox="1"/>
          <p:nvPr>
            <p:ph type="ctrTitle"/>
          </p:nvPr>
        </p:nvSpPr>
        <p:spPr>
          <a:xfrm>
            <a:off x="379375" y="253750"/>
            <a:ext cx="77316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90"/>
              <a:buFont typeface="Arial"/>
              <a:buNone/>
            </a:pPr>
            <a:r>
              <a:t/>
            </a:r>
            <a:endParaRPr b="0" i="0" sz="2900" u="none" cap="none" strike="noStrike">
              <a:solidFill>
                <a:schemeClr val="accent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990"/>
              <a:buFont typeface="Arial"/>
              <a:buNone/>
            </a:pPr>
            <a:r>
              <a:rPr b="1" i="0" lang="en-GB" sz="2900" u="none" cap="none" strike="noStrike">
                <a:solidFill>
                  <a:schemeClr val="accent2"/>
                </a:solidFill>
                <a:latin typeface="Lato"/>
                <a:ea typeface="Lato"/>
                <a:cs typeface="Lato"/>
                <a:sym typeface="Lato"/>
              </a:rPr>
              <a:t>Unit outline</a:t>
            </a:r>
            <a:endParaRPr b="1" i="0" sz="2900" u="none" cap="none" strike="noStrike">
              <a:solidFill>
                <a:schemeClr val="accent2"/>
              </a:solidFill>
              <a:latin typeface="Lato"/>
              <a:ea typeface="Lato"/>
              <a:cs typeface="Lato"/>
              <a:sym typeface="Lato"/>
            </a:endParaRPr>
          </a:p>
          <a:p>
            <a:pPr indent="0" lvl="0" marL="0" marR="0" rtl="0" algn="l">
              <a:lnSpc>
                <a:spcPct val="100000"/>
              </a:lnSpc>
              <a:spcBef>
                <a:spcPts val="0"/>
              </a:spcBef>
              <a:spcAft>
                <a:spcPts val="0"/>
              </a:spcAft>
              <a:buClr>
                <a:srgbClr val="000000"/>
              </a:buClr>
              <a:buSzPts val="990"/>
              <a:buFont typeface="Arial"/>
              <a:buNone/>
            </a:pPr>
            <a:r>
              <a:t/>
            </a:r>
            <a:endParaRPr b="1" i="0" sz="2900" u="none" cap="none" strike="noStrike">
              <a:solidFill>
                <a:schemeClr val="accent2"/>
              </a:solidFill>
              <a:latin typeface="Lato"/>
              <a:ea typeface="Lato"/>
              <a:cs typeface="Lato"/>
              <a:sym typeface="Lato"/>
            </a:endParaRPr>
          </a:p>
        </p:txBody>
      </p:sp>
      <p:graphicFrame>
        <p:nvGraphicFramePr>
          <p:cNvPr id="46" name="Google Shape;46;p2"/>
          <p:cNvGraphicFramePr/>
          <p:nvPr/>
        </p:nvGraphicFramePr>
        <p:xfrm>
          <a:off x="526375" y="1721850"/>
          <a:ext cx="3000000" cy="3000000"/>
        </p:xfrm>
        <a:graphic>
          <a:graphicData uri="http://schemas.openxmlformats.org/drawingml/2006/table">
            <a:tbl>
              <a:tblPr>
                <a:noFill/>
                <a:tableStyleId>{2C051F6B-A70A-4565-B0FA-DEB3D3722162}</a:tableStyleId>
              </a:tblPr>
              <a:tblGrid>
                <a:gridCol w="1344825"/>
                <a:gridCol w="1395650"/>
                <a:gridCol w="1294000"/>
                <a:gridCol w="1344825"/>
                <a:gridCol w="1344825"/>
                <a:gridCol w="1344825"/>
              </a:tblGrid>
              <a:tr h="396200">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1</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2</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3</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4</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5</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6</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F8022"/>
                    </a:solidFill>
                  </a:tcPr>
                </a:tc>
              </a:tr>
              <a:tr h="1193800">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Lato"/>
                          <a:ea typeface="Lato"/>
                          <a:cs typeface="Lato"/>
                          <a:sym typeface="Lato"/>
                        </a:rPr>
                        <a:t>Mobile phone products</a:t>
                      </a:r>
                      <a:endParaRPr sz="1400" u="none"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latin typeface="Lato"/>
                          <a:ea typeface="Lato"/>
                          <a:cs typeface="Lato"/>
                          <a:sym typeface="Lato"/>
                        </a:rPr>
                        <a:t>Cryptocurrency</a:t>
                      </a:r>
                      <a:endParaRPr b="1" sz="1400" u="none" cap="none" strike="noStrike">
                        <a:solidFill>
                          <a:srgbClr val="262A33"/>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latin typeface="Lato"/>
                          <a:ea typeface="Lato"/>
                          <a:cs typeface="Lato"/>
                          <a:sym typeface="Lato"/>
                        </a:rPr>
                        <a:t>Financial exploitation </a:t>
                      </a:r>
                      <a:endParaRPr sz="1400" u="none" cap="none" strike="noStrike">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latin typeface="Lato"/>
                          <a:ea typeface="Lato"/>
                          <a:cs typeface="Lato"/>
                          <a:sym typeface="Lato"/>
                        </a:rPr>
                        <a:t>Online gaming</a:t>
                      </a:r>
                      <a:endParaRPr b="1" sz="1400" u="none" cap="none" strike="noStrike">
                        <a:solidFill>
                          <a:srgbClr val="262A33"/>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latin typeface="Lato"/>
                          <a:ea typeface="Lato"/>
                          <a:cs typeface="Lato"/>
                          <a:sym typeface="Lato"/>
                        </a:rPr>
                        <a:t>Online safety</a:t>
                      </a:r>
                      <a:endParaRPr b="1" sz="1400" u="none" cap="none" strike="noStrike">
                        <a:solidFill>
                          <a:srgbClr val="262A33"/>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accent2"/>
                          </a:solidFill>
                          <a:latin typeface="Lato"/>
                          <a:ea typeface="Lato"/>
                          <a:cs typeface="Lato"/>
                          <a:sym typeface="Lato"/>
                        </a:rPr>
                        <a:t>Pocket money debate</a:t>
                      </a:r>
                      <a:endParaRPr b="1" sz="1400" u="none" cap="none" strike="noStrike">
                        <a:solidFill>
                          <a:schemeClr val="accent2"/>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3"/>
          <p:cNvSpPr txBox="1"/>
          <p:nvPr/>
        </p:nvSpPr>
        <p:spPr>
          <a:xfrm>
            <a:off x="360375" y="270375"/>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2900" u="none" cap="none" strike="noStrike">
                <a:solidFill>
                  <a:srgbClr val="FF8022"/>
                </a:solidFill>
                <a:latin typeface="Lato"/>
                <a:ea typeface="Lato"/>
                <a:cs typeface="Lato"/>
                <a:sym typeface="Lato"/>
              </a:rPr>
              <a:t>Having a respectful learning environment</a:t>
            </a:r>
            <a:endParaRPr b="1" i="0" sz="2900" u="none" cap="none" strike="noStrike">
              <a:solidFill>
                <a:srgbClr val="FF8022"/>
              </a:solidFill>
              <a:latin typeface="Lato"/>
              <a:ea typeface="Lato"/>
              <a:cs typeface="Lato"/>
              <a:sym typeface="Lato"/>
            </a:endParaRPr>
          </a:p>
        </p:txBody>
      </p:sp>
      <p:sp>
        <p:nvSpPr>
          <p:cNvPr id="52" name="Google Shape;52;p3"/>
          <p:cNvSpPr txBox="1"/>
          <p:nvPr/>
        </p:nvSpPr>
        <p:spPr>
          <a:xfrm>
            <a:off x="324100" y="1254075"/>
            <a:ext cx="76380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listen to each other respectfully</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avoid making judgements or assumptions about others</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comment on what has been said, not the person who has said it</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won’t put anyone on the spot and we have the right to pass</a:t>
            </a:r>
            <a:endParaRPr b="1" i="0"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b="1" i="0" lang="en-GB" sz="1600" u="none" cap="none" strike="noStrike">
                <a:solidFill>
                  <a:schemeClr val="accent2"/>
                </a:solidFill>
                <a:latin typeface="Lato"/>
                <a:ea typeface="Lato"/>
                <a:cs typeface="Lato"/>
                <a:sym typeface="Lato"/>
              </a:rPr>
              <a:t>We will not share personal stories or ask personal questions</a:t>
            </a:r>
            <a:endParaRPr b="1" i="0" sz="1600" u="none" cap="none" strike="noStrike">
              <a:solidFill>
                <a:schemeClr val="accent2"/>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4"/>
          <p:cNvSpPr txBox="1"/>
          <p:nvPr/>
        </p:nvSpPr>
        <p:spPr>
          <a:xfrm>
            <a:off x="311700" y="3442550"/>
            <a:ext cx="8520600" cy="792600"/>
          </a:xfrm>
          <a:prstGeom prst="rect">
            <a:avLst/>
          </a:prstGeom>
          <a:noFill/>
          <a:ln>
            <a:noFill/>
          </a:ln>
        </p:spPr>
        <p:txBody>
          <a:bodyPr anchorCtr="0" anchor="t" bIns="91425" lIns="91425" spcFirstLastPara="1" rIns="91425" wrap="square" tIns="91425">
            <a:normAutofit/>
          </a:bodyPr>
          <a:lstStyle/>
          <a:p>
            <a:pPr indent="0" lvl="0" marL="0" marR="0" rtl="0" algn="ctr">
              <a:lnSpc>
                <a:spcPct val="100000"/>
              </a:lnSpc>
              <a:spcBef>
                <a:spcPts val="0"/>
              </a:spcBef>
              <a:spcAft>
                <a:spcPts val="0"/>
              </a:spcAft>
              <a:buClr>
                <a:srgbClr val="000000"/>
              </a:buClr>
              <a:buSzPts val="2800"/>
              <a:buFont typeface="Arial"/>
              <a:buNone/>
            </a:pPr>
            <a:r>
              <a:t/>
            </a:r>
            <a:endParaRPr b="0" i="0" sz="2800" u="none" cap="none" strike="noStrike">
              <a:solidFill>
                <a:srgbClr val="595959"/>
              </a:solidFill>
              <a:latin typeface="Arial"/>
              <a:ea typeface="Arial"/>
              <a:cs typeface="Arial"/>
              <a:sym typeface="Arial"/>
            </a:endParaRPr>
          </a:p>
        </p:txBody>
      </p:sp>
      <p:sp>
        <p:nvSpPr>
          <p:cNvPr id="58" name="Google Shape;58;p4"/>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4"/>
          <p:cNvSpPr txBox="1"/>
          <p:nvPr/>
        </p:nvSpPr>
        <p:spPr>
          <a:xfrm>
            <a:off x="0" y="1491150"/>
            <a:ext cx="9144000" cy="2872200"/>
          </a:xfrm>
          <a:prstGeom prst="rect">
            <a:avLst/>
          </a:prstGeom>
          <a:noFill/>
          <a:ln>
            <a:noFill/>
          </a:ln>
        </p:spPr>
        <p:txBody>
          <a:bodyPr anchorCtr="0" anchor="t" bIns="91425" lIns="91425" spcFirstLastPara="1" rIns="91425" wrap="square" tIns="91425">
            <a:spAutoFit/>
          </a:bodyPr>
          <a:lstStyle/>
          <a:p>
            <a:pPr indent="0" lvl="0" marL="0" marR="0" rtl="0" algn="ctr">
              <a:lnSpc>
                <a:spcPct val="115000"/>
              </a:lnSpc>
              <a:spcBef>
                <a:spcPts val="0"/>
              </a:spcBef>
              <a:spcAft>
                <a:spcPts val="0"/>
              </a:spcAft>
              <a:buClr>
                <a:srgbClr val="000000"/>
              </a:buClr>
              <a:buSzPts val="8000"/>
              <a:buFont typeface="Arial"/>
              <a:buNone/>
            </a:pPr>
            <a:r>
              <a:rPr b="0" i="0" lang="en-GB" sz="2400" u="none" cap="none" strike="noStrike">
                <a:solidFill>
                  <a:schemeClr val="lt1"/>
                </a:solidFill>
                <a:latin typeface="Lato"/>
                <a:ea typeface="Lato"/>
                <a:cs typeface="Lato"/>
                <a:sym typeface="Lato"/>
              </a:rPr>
              <a:t>Session 6</a:t>
            </a:r>
            <a:endParaRPr b="0" i="0" sz="2400" u="none" cap="none" strike="noStrike">
              <a:solidFill>
                <a:schemeClr val="lt1"/>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8000"/>
              <a:buFont typeface="Arial"/>
              <a:buNone/>
            </a:pPr>
            <a:r>
              <a:t/>
            </a:r>
            <a:endParaRPr b="0" i="0" sz="2400" u="none" cap="none" strike="noStrike">
              <a:solidFill>
                <a:schemeClr val="lt1"/>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8000"/>
              <a:buFont typeface="Arial"/>
              <a:buNone/>
            </a:pPr>
            <a:r>
              <a:rPr b="1" i="0" lang="en-GB" sz="3600" u="none" cap="none" strike="noStrike">
                <a:solidFill>
                  <a:schemeClr val="lt1"/>
                </a:solidFill>
                <a:latin typeface="Lato"/>
                <a:ea typeface="Lato"/>
                <a:cs typeface="Lato"/>
                <a:sym typeface="Lato"/>
              </a:rPr>
              <a:t>Pocket money debate</a:t>
            </a:r>
            <a:endParaRPr b="1" i="0" sz="3600" u="none" cap="none" strike="noStrike">
              <a:solidFill>
                <a:schemeClr val="lt1"/>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8000"/>
              <a:buFont typeface="Arial"/>
              <a:buNone/>
            </a:pPr>
            <a:r>
              <a:t/>
            </a:r>
            <a:endParaRPr b="0" i="0" sz="2400" u="none" cap="none" strike="noStrike">
              <a:solidFill>
                <a:schemeClr val="lt1"/>
              </a:solidFill>
              <a:latin typeface="Lato"/>
              <a:ea typeface="Lato"/>
              <a:cs typeface="Lato"/>
              <a:sym typeface="Lato"/>
            </a:endParaRPr>
          </a:p>
          <a:p>
            <a:pPr indent="0" lvl="0" marL="0" marR="0" rtl="0" algn="ctr">
              <a:lnSpc>
                <a:spcPct val="90000"/>
              </a:lnSpc>
              <a:spcBef>
                <a:spcPts val="0"/>
              </a:spcBef>
              <a:spcAft>
                <a:spcPts val="0"/>
              </a:spcAft>
              <a:buClr>
                <a:srgbClr val="000000"/>
              </a:buClr>
              <a:buSzPts val="8000"/>
              <a:buFont typeface="Arial"/>
              <a:buNone/>
            </a:pPr>
            <a:r>
              <a:t/>
            </a:r>
            <a:endParaRPr b="1" i="0" sz="5600" u="none" cap="none" strike="noStrike">
              <a:solidFill>
                <a:schemeClr val="accent2"/>
              </a:solidFill>
              <a:latin typeface="Lato Black"/>
              <a:ea typeface="Lato Black"/>
              <a:cs typeface="Lato Black"/>
              <a:sym typeface="Lato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5"/>
          <p:cNvSpPr txBox="1"/>
          <p:nvPr/>
        </p:nvSpPr>
        <p:spPr>
          <a:xfrm>
            <a:off x="439450" y="978750"/>
            <a:ext cx="6212100" cy="400200"/>
          </a:xfrm>
          <a:prstGeom prst="rect">
            <a:avLst/>
          </a:prstGeom>
          <a:noFill/>
          <a:ln>
            <a:noFill/>
          </a:ln>
        </p:spPr>
        <p:txBody>
          <a:bodyPr anchorCtr="0" anchor="b"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5"/>
          <p:cNvSpPr txBox="1"/>
          <p:nvPr/>
        </p:nvSpPr>
        <p:spPr>
          <a:xfrm>
            <a:off x="360374" y="629069"/>
            <a:ext cx="66255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600"/>
              <a:buFont typeface="Arial"/>
              <a:buNone/>
            </a:pPr>
            <a:r>
              <a:rPr b="1" i="0" lang="en-GB" sz="2000" u="none" cap="none" strike="noStrike">
                <a:solidFill>
                  <a:schemeClr val="accent2"/>
                </a:solidFill>
                <a:latin typeface="Lato"/>
                <a:ea typeface="Lato"/>
                <a:cs typeface="Lato"/>
                <a:sym typeface="Lato"/>
              </a:rPr>
              <a:t>By the end of the session, I will be able to:</a:t>
            </a:r>
            <a:endParaRPr b="1" i="0" sz="2000" u="none" cap="none" strike="noStrike">
              <a:solidFill>
                <a:schemeClr val="accent2"/>
              </a:solidFill>
              <a:latin typeface="Lato"/>
              <a:ea typeface="Lato"/>
              <a:cs typeface="Lato"/>
              <a:sym typeface="Lato"/>
            </a:endParaRPr>
          </a:p>
        </p:txBody>
      </p:sp>
      <p:sp>
        <p:nvSpPr>
          <p:cNvPr id="66" name="Google Shape;66;p5"/>
          <p:cNvSpPr txBox="1"/>
          <p:nvPr/>
        </p:nvSpPr>
        <p:spPr>
          <a:xfrm>
            <a:off x="488176" y="1274075"/>
            <a:ext cx="7420200" cy="3422100"/>
          </a:xfrm>
          <a:prstGeom prst="rect">
            <a:avLst/>
          </a:prstGeom>
          <a:noFill/>
          <a:ln>
            <a:noFill/>
          </a:ln>
        </p:spPr>
        <p:txBody>
          <a:bodyPr anchorCtr="0" anchor="t" bIns="91425" lIns="91425" spcFirstLastPara="1" rIns="91425" wrap="square" tIns="91425">
            <a:spAutoFit/>
          </a:bodyPr>
          <a:lstStyle/>
          <a:p>
            <a:pPr indent="-368300" lvl="0" marL="457200" marR="0" rtl="0" algn="l">
              <a:lnSpc>
                <a:spcPct val="107000"/>
              </a:lnSpc>
              <a:spcBef>
                <a:spcPts val="0"/>
              </a:spcBef>
              <a:spcAft>
                <a:spcPts val="0"/>
              </a:spcAft>
              <a:buClr>
                <a:schemeClr val="lt1"/>
              </a:buClr>
              <a:buSzPts val="2200"/>
              <a:buFont typeface="Lato"/>
              <a:buChar char="●"/>
            </a:pPr>
            <a:r>
              <a:rPr b="1" i="0" lang="en-GB" sz="2200" u="none" cap="none" strike="noStrike">
                <a:solidFill>
                  <a:schemeClr val="lt1"/>
                </a:solidFill>
                <a:latin typeface="Lato"/>
                <a:ea typeface="Lato"/>
                <a:cs typeface="Lato"/>
                <a:sym typeface="Lato"/>
              </a:rPr>
              <a:t>Identify reasons for and against young people having pocket money</a:t>
            </a:r>
            <a:endParaRPr b="1" i="0" sz="2200" u="none" cap="none" strike="noStrike">
              <a:solidFill>
                <a:schemeClr val="lt1"/>
              </a:solidFill>
              <a:latin typeface="Lato"/>
              <a:ea typeface="Lato"/>
              <a:cs typeface="Lato"/>
              <a:sym typeface="Lato"/>
            </a:endParaRPr>
          </a:p>
          <a:p>
            <a:pPr indent="0" lvl="0" marL="914400" marR="0" rtl="0" algn="l">
              <a:lnSpc>
                <a:spcPct val="107000"/>
              </a:lnSpc>
              <a:spcBef>
                <a:spcPts val="0"/>
              </a:spcBef>
              <a:spcAft>
                <a:spcPts val="0"/>
              </a:spcAft>
              <a:buClr>
                <a:srgbClr val="000000"/>
              </a:buClr>
              <a:buSzPts val="2200"/>
              <a:buFont typeface="Arial"/>
              <a:buNone/>
            </a:pPr>
            <a:r>
              <a:t/>
            </a:r>
            <a:endParaRPr b="1" i="0" sz="2200" u="none" cap="none" strike="noStrike">
              <a:solidFill>
                <a:schemeClr val="lt1"/>
              </a:solidFill>
              <a:latin typeface="Lato"/>
              <a:ea typeface="Lato"/>
              <a:cs typeface="Lato"/>
              <a:sym typeface="Lato"/>
            </a:endParaRPr>
          </a:p>
          <a:p>
            <a:pPr indent="-368300" lvl="0" marL="457200" marR="0" rtl="0" algn="l">
              <a:lnSpc>
                <a:spcPct val="107000"/>
              </a:lnSpc>
              <a:spcBef>
                <a:spcPts val="0"/>
              </a:spcBef>
              <a:spcAft>
                <a:spcPts val="0"/>
              </a:spcAft>
              <a:buClr>
                <a:schemeClr val="lt1"/>
              </a:buClr>
              <a:buSzPts val="2200"/>
              <a:buFont typeface="Lato"/>
              <a:buChar char="●"/>
            </a:pPr>
            <a:r>
              <a:rPr b="1" i="0" lang="en-GB" sz="2200" u="none" cap="none" strike="noStrike">
                <a:solidFill>
                  <a:schemeClr val="lt1"/>
                </a:solidFill>
                <a:latin typeface="Lato"/>
                <a:ea typeface="Lato"/>
                <a:cs typeface="Lato"/>
                <a:sym typeface="Lato"/>
              </a:rPr>
              <a:t>Assess the risks involved with young people managing their money</a:t>
            </a:r>
            <a:endParaRPr b="1" i="0" sz="2200" u="none" cap="none" strike="noStrike">
              <a:solidFill>
                <a:schemeClr val="lt1"/>
              </a:solidFill>
              <a:latin typeface="Lato"/>
              <a:ea typeface="Lato"/>
              <a:cs typeface="Lato"/>
              <a:sym typeface="Lato"/>
            </a:endParaRPr>
          </a:p>
          <a:p>
            <a:pPr indent="0" lvl="0" marL="914400" marR="0" rtl="0" algn="l">
              <a:lnSpc>
                <a:spcPct val="107000"/>
              </a:lnSpc>
              <a:spcBef>
                <a:spcPts val="0"/>
              </a:spcBef>
              <a:spcAft>
                <a:spcPts val="0"/>
              </a:spcAft>
              <a:buClr>
                <a:srgbClr val="000000"/>
              </a:buClr>
              <a:buSzPts val="2200"/>
              <a:buFont typeface="Arial"/>
              <a:buNone/>
            </a:pPr>
            <a:r>
              <a:t/>
            </a:r>
            <a:endParaRPr b="1" i="0" sz="2200" u="none" cap="none" strike="noStrike">
              <a:solidFill>
                <a:schemeClr val="lt1"/>
              </a:solidFill>
              <a:latin typeface="Lato"/>
              <a:ea typeface="Lato"/>
              <a:cs typeface="Lato"/>
              <a:sym typeface="Lato"/>
            </a:endParaRPr>
          </a:p>
          <a:p>
            <a:pPr indent="-368300" lvl="0" marL="457200" marR="0" rtl="0" algn="l">
              <a:lnSpc>
                <a:spcPct val="107000"/>
              </a:lnSpc>
              <a:spcBef>
                <a:spcPts val="0"/>
              </a:spcBef>
              <a:spcAft>
                <a:spcPts val="0"/>
              </a:spcAft>
              <a:buClr>
                <a:schemeClr val="lt1"/>
              </a:buClr>
              <a:buSzPts val="2200"/>
              <a:buFont typeface="Lato"/>
              <a:buChar char="●"/>
            </a:pPr>
            <a:r>
              <a:rPr b="1" i="0" lang="en-GB" sz="2200" u="none" cap="none" strike="noStrike">
                <a:solidFill>
                  <a:schemeClr val="lt1"/>
                </a:solidFill>
                <a:latin typeface="Lato"/>
                <a:ea typeface="Lato"/>
                <a:cs typeface="Lato"/>
                <a:sym typeface="Lato"/>
              </a:rPr>
              <a:t>Suggest the best ways for young people to manage their money responsibly</a:t>
            </a:r>
            <a:endParaRPr b="1" i="0" sz="2200" u="none" cap="none" strike="noStrike">
              <a:solidFill>
                <a:schemeClr val="lt1"/>
              </a:solidFill>
              <a:latin typeface="Lato"/>
              <a:ea typeface="Lato"/>
              <a:cs typeface="Lato"/>
              <a:sym typeface="Lato"/>
            </a:endParaRPr>
          </a:p>
          <a:p>
            <a:pPr indent="0" lvl="0" marL="457200" marR="0" rtl="0" algn="l">
              <a:lnSpc>
                <a:spcPct val="107000"/>
              </a:lnSpc>
              <a:spcBef>
                <a:spcPts val="0"/>
              </a:spcBef>
              <a:spcAft>
                <a:spcPts val="0"/>
              </a:spcAft>
              <a:buClr>
                <a:srgbClr val="000000"/>
              </a:buClr>
              <a:buSzPts val="2200"/>
              <a:buFont typeface="Arial"/>
              <a:buNone/>
            </a:pPr>
            <a:r>
              <a:t/>
            </a:r>
            <a:endParaRPr b="1" i="0" sz="2200" u="none" cap="none" strike="noStrike">
              <a:solidFill>
                <a:schemeClr val="l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6"/>
          <p:cNvSpPr txBox="1"/>
          <p:nvPr/>
        </p:nvSpPr>
        <p:spPr>
          <a:xfrm>
            <a:off x="143100" y="1733725"/>
            <a:ext cx="8857800" cy="461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rgbClr val="000000"/>
                </a:solidFill>
                <a:latin typeface="Lato"/>
                <a:ea typeface="Lato"/>
                <a:cs typeface="Lato"/>
                <a:sym typeface="Lato"/>
              </a:rPr>
              <a:t>What is your first reaction to this statement?</a:t>
            </a:r>
            <a:endParaRPr b="1" i="0" sz="1800" u="none" cap="none" strike="noStrike">
              <a:solidFill>
                <a:srgbClr val="000000"/>
              </a:solidFill>
              <a:latin typeface="Lato"/>
              <a:ea typeface="Lato"/>
              <a:cs typeface="Lato"/>
              <a:sym typeface="Lato"/>
            </a:endParaRPr>
          </a:p>
        </p:txBody>
      </p:sp>
      <p:pic>
        <p:nvPicPr>
          <p:cNvPr id="72" name="Google Shape;72;p6"/>
          <p:cNvPicPr preferRelativeResize="0"/>
          <p:nvPr/>
        </p:nvPicPr>
        <p:blipFill rotWithShape="1">
          <a:blip r:embed="rId3">
            <a:alphaModFix/>
          </a:blip>
          <a:srcRect b="0" l="0" r="0" t="0"/>
          <a:stretch/>
        </p:blipFill>
        <p:spPr>
          <a:xfrm>
            <a:off x="3255250" y="2310625"/>
            <a:ext cx="2216400" cy="2216400"/>
          </a:xfrm>
          <a:prstGeom prst="rect">
            <a:avLst/>
          </a:prstGeom>
          <a:noFill/>
          <a:ln>
            <a:noFill/>
          </a:ln>
        </p:spPr>
      </p:pic>
      <p:sp>
        <p:nvSpPr>
          <p:cNvPr id="73" name="Google Shape;73;p6"/>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Young people and money management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FF8022"/>
              </a:solidFill>
              <a:latin typeface="Lato"/>
              <a:ea typeface="Lato"/>
              <a:cs typeface="Lato"/>
              <a:sym typeface="Lato"/>
            </a:endParaRPr>
          </a:p>
        </p:txBody>
      </p:sp>
      <p:sp>
        <p:nvSpPr>
          <p:cNvPr id="74" name="Google Shape;74;p6"/>
          <p:cNvSpPr txBox="1"/>
          <p:nvPr/>
        </p:nvSpPr>
        <p:spPr>
          <a:xfrm>
            <a:off x="216900" y="1157375"/>
            <a:ext cx="8710200" cy="523200"/>
          </a:xfrm>
          <a:prstGeom prst="rect">
            <a:avLst/>
          </a:prstGeom>
          <a:noFill/>
          <a:ln cap="flat" cmpd="sng" w="19050">
            <a:solidFill>
              <a:schemeClr val="accent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chemeClr val="accent1"/>
                </a:solidFill>
                <a:latin typeface="Lato"/>
                <a:ea typeface="Lato"/>
                <a:cs typeface="Lato"/>
                <a:sym typeface="Lato"/>
              </a:rPr>
              <a:t>“All young people should have pocket money”</a:t>
            </a:r>
            <a:endParaRPr b="0" i="0" sz="2200" u="none" cap="none" strike="noStrike">
              <a:solidFill>
                <a:schemeClr val="accent1"/>
              </a:solidFill>
              <a:latin typeface="Lato"/>
              <a:ea typeface="Lato"/>
              <a:cs typeface="Lato"/>
              <a:sym typeface="Lato"/>
            </a:endParaRPr>
          </a:p>
        </p:txBody>
      </p:sp>
      <p:pic>
        <p:nvPicPr>
          <p:cNvPr id="75" name="Google Shape;75;p6"/>
          <p:cNvPicPr preferRelativeResize="0"/>
          <p:nvPr/>
        </p:nvPicPr>
        <p:blipFill rotWithShape="1">
          <a:blip r:embed="rId4">
            <a:alphaModFix/>
          </a:blip>
          <a:srcRect b="14651" l="48119" r="0" t="12382"/>
          <a:stretch/>
        </p:blipFill>
        <p:spPr>
          <a:xfrm>
            <a:off x="1405600" y="2655950"/>
            <a:ext cx="1593425" cy="1406925"/>
          </a:xfrm>
          <a:prstGeom prst="rect">
            <a:avLst/>
          </a:prstGeom>
          <a:noFill/>
          <a:ln>
            <a:noFill/>
          </a:ln>
        </p:spPr>
      </p:pic>
      <p:pic>
        <p:nvPicPr>
          <p:cNvPr id="76" name="Google Shape;76;p6"/>
          <p:cNvPicPr preferRelativeResize="0"/>
          <p:nvPr/>
        </p:nvPicPr>
        <p:blipFill rotWithShape="1">
          <a:blip r:embed="rId4">
            <a:alphaModFix/>
          </a:blip>
          <a:srcRect b="11087" l="0" r="48675" t="0"/>
          <a:stretch/>
        </p:blipFill>
        <p:spPr>
          <a:xfrm>
            <a:off x="5861020" y="2419350"/>
            <a:ext cx="1645155" cy="17892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7"/>
          <p:cNvSpPr txBox="1"/>
          <p:nvPr/>
        </p:nvSpPr>
        <p:spPr>
          <a:xfrm>
            <a:off x="303750" y="1258225"/>
            <a:ext cx="8536500" cy="1569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Lato"/>
                <a:ea typeface="Lato"/>
                <a:cs typeface="Lato"/>
                <a:sym typeface="Lato"/>
              </a:rPr>
              <a:t>Thinking about what you have learnt over the last few weeks, describe 2-3 things that young people should be aware of when it comes to managing their own money.</a:t>
            </a:r>
            <a:endParaRPr b="0"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p:txBody>
      </p:sp>
      <p:pic>
        <p:nvPicPr>
          <p:cNvPr id="82" name="Google Shape;82;p7"/>
          <p:cNvPicPr preferRelativeResize="0"/>
          <p:nvPr/>
        </p:nvPicPr>
        <p:blipFill rotWithShape="1">
          <a:blip r:embed="rId3">
            <a:alphaModFix/>
          </a:blip>
          <a:srcRect b="0" l="0" r="0" t="0"/>
          <a:stretch/>
        </p:blipFill>
        <p:spPr>
          <a:xfrm>
            <a:off x="1541300" y="2519325"/>
            <a:ext cx="1106975" cy="1106975"/>
          </a:xfrm>
          <a:prstGeom prst="rect">
            <a:avLst/>
          </a:prstGeom>
          <a:noFill/>
          <a:ln>
            <a:noFill/>
          </a:ln>
        </p:spPr>
      </p:pic>
      <p:pic>
        <p:nvPicPr>
          <p:cNvPr id="83" name="Google Shape;83;p7"/>
          <p:cNvPicPr preferRelativeResize="0"/>
          <p:nvPr/>
        </p:nvPicPr>
        <p:blipFill rotWithShape="1">
          <a:blip r:embed="rId4">
            <a:alphaModFix/>
          </a:blip>
          <a:srcRect b="14038" l="6737" r="6980" t="14446"/>
          <a:stretch/>
        </p:blipFill>
        <p:spPr>
          <a:xfrm>
            <a:off x="3125725" y="2519324"/>
            <a:ext cx="1263300" cy="1199700"/>
          </a:xfrm>
          <a:prstGeom prst="rect">
            <a:avLst/>
          </a:prstGeom>
          <a:noFill/>
          <a:ln>
            <a:noFill/>
          </a:ln>
        </p:spPr>
      </p:pic>
      <p:grpSp>
        <p:nvGrpSpPr>
          <p:cNvPr id="84" name="Google Shape;84;p7"/>
          <p:cNvGrpSpPr/>
          <p:nvPr/>
        </p:nvGrpSpPr>
        <p:grpSpPr>
          <a:xfrm>
            <a:off x="1338927" y="2408999"/>
            <a:ext cx="6569482" cy="1379207"/>
            <a:chOff x="1040122" y="2445078"/>
            <a:chExt cx="4371786" cy="889237"/>
          </a:xfrm>
        </p:grpSpPr>
        <p:grpSp>
          <p:nvGrpSpPr>
            <p:cNvPr id="85" name="Google Shape;85;p7"/>
            <p:cNvGrpSpPr/>
            <p:nvPr/>
          </p:nvGrpSpPr>
          <p:grpSpPr>
            <a:xfrm>
              <a:off x="1040122" y="2445078"/>
              <a:ext cx="2103507" cy="889237"/>
              <a:chOff x="5840200" y="2827175"/>
              <a:chExt cx="3272413" cy="1474200"/>
            </a:xfrm>
          </p:grpSpPr>
          <p:sp>
            <p:nvSpPr>
              <p:cNvPr id="86" name="Google Shape;86;p7"/>
              <p:cNvSpPr/>
              <p:nvPr/>
            </p:nvSpPr>
            <p:spPr>
              <a:xfrm>
                <a:off x="7558913" y="2827175"/>
                <a:ext cx="1553700" cy="1474200"/>
              </a:xfrm>
              <a:prstGeom prst="roundRect">
                <a:avLst>
                  <a:gd fmla="val 16667" name="adj"/>
                </a:avLst>
              </a:prstGeom>
              <a:noFill/>
              <a:ln cap="flat" cmpd="sng" w="38100">
                <a:solidFill>
                  <a:srgbClr val="262A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7"/>
              <p:cNvSpPr/>
              <p:nvPr/>
            </p:nvSpPr>
            <p:spPr>
              <a:xfrm>
                <a:off x="5840200" y="2827175"/>
                <a:ext cx="1553700" cy="1474200"/>
              </a:xfrm>
              <a:prstGeom prst="roundRect">
                <a:avLst>
                  <a:gd fmla="val 16667" name="adj"/>
                </a:avLst>
              </a:prstGeom>
              <a:noFill/>
              <a:ln cap="flat" cmpd="sng" w="38100">
                <a:solidFill>
                  <a:srgbClr val="262A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pic>
          <p:nvPicPr>
            <p:cNvPr id="88" name="Google Shape;88;p7"/>
            <p:cNvPicPr preferRelativeResize="0"/>
            <p:nvPr/>
          </p:nvPicPr>
          <p:blipFill rotWithShape="1">
            <a:blip r:embed="rId5">
              <a:alphaModFix/>
            </a:blip>
            <a:srcRect b="0" l="0" r="0" t="0"/>
            <a:stretch/>
          </p:blipFill>
          <p:spPr>
            <a:xfrm>
              <a:off x="3372150" y="2520313"/>
              <a:ext cx="738775" cy="738775"/>
            </a:xfrm>
            <a:prstGeom prst="rect">
              <a:avLst/>
            </a:prstGeom>
            <a:noFill/>
            <a:ln>
              <a:noFill/>
            </a:ln>
          </p:spPr>
        </p:pic>
        <p:sp>
          <p:nvSpPr>
            <p:cNvPr id="89" name="Google Shape;89;p7"/>
            <p:cNvSpPr/>
            <p:nvPr/>
          </p:nvSpPr>
          <p:spPr>
            <a:xfrm>
              <a:off x="3242198" y="2445103"/>
              <a:ext cx="998700" cy="889200"/>
            </a:xfrm>
            <a:prstGeom prst="roundRect">
              <a:avLst>
                <a:gd fmla="val 16667" name="adj"/>
              </a:avLst>
            </a:prstGeom>
            <a:noFill/>
            <a:ln cap="flat" cmpd="sng" w="38100">
              <a:solidFill>
                <a:srgbClr val="262A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 name="Google Shape;90;p7"/>
            <p:cNvSpPr/>
            <p:nvPr/>
          </p:nvSpPr>
          <p:spPr>
            <a:xfrm>
              <a:off x="4413208" y="2445100"/>
              <a:ext cx="998700" cy="889200"/>
            </a:xfrm>
            <a:prstGeom prst="roundRect">
              <a:avLst>
                <a:gd fmla="val 16667" name="adj"/>
              </a:avLst>
            </a:prstGeom>
            <a:noFill/>
            <a:ln cap="flat" cmpd="sng" w="38100">
              <a:solidFill>
                <a:srgbClr val="262A3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1" name="Google Shape;91;p7"/>
          <p:cNvGrpSpPr/>
          <p:nvPr/>
        </p:nvGrpSpPr>
        <p:grpSpPr>
          <a:xfrm>
            <a:off x="6527245" y="2577491"/>
            <a:ext cx="1263372" cy="1048845"/>
            <a:chOff x="3673400" y="1697575"/>
            <a:chExt cx="2143125" cy="2143125"/>
          </a:xfrm>
        </p:grpSpPr>
        <p:pic>
          <p:nvPicPr>
            <p:cNvPr id="92" name="Google Shape;92;p7"/>
            <p:cNvPicPr preferRelativeResize="0"/>
            <p:nvPr/>
          </p:nvPicPr>
          <p:blipFill rotWithShape="1">
            <a:blip r:embed="rId6">
              <a:alphaModFix/>
            </a:blip>
            <a:srcRect b="0" l="0" r="0" t="0"/>
            <a:stretch/>
          </p:blipFill>
          <p:spPr>
            <a:xfrm>
              <a:off x="3673400" y="1697575"/>
              <a:ext cx="2143125" cy="2143125"/>
            </a:xfrm>
            <a:prstGeom prst="rect">
              <a:avLst/>
            </a:prstGeom>
            <a:noFill/>
            <a:ln>
              <a:noFill/>
            </a:ln>
          </p:spPr>
        </p:pic>
        <p:pic>
          <p:nvPicPr>
            <p:cNvPr id="93" name="Google Shape;93;p7"/>
            <p:cNvPicPr preferRelativeResize="0"/>
            <p:nvPr/>
          </p:nvPicPr>
          <p:blipFill rotWithShape="1">
            <a:blip r:embed="rId7">
              <a:alphaModFix/>
            </a:blip>
            <a:srcRect b="0" l="0" r="0" t="0"/>
            <a:stretch/>
          </p:blipFill>
          <p:spPr>
            <a:xfrm>
              <a:off x="4503126" y="2146725"/>
              <a:ext cx="483675" cy="481525"/>
            </a:xfrm>
            <a:prstGeom prst="rect">
              <a:avLst/>
            </a:prstGeom>
            <a:noFill/>
            <a:ln>
              <a:noFill/>
            </a:ln>
          </p:spPr>
        </p:pic>
      </p:grpSp>
      <p:sp>
        <p:nvSpPr>
          <p:cNvPr id="94" name="Google Shape;94;p7"/>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Young people and money management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FF8022"/>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graphicFrame>
        <p:nvGraphicFramePr>
          <p:cNvPr id="99" name="Google Shape;99;p8"/>
          <p:cNvGraphicFramePr/>
          <p:nvPr/>
        </p:nvGraphicFramePr>
        <p:xfrm>
          <a:off x="1010763" y="2142225"/>
          <a:ext cx="3000000" cy="3000000"/>
        </p:xfrm>
        <a:graphic>
          <a:graphicData uri="http://schemas.openxmlformats.org/drawingml/2006/table">
            <a:tbl>
              <a:tblPr>
                <a:noFill/>
                <a:tableStyleId>{2C051F6B-A70A-4565-B0FA-DEB3D3722162}</a:tableStyleId>
              </a:tblPr>
              <a:tblGrid>
                <a:gridCol w="3650875"/>
                <a:gridCol w="3650875"/>
              </a:tblGrid>
              <a:tr h="5057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Lato"/>
                          <a:ea typeface="Lato"/>
                          <a:cs typeface="Lato"/>
                          <a:sym typeface="Lato"/>
                        </a:rPr>
                        <a:t>No</a:t>
                      </a:r>
                      <a:r>
                        <a:rPr b="1" lang="en-GB">
                          <a:solidFill>
                            <a:schemeClr val="lt1"/>
                          </a:solidFill>
                          <a:latin typeface="Lato"/>
                          <a:ea typeface="Lato"/>
                          <a:cs typeface="Lato"/>
                          <a:sym typeface="Lato"/>
                        </a:rPr>
                        <a:t>:</a:t>
                      </a:r>
                      <a:r>
                        <a:rPr b="1" lang="en-GB" sz="1400" u="none" cap="none" strike="noStrike">
                          <a:solidFill>
                            <a:schemeClr val="lt1"/>
                          </a:solidFill>
                          <a:latin typeface="Lato"/>
                          <a:ea typeface="Lato"/>
                          <a:cs typeface="Lato"/>
                          <a:sym typeface="Lato"/>
                        </a:rPr>
                        <a:t> young people should not have pocket money </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Yes</a:t>
                      </a:r>
                      <a:r>
                        <a:rPr b="1" lang="en-GB">
                          <a:solidFill>
                            <a:schemeClr val="lt1"/>
                          </a:solidFill>
                        </a:rPr>
                        <a:t>:</a:t>
                      </a:r>
                      <a:r>
                        <a:rPr b="1" lang="en-GB" sz="1400" u="none" cap="none" strike="noStrike">
                          <a:solidFill>
                            <a:schemeClr val="lt1"/>
                          </a:solidFill>
                        </a:rPr>
                        <a:t> all young people should have pocket money</a:t>
                      </a:r>
                      <a:endParaRPr b="1" sz="1400" u="none" cap="none" strike="noStrike">
                        <a:solidFill>
                          <a:schemeClr val="lt1"/>
                        </a:solidFill>
                        <a:latin typeface="Lato"/>
                        <a:ea typeface="Lato"/>
                        <a:cs typeface="Lato"/>
                        <a:sym typeface="Lato"/>
                      </a:endParaRPr>
                    </a:p>
                  </a:txBody>
                  <a:tcPr marT="91425" marB="91425" marR="91425" marL="91425">
                    <a:solidFill>
                      <a:schemeClr val="accent2"/>
                    </a:solidFill>
                  </a:tcPr>
                </a:tc>
              </a:tr>
              <a:tr h="4302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542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542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
        <p:nvSpPr>
          <p:cNvPr id="100" name="Google Shape;100;p8"/>
          <p:cNvSpPr txBox="1"/>
          <p:nvPr/>
        </p:nvSpPr>
        <p:spPr>
          <a:xfrm>
            <a:off x="378450" y="1145850"/>
            <a:ext cx="8461200" cy="861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chemeClr val="accent1"/>
                </a:solidFill>
                <a:latin typeface="Lato"/>
                <a:ea typeface="Lato"/>
                <a:cs typeface="Lato"/>
                <a:sym typeface="Lato"/>
              </a:rPr>
              <a:t>“All young people should have pocket money”</a:t>
            </a:r>
            <a:endParaRPr b="1" i="0" sz="2200" u="none" cap="none" strike="noStrike">
              <a:solidFill>
                <a:schemeClr val="accent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chemeClr val="accent1"/>
                </a:solidFill>
                <a:latin typeface="Lato"/>
                <a:ea typeface="Lato"/>
                <a:cs typeface="Lato"/>
                <a:sym typeface="Lato"/>
              </a:rPr>
              <a:t>Create the table below in your book</a:t>
            </a:r>
            <a:endParaRPr b="1" i="0" sz="2200" u="none" cap="none" strike="noStrike">
              <a:solidFill>
                <a:schemeClr val="accent1"/>
              </a:solidFill>
              <a:latin typeface="Lato"/>
              <a:ea typeface="Lato"/>
              <a:cs typeface="Lato"/>
              <a:sym typeface="Lato"/>
            </a:endParaRPr>
          </a:p>
        </p:txBody>
      </p:sp>
      <p:sp>
        <p:nvSpPr>
          <p:cNvPr id="101" name="Google Shape;101;p8"/>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Young people and money management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rgbClr val="FF8022"/>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graphicFrame>
        <p:nvGraphicFramePr>
          <p:cNvPr id="106" name="Google Shape;106;p9"/>
          <p:cNvGraphicFramePr/>
          <p:nvPr/>
        </p:nvGraphicFramePr>
        <p:xfrm>
          <a:off x="2396288" y="1883500"/>
          <a:ext cx="3000000" cy="3000000"/>
        </p:xfrm>
        <a:graphic>
          <a:graphicData uri="http://schemas.openxmlformats.org/drawingml/2006/table">
            <a:tbl>
              <a:tblPr>
                <a:noFill/>
                <a:tableStyleId>{2C051F6B-A70A-4565-B0FA-DEB3D3722162}</a:tableStyleId>
              </a:tblPr>
              <a:tblGrid>
                <a:gridCol w="1380225"/>
                <a:gridCol w="5162375"/>
              </a:tblGrid>
              <a:tr h="396200">
                <a:tc>
                  <a:txBody>
                    <a:bodyPr/>
                    <a:lstStyle/>
                    <a:p>
                      <a:pPr indent="0" lvl="0" marL="0" marR="0" rtl="0" algn="l">
                        <a:lnSpc>
                          <a:spcPct val="100000"/>
                        </a:lnSpc>
                        <a:spcBef>
                          <a:spcPts val="0"/>
                        </a:spcBef>
                        <a:spcAft>
                          <a:spcPts val="0"/>
                        </a:spcAft>
                        <a:buClr>
                          <a:srgbClr val="000000"/>
                        </a:buClr>
                        <a:buSzPts val="1400"/>
                        <a:buFont typeface="Arial"/>
                        <a:buNone/>
                      </a:pPr>
                      <a:r>
                        <a:t/>
                      </a:r>
                      <a:endParaRPr b="1" sz="1400" u="none" cap="none" strike="noStrike">
                        <a:solidFill>
                          <a:schemeClr val="lt1"/>
                        </a:solidFill>
                      </a:endParaRPr>
                    </a:p>
                  </a:txBody>
                  <a:tcPr marT="91425" marB="91425" marR="91425" marL="91425">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rPr>
                        <a:t>No</a:t>
                      </a:r>
                      <a:r>
                        <a:rPr b="1" lang="en-GB">
                          <a:solidFill>
                            <a:schemeClr val="lt1"/>
                          </a:solidFill>
                        </a:rPr>
                        <a:t>:</a:t>
                      </a:r>
                      <a:r>
                        <a:rPr b="1" lang="en-GB" sz="1400" u="none" cap="none" strike="noStrike">
                          <a:solidFill>
                            <a:schemeClr val="lt1"/>
                          </a:solidFill>
                        </a:rPr>
                        <a:t> young people should not have pocket money</a:t>
                      </a:r>
                      <a:endParaRPr b="1" sz="1400" u="none" cap="none" strike="noStrike">
                        <a:solidFill>
                          <a:schemeClr val="lt1"/>
                        </a:solidFill>
                      </a:endParaRPr>
                    </a:p>
                  </a:txBody>
                  <a:tcPr marT="91425" marB="91425" marR="91425" marL="91425" anchor="b">
                    <a:solidFill>
                      <a:schemeClr val="accent2"/>
                    </a:solidFill>
                  </a:tcPr>
                </a:tc>
              </a:tr>
              <a:tr h="9017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solidFill>
                            <a:schemeClr val="accent1"/>
                          </a:solidFill>
                          <a:latin typeface="Lato"/>
                          <a:ea typeface="Lato"/>
                          <a:cs typeface="Lato"/>
                          <a:sym typeface="Lato"/>
                        </a:rPr>
                        <a:t>When it comes to online gaming, in what ways </a:t>
                      </a:r>
                      <a:r>
                        <a:rPr b="1" i="1" lang="en-GB">
                          <a:solidFill>
                            <a:schemeClr val="accent1"/>
                          </a:solidFill>
                          <a:latin typeface="Lato"/>
                          <a:ea typeface="Lato"/>
                          <a:cs typeface="Lato"/>
                          <a:sym typeface="Lato"/>
                        </a:rPr>
                        <a:t>might</a:t>
                      </a:r>
                      <a:r>
                        <a:rPr b="1" i="1" lang="en-GB" sz="1400" u="none" cap="none" strike="noStrike">
                          <a:solidFill>
                            <a:schemeClr val="accent1"/>
                          </a:solidFill>
                          <a:latin typeface="Lato"/>
                          <a:ea typeface="Lato"/>
                          <a:cs typeface="Lato"/>
                          <a:sym typeface="Lato"/>
                        </a:rPr>
                        <a:t> young people </a:t>
                      </a:r>
                      <a:r>
                        <a:rPr b="1" i="1" lang="en-GB">
                          <a:solidFill>
                            <a:schemeClr val="accent1"/>
                          </a:solidFill>
                          <a:latin typeface="Lato"/>
                          <a:ea typeface="Lato"/>
                          <a:cs typeface="Lato"/>
                          <a:sym typeface="Lato"/>
                        </a:rPr>
                        <a:t>be</a:t>
                      </a:r>
                      <a:r>
                        <a:rPr b="1" i="1" lang="en-GB" sz="1400" u="none" cap="none" strike="noStrike">
                          <a:solidFill>
                            <a:schemeClr val="accent1"/>
                          </a:solidFill>
                          <a:latin typeface="Lato"/>
                          <a:ea typeface="Lato"/>
                          <a:cs typeface="Lato"/>
                          <a:sym typeface="Lato"/>
                        </a:rPr>
                        <a:t> irresponsible with money management?</a:t>
                      </a:r>
                      <a:endParaRPr b="1" i="1" sz="1400" u="none" cap="none" strike="noStrike">
                        <a:solidFill>
                          <a:schemeClr val="accent1"/>
                        </a:solidFill>
                        <a:latin typeface="Lato"/>
                        <a:ea typeface="Lato"/>
                        <a:cs typeface="Lato"/>
                        <a:sym typeface="Lato"/>
                      </a:endParaRPr>
                    </a:p>
                  </a:txBody>
                  <a:tcPr marT="91425" marB="91425" marR="91425" marL="91425" anchor="ctr"/>
                </a:tc>
              </a:tr>
              <a:tr h="9017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b="1" i="1" sz="1400" u="none" cap="none" strike="noStrike">
                        <a:solidFill>
                          <a:schemeClr val="accent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solidFill>
                            <a:schemeClr val="accent1"/>
                          </a:solidFill>
                          <a:latin typeface="Lato"/>
                          <a:ea typeface="Lato"/>
                          <a:cs typeface="Lato"/>
                          <a:sym typeface="Lato"/>
                        </a:rPr>
                        <a:t>What are some of the financial risks that young people are exposed to online?</a:t>
                      </a:r>
                      <a:endParaRPr sz="1400" u="none" cap="none" strike="noStrike"/>
                    </a:p>
                  </a:txBody>
                  <a:tcPr marT="91425" marB="91425" marR="91425" marL="91425"/>
                </a:tc>
              </a:tr>
              <a:tr h="9017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solidFill>
                            <a:schemeClr val="accent1"/>
                          </a:solidFill>
                          <a:latin typeface="Lato"/>
                          <a:ea typeface="Lato"/>
                          <a:cs typeface="Lato"/>
                          <a:sym typeface="Lato"/>
                        </a:rPr>
                        <a:t>Why might some parents and carers choose not to give their children pocket money?</a:t>
                      </a:r>
                      <a:endParaRPr sz="1400" u="none" cap="none" strike="noStrike"/>
                    </a:p>
                  </a:txBody>
                  <a:tcPr marT="91425" marB="91425" marR="91425" marL="91425" anchor="ctr"/>
                </a:tc>
              </a:tr>
            </a:tbl>
          </a:graphicData>
        </a:graphic>
      </p:graphicFrame>
      <p:pic>
        <p:nvPicPr>
          <p:cNvPr id="107" name="Google Shape;107;p9"/>
          <p:cNvPicPr preferRelativeResize="0"/>
          <p:nvPr/>
        </p:nvPicPr>
        <p:blipFill rotWithShape="1">
          <a:blip r:embed="rId3">
            <a:alphaModFix/>
          </a:blip>
          <a:srcRect b="14038" l="6737" r="6980" t="14446"/>
          <a:stretch/>
        </p:blipFill>
        <p:spPr>
          <a:xfrm>
            <a:off x="2672775" y="2316700"/>
            <a:ext cx="825900" cy="818875"/>
          </a:xfrm>
          <a:prstGeom prst="rect">
            <a:avLst/>
          </a:prstGeom>
          <a:noFill/>
          <a:ln>
            <a:noFill/>
          </a:ln>
        </p:spPr>
      </p:pic>
      <p:sp>
        <p:nvSpPr>
          <p:cNvPr id="108" name="Google Shape;108;p9"/>
          <p:cNvSpPr txBox="1"/>
          <p:nvPr/>
        </p:nvSpPr>
        <p:spPr>
          <a:xfrm>
            <a:off x="138125" y="253750"/>
            <a:ext cx="8092200" cy="516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FF8022"/>
              </a:solidFill>
              <a:latin typeface="Lato Black"/>
              <a:ea typeface="Lato Black"/>
              <a:cs typeface="Lato Black"/>
              <a:sym typeface="Lato Black"/>
            </a:endParaRPr>
          </a:p>
          <a:p>
            <a:pPr indent="0" lvl="0" marL="0" marR="0" rtl="0" algn="l">
              <a:lnSpc>
                <a:spcPct val="100000"/>
              </a:lnSpc>
              <a:spcBef>
                <a:spcPts val="0"/>
              </a:spcBef>
              <a:spcAft>
                <a:spcPts val="0"/>
              </a:spcAft>
              <a:buClr>
                <a:srgbClr val="000000"/>
              </a:buClr>
              <a:buSzPts val="2900"/>
              <a:buFont typeface="Arial"/>
              <a:buNone/>
            </a:pPr>
            <a:r>
              <a:rPr b="1" i="0" lang="en-GB" sz="2900" u="none" cap="none" strike="noStrike">
                <a:solidFill>
                  <a:srgbClr val="FF8022"/>
                </a:solidFill>
                <a:latin typeface="Lato"/>
                <a:ea typeface="Lato"/>
                <a:cs typeface="Lato"/>
                <a:sym typeface="Lato"/>
              </a:rPr>
              <a:t>Young people and money management </a:t>
            </a:r>
            <a:endParaRPr b="1" i="0" sz="2900" u="none" cap="none" strike="noStrike">
              <a:solidFill>
                <a:srgbClr val="FF8022"/>
              </a:solidFill>
              <a:latin typeface="Lato"/>
              <a:ea typeface="Lato"/>
              <a:cs typeface="Lato"/>
              <a:sym typeface="Lato"/>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rgbClr val="FF8022"/>
              </a:solidFill>
              <a:latin typeface="Lato"/>
              <a:ea typeface="Lato"/>
              <a:cs typeface="Lato"/>
              <a:sym typeface="Lato"/>
            </a:endParaRPr>
          </a:p>
        </p:txBody>
      </p:sp>
      <p:grpSp>
        <p:nvGrpSpPr>
          <p:cNvPr id="109" name="Google Shape;109;p9"/>
          <p:cNvGrpSpPr/>
          <p:nvPr/>
        </p:nvGrpSpPr>
        <p:grpSpPr>
          <a:xfrm>
            <a:off x="2634144" y="3257418"/>
            <a:ext cx="904399" cy="771954"/>
            <a:chOff x="1414944" y="3333618"/>
            <a:chExt cx="904399" cy="771954"/>
          </a:xfrm>
        </p:grpSpPr>
        <p:pic>
          <p:nvPicPr>
            <p:cNvPr id="110" name="Google Shape;110;p9"/>
            <p:cNvPicPr preferRelativeResize="0"/>
            <p:nvPr/>
          </p:nvPicPr>
          <p:blipFill rotWithShape="1">
            <a:blip r:embed="rId4">
              <a:alphaModFix/>
            </a:blip>
            <a:srcRect b="0" l="0" r="0" t="0"/>
            <a:stretch/>
          </p:blipFill>
          <p:spPr>
            <a:xfrm>
              <a:off x="1414944" y="3333618"/>
              <a:ext cx="904399" cy="771954"/>
            </a:xfrm>
            <a:prstGeom prst="rect">
              <a:avLst/>
            </a:prstGeom>
            <a:noFill/>
            <a:ln>
              <a:noFill/>
            </a:ln>
          </p:spPr>
        </p:pic>
        <p:pic>
          <p:nvPicPr>
            <p:cNvPr id="111" name="Google Shape;111;p9"/>
            <p:cNvPicPr preferRelativeResize="0"/>
            <p:nvPr/>
          </p:nvPicPr>
          <p:blipFill rotWithShape="1">
            <a:blip r:embed="rId5">
              <a:alphaModFix/>
            </a:blip>
            <a:srcRect b="0" l="0" r="0" t="0"/>
            <a:stretch/>
          </p:blipFill>
          <p:spPr>
            <a:xfrm>
              <a:off x="1765088" y="3495402"/>
              <a:ext cx="204111" cy="173445"/>
            </a:xfrm>
            <a:prstGeom prst="rect">
              <a:avLst/>
            </a:prstGeom>
            <a:noFill/>
            <a:ln>
              <a:noFill/>
            </a:ln>
          </p:spPr>
        </p:pic>
      </p:grpSp>
      <p:pic>
        <p:nvPicPr>
          <p:cNvPr id="112" name="Google Shape;112;p9"/>
          <p:cNvPicPr preferRelativeResize="0"/>
          <p:nvPr/>
        </p:nvPicPr>
        <p:blipFill rotWithShape="1">
          <a:blip r:embed="rId6">
            <a:alphaModFix/>
          </a:blip>
          <a:srcRect b="0" l="0" r="0" t="0"/>
          <a:stretch/>
        </p:blipFill>
        <p:spPr>
          <a:xfrm>
            <a:off x="2634150" y="4140725"/>
            <a:ext cx="904400" cy="818875"/>
          </a:xfrm>
          <a:prstGeom prst="rect">
            <a:avLst/>
          </a:prstGeom>
          <a:noFill/>
          <a:ln>
            <a:noFill/>
          </a:ln>
        </p:spPr>
      </p:pic>
      <p:sp>
        <p:nvSpPr>
          <p:cNvPr id="113" name="Google Shape;113;p9"/>
          <p:cNvSpPr txBox="1"/>
          <p:nvPr/>
        </p:nvSpPr>
        <p:spPr>
          <a:xfrm>
            <a:off x="226050" y="1145850"/>
            <a:ext cx="8461200" cy="6771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1" i="0" lang="en-GB" sz="1600" u="none" cap="none" strike="noStrike">
                <a:solidFill>
                  <a:schemeClr val="accent1"/>
                </a:solidFill>
                <a:latin typeface="Lato"/>
                <a:ea typeface="Lato"/>
                <a:cs typeface="Lato"/>
                <a:sym typeface="Lato"/>
              </a:rPr>
              <a:t>With your partner, discuss the questions below to give reasons why young people should not have pocket money</a:t>
            </a:r>
            <a:endParaRPr b="1" i="0" sz="1600" u="none" cap="none" strike="noStrike">
              <a:solidFill>
                <a:schemeClr val="accent1"/>
              </a:solidFill>
              <a:latin typeface="Lato"/>
              <a:ea typeface="Lato"/>
              <a:cs typeface="Lato"/>
              <a:sym typeface="Lato"/>
            </a:endParaRPr>
          </a:p>
        </p:txBody>
      </p:sp>
      <p:sp>
        <p:nvSpPr>
          <p:cNvPr id="114" name="Google Shape;114;p9"/>
          <p:cNvSpPr txBox="1"/>
          <p:nvPr/>
        </p:nvSpPr>
        <p:spPr>
          <a:xfrm>
            <a:off x="96350" y="1874175"/>
            <a:ext cx="2112600" cy="3101400"/>
          </a:xfrm>
          <a:prstGeom prst="rect">
            <a:avLst/>
          </a:prstGeom>
          <a:noFill/>
          <a:ln cap="flat" cmpd="sng" w="28575">
            <a:solidFill>
              <a:schemeClr val="accent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Lato"/>
              <a:ea typeface="Lato"/>
              <a:cs typeface="Lato"/>
              <a:sym typeface="Lato"/>
            </a:endParaRPr>
          </a:p>
          <a:p>
            <a:pPr indent="0" lvl="0" marL="0" rtl="0" algn="l">
              <a:spcBef>
                <a:spcPts val="0"/>
              </a:spcBef>
              <a:spcAft>
                <a:spcPts val="0"/>
              </a:spcAft>
              <a:buNone/>
            </a:pPr>
            <a:r>
              <a:t/>
            </a:r>
            <a:endParaRPr>
              <a:latin typeface="Lato"/>
              <a:ea typeface="Lato"/>
              <a:cs typeface="Lato"/>
              <a:sym typeface="Lato"/>
            </a:endParaRPr>
          </a:p>
          <a:p>
            <a:pPr indent="0" lvl="0" marL="0" rtl="0" algn="l">
              <a:spcBef>
                <a:spcPts val="0"/>
              </a:spcBef>
              <a:spcAft>
                <a:spcPts val="0"/>
              </a:spcAft>
              <a:buNone/>
            </a:pPr>
            <a:r>
              <a:t/>
            </a:r>
            <a:endParaRPr>
              <a:latin typeface="Lato"/>
              <a:ea typeface="Lato"/>
              <a:cs typeface="Lato"/>
              <a:sym typeface="Lato"/>
            </a:endParaRPr>
          </a:p>
          <a:p>
            <a:pPr indent="0" lvl="0" marL="0" rtl="0" algn="l">
              <a:spcBef>
                <a:spcPts val="0"/>
              </a:spcBef>
              <a:spcAft>
                <a:spcPts val="0"/>
              </a:spcAft>
              <a:buNone/>
            </a:pPr>
            <a:r>
              <a:rPr lang="en-GB">
                <a:latin typeface="Lato"/>
                <a:ea typeface="Lato"/>
                <a:cs typeface="Lato"/>
                <a:sym typeface="Lato"/>
              </a:rPr>
              <a:t>Now fill in your table with the information and arguments you have just discussed.</a:t>
            </a:r>
            <a:endParaRPr>
              <a:latin typeface="Lato"/>
              <a:ea typeface="Lato"/>
              <a:cs typeface="Lato"/>
              <a:sym typeface="Lato"/>
            </a:endParaRPr>
          </a:p>
          <a:p>
            <a:pPr indent="0" lvl="0" marL="0" rtl="0" algn="l">
              <a:spcBef>
                <a:spcPts val="0"/>
              </a:spcBef>
              <a:spcAft>
                <a:spcPts val="0"/>
              </a:spcAft>
              <a:buNone/>
            </a:pPr>
            <a:r>
              <a:t/>
            </a:r>
            <a:endParaRPr>
              <a:latin typeface="Lato"/>
              <a:ea typeface="Lato"/>
              <a:cs typeface="Lato"/>
              <a:sym typeface="Lato"/>
            </a:endParaRPr>
          </a:p>
          <a:p>
            <a:pPr indent="0" lvl="0" marL="0" rtl="0" algn="l">
              <a:spcBef>
                <a:spcPts val="0"/>
              </a:spcBef>
              <a:spcAft>
                <a:spcPts val="0"/>
              </a:spcAft>
              <a:buNone/>
            </a:pPr>
            <a:r>
              <a:t/>
            </a:r>
            <a:endParaRPr b="1">
              <a:latin typeface="Lato"/>
              <a:ea typeface="Lato"/>
              <a:cs typeface="Lato"/>
              <a:sym typeface="Lato"/>
            </a:endParaRPr>
          </a:p>
          <a:p>
            <a:pPr indent="0" lvl="0" marL="0" rtl="0" algn="l">
              <a:spcBef>
                <a:spcPts val="0"/>
              </a:spcBef>
              <a:spcAft>
                <a:spcPts val="0"/>
              </a:spcAft>
              <a:buNone/>
            </a:pPr>
            <a:r>
              <a:t/>
            </a:r>
            <a:endParaRPr b="1">
              <a:latin typeface="Lato"/>
              <a:ea typeface="Lato"/>
              <a:cs typeface="Lato"/>
              <a:sym typeface="Lato"/>
            </a:endParaRPr>
          </a:p>
          <a:p>
            <a:pPr indent="0" lvl="0" marL="0" rtl="0" algn="l">
              <a:spcBef>
                <a:spcPts val="0"/>
              </a:spcBef>
              <a:spcAft>
                <a:spcPts val="0"/>
              </a:spcAft>
              <a:buNone/>
            </a:pPr>
            <a:r>
              <a:t/>
            </a:r>
            <a:endParaRPr b="1">
              <a:latin typeface="Lato"/>
              <a:ea typeface="Lato"/>
              <a:cs typeface="Lato"/>
              <a:sym typeface="Lato"/>
            </a:endParaRPr>
          </a:p>
          <a:p>
            <a:pPr indent="0" lvl="0" marL="0" rtl="0" algn="l">
              <a:spcBef>
                <a:spcPts val="0"/>
              </a:spcBef>
              <a:spcAft>
                <a:spcPts val="0"/>
              </a:spcAft>
              <a:buNone/>
            </a:pPr>
            <a:r>
              <a:rPr lang="en-GB">
                <a:latin typeface="Lato"/>
                <a:ea typeface="Lato"/>
                <a:cs typeface="Lato"/>
                <a:sym typeface="Lato"/>
              </a:rPr>
              <a:t>What are some of the ways people spend money while gaming?</a:t>
            </a:r>
            <a:endParaRPr>
              <a:latin typeface="Lato"/>
              <a:ea typeface="Lato"/>
              <a:cs typeface="Lato"/>
              <a:sym typeface="Lato"/>
            </a:endParaRPr>
          </a:p>
        </p:txBody>
      </p:sp>
      <p:pic>
        <p:nvPicPr>
          <p:cNvPr id="115" name="Google Shape;115;p9"/>
          <p:cNvPicPr preferRelativeResize="0"/>
          <p:nvPr/>
        </p:nvPicPr>
        <p:blipFill>
          <a:blip r:embed="rId7">
            <a:alphaModFix/>
          </a:blip>
          <a:stretch>
            <a:fillRect/>
          </a:stretch>
        </p:blipFill>
        <p:spPr>
          <a:xfrm>
            <a:off x="670523" y="3395800"/>
            <a:ext cx="825900" cy="825900"/>
          </a:xfrm>
          <a:prstGeom prst="rect">
            <a:avLst/>
          </a:prstGeom>
          <a:noFill/>
          <a:ln>
            <a:noFill/>
          </a:ln>
        </p:spPr>
      </p:pic>
      <p:pic>
        <p:nvPicPr>
          <p:cNvPr id="116" name="Google Shape;116;p9"/>
          <p:cNvPicPr preferRelativeResize="0"/>
          <p:nvPr/>
        </p:nvPicPr>
        <p:blipFill>
          <a:blip r:embed="rId8">
            <a:alphaModFix/>
          </a:blip>
          <a:stretch>
            <a:fillRect/>
          </a:stretch>
        </p:blipFill>
        <p:spPr>
          <a:xfrm>
            <a:off x="744923" y="1953925"/>
            <a:ext cx="677100" cy="6771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LIC_Presentation_No_pages">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